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0.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1.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2.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3.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4.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5.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6.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7.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8.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9.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0.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charts/chart1.xml" ContentType="application/vnd.openxmlformats-officedocument.drawingml.chart+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charts/chart2.xml" ContentType="application/vnd.openxmlformats-officedocument.drawingml.chart+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11.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12.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13.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notesSlides/notesSlide14.xml" ContentType="application/vnd.openxmlformats-officedocument.presentationml.notesSlide+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charts/chart3.xml" ContentType="application/vnd.openxmlformats-officedocument.drawingml.chart+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charts/chart4.xml" ContentType="application/vnd.openxmlformats-officedocument.drawingml.chart+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15.xml" ContentType="application/vnd.openxmlformats-officedocument.presentationml.notesSlide+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notesSlides/notesSlide16.xml" ContentType="application/vnd.openxmlformats-officedocument.presentationml.notesSlide+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17.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18.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19.xml" ContentType="application/vnd.openxmlformats-officedocument.presentationml.notesSlid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notesSlides/notesSlide20.xml" ContentType="application/vnd.openxmlformats-officedocument.presentationml.notesSlide+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21.xml" ContentType="application/vnd.openxmlformats-officedocument.presentationml.notesSlid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notesSlides/notesSlide22.xml" ContentType="application/vnd.openxmlformats-officedocument.presentationml.notesSlide+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23.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24.xml" ContentType="application/vnd.openxmlformats-officedocument.presentationml.notesSlide+xml"/>
  <Override PartName="/ppt/tags/tag497.xml" ContentType="application/vnd.openxmlformats-officedocument.presentationml.tags+xml"/>
  <Override PartName="/ppt/tags/tag498.xml" ContentType="application/vnd.openxmlformats-officedocument.presentationml.tags+xml"/>
  <Override PartName="/ppt/notesSlides/notesSlide25.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0" r:id="rId1"/>
    <p:sldMasterId id="2147484050" r:id="rId2"/>
    <p:sldMasterId id="2147483965" r:id="rId3"/>
    <p:sldMasterId id="2147483967" r:id="rId4"/>
    <p:sldMasterId id="2147484062" r:id="rId5"/>
    <p:sldMasterId id="2147484064" r:id="rId6"/>
    <p:sldMasterId id="2147484091" r:id="rId7"/>
    <p:sldMasterId id="2147484118" r:id="rId8"/>
    <p:sldMasterId id="2147484146" r:id="rId9"/>
    <p:sldMasterId id="2147484173" r:id="rId10"/>
    <p:sldMasterId id="2147484200" r:id="rId11"/>
    <p:sldMasterId id="2147484227" r:id="rId12"/>
  </p:sldMasterIdLst>
  <p:notesMasterIdLst>
    <p:notesMasterId r:id="rId72"/>
  </p:notesMasterIdLst>
  <p:handoutMasterIdLst>
    <p:handoutMasterId r:id="rId73"/>
  </p:handoutMasterIdLst>
  <p:sldIdLst>
    <p:sldId id="256" r:id="rId13"/>
    <p:sldId id="398" r:id="rId14"/>
    <p:sldId id="399" r:id="rId15"/>
    <p:sldId id="347" r:id="rId16"/>
    <p:sldId id="281" r:id="rId17"/>
    <p:sldId id="348" r:id="rId18"/>
    <p:sldId id="313" r:id="rId19"/>
    <p:sldId id="320" r:id="rId20"/>
    <p:sldId id="321" r:id="rId21"/>
    <p:sldId id="322" r:id="rId22"/>
    <p:sldId id="284" r:id="rId23"/>
    <p:sldId id="349" r:id="rId24"/>
    <p:sldId id="324" r:id="rId25"/>
    <p:sldId id="299" r:id="rId26"/>
    <p:sldId id="388" r:id="rId27"/>
    <p:sldId id="350" r:id="rId28"/>
    <p:sldId id="389" r:id="rId29"/>
    <p:sldId id="371" r:id="rId30"/>
    <p:sldId id="325" r:id="rId31"/>
    <p:sldId id="346" r:id="rId32"/>
    <p:sldId id="327" r:id="rId33"/>
    <p:sldId id="368" r:id="rId34"/>
    <p:sldId id="390" r:id="rId35"/>
    <p:sldId id="391" r:id="rId36"/>
    <p:sldId id="335" r:id="rId37"/>
    <p:sldId id="328" r:id="rId38"/>
    <p:sldId id="336" r:id="rId39"/>
    <p:sldId id="337" r:id="rId40"/>
    <p:sldId id="367" r:id="rId41"/>
    <p:sldId id="338" r:id="rId42"/>
    <p:sldId id="341" r:id="rId43"/>
    <p:sldId id="339" r:id="rId44"/>
    <p:sldId id="342" r:id="rId45"/>
    <p:sldId id="340" r:id="rId46"/>
    <p:sldId id="344" r:id="rId47"/>
    <p:sldId id="379" r:id="rId48"/>
    <p:sldId id="374" r:id="rId49"/>
    <p:sldId id="352" r:id="rId50"/>
    <p:sldId id="353" r:id="rId51"/>
    <p:sldId id="378" r:id="rId52"/>
    <p:sldId id="392" r:id="rId53"/>
    <p:sldId id="393" r:id="rId54"/>
    <p:sldId id="396" r:id="rId55"/>
    <p:sldId id="395" r:id="rId56"/>
    <p:sldId id="397" r:id="rId57"/>
    <p:sldId id="380" r:id="rId58"/>
    <p:sldId id="375" r:id="rId59"/>
    <p:sldId id="355" r:id="rId60"/>
    <p:sldId id="356" r:id="rId61"/>
    <p:sldId id="357" r:id="rId62"/>
    <p:sldId id="358" r:id="rId63"/>
    <p:sldId id="382" r:id="rId64"/>
    <p:sldId id="383" r:id="rId65"/>
    <p:sldId id="384" r:id="rId66"/>
    <p:sldId id="385" r:id="rId67"/>
    <p:sldId id="386" r:id="rId68"/>
    <p:sldId id="387" r:id="rId69"/>
    <p:sldId id="381" r:id="rId70"/>
    <p:sldId id="268" r:id="rId7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3">
          <p15:clr>
            <a:srgbClr val="A4A3A4"/>
          </p15:clr>
        </p15:guide>
        <p15:guide id="2" orient="horz" pos="4128">
          <p15:clr>
            <a:srgbClr val="A4A3A4"/>
          </p15:clr>
        </p15:guide>
        <p15:guide id="3" orient="horz" pos="3887">
          <p15:clr>
            <a:srgbClr val="A4A3A4"/>
          </p15:clr>
        </p15:guide>
        <p15:guide id="4" orient="horz" pos="753">
          <p15:clr>
            <a:srgbClr val="A4A3A4"/>
          </p15:clr>
        </p15:guide>
        <p15:guide id="5" orient="horz" pos="491">
          <p15:clr>
            <a:srgbClr val="A4A3A4"/>
          </p15:clr>
        </p15:guide>
        <p15:guide id="6" orient="horz" pos="649">
          <p15:clr>
            <a:srgbClr val="A4A3A4"/>
          </p15:clr>
        </p15:guide>
        <p15:guide id="7" orient="horz" pos="357">
          <p15:clr>
            <a:srgbClr val="A4A3A4"/>
          </p15:clr>
        </p15:guide>
        <p15:guide id="8" pos="1366">
          <p15:clr>
            <a:srgbClr val="A4A3A4"/>
          </p15:clr>
        </p15:guide>
        <p15:guide id="9" pos="5405">
          <p15:clr>
            <a:srgbClr val="A4A3A4"/>
          </p15:clr>
        </p15:guide>
        <p15:guide id="10" pos="2740">
          <p15:clr>
            <a:srgbClr val="A4A3A4"/>
          </p15:clr>
        </p15:guide>
        <p15:guide id="11" pos="3320">
          <p15:clr>
            <a:srgbClr val="A4A3A4"/>
          </p15:clr>
        </p15:guide>
        <p15:guide id="12" pos="1263">
          <p15:clr>
            <a:srgbClr val="A4A3A4"/>
          </p15:clr>
        </p15:guide>
        <p15:guide id="13" pos="357">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D8EC"/>
    <a:srgbClr val="DCC1E1"/>
    <a:srgbClr val="0000FF"/>
    <a:srgbClr val="C290CA"/>
    <a:srgbClr val="C168E4"/>
    <a:srgbClr val="0070C0"/>
    <a:srgbClr val="F2DCDB"/>
    <a:srgbClr val="777877"/>
    <a:srgbClr val="ED1C24"/>
    <a:srgbClr val="D80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5066" autoAdjust="0"/>
  </p:normalViewPr>
  <p:slideViewPr>
    <p:cSldViewPr snapToGrid="0">
      <p:cViewPr varScale="1">
        <p:scale>
          <a:sx n="114" d="100"/>
          <a:sy n="114" d="100"/>
        </p:scale>
        <p:origin x="1602" y="120"/>
      </p:cViewPr>
      <p:guideLst>
        <p:guide orient="horz" pos="3963"/>
        <p:guide orient="horz" pos="4128"/>
        <p:guide orient="horz" pos="3887"/>
        <p:guide orient="horz" pos="753"/>
        <p:guide orient="horz" pos="491"/>
        <p:guide orient="horz" pos="649"/>
        <p:guide orient="horz" pos="357"/>
        <p:guide pos="1366"/>
        <p:guide pos="5405"/>
        <p:guide pos="2740"/>
        <p:guide pos="3320"/>
        <p:guide pos="1263"/>
        <p:guide pos="357"/>
      </p:guideLst>
    </p:cSldViewPr>
  </p:slideViewPr>
  <p:outlineViewPr>
    <p:cViewPr>
      <p:scale>
        <a:sx n="33" d="100"/>
        <a:sy n="33" d="100"/>
      </p:scale>
      <p:origin x="0" y="506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1812" y="-78"/>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47"/>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dPt>
            <c:idx val="0"/>
            <c:bubble3D val="0"/>
            <c:spPr>
              <a:solidFill>
                <a:srgbClr val="0070C0"/>
              </a:solidFill>
              <a:ln>
                <a:solidFill>
                  <a:srgbClr val="0070C0"/>
                </a:solidFill>
              </a:ln>
            </c:spPr>
            <c:extLst>
              <c:ext xmlns:c16="http://schemas.microsoft.com/office/drawing/2014/chart" uri="{C3380CC4-5D6E-409C-BE32-E72D297353CC}">
                <c16:uniqueId val="{00000001-02A1-45B1-AF1B-BEA8E26B288E}"/>
              </c:ext>
            </c:extLst>
          </c:dPt>
          <c:dPt>
            <c:idx val="1"/>
            <c:bubble3D val="0"/>
            <c:spPr>
              <a:solidFill>
                <a:schemeClr val="tx1"/>
              </a:solidFill>
            </c:spPr>
            <c:extLst>
              <c:ext xmlns:c16="http://schemas.microsoft.com/office/drawing/2014/chart" uri="{C3380CC4-5D6E-409C-BE32-E72D297353CC}">
                <c16:uniqueId val="{00000003-02A1-45B1-AF1B-BEA8E26B288E}"/>
              </c:ext>
            </c:extLst>
          </c:dPt>
          <c:dPt>
            <c:idx val="2"/>
            <c:bubble3D val="0"/>
            <c:spPr>
              <a:solidFill>
                <a:schemeClr val="bg1">
                  <a:lumMod val="85000"/>
                </a:schemeClr>
              </a:solidFill>
            </c:spPr>
            <c:extLst>
              <c:ext xmlns:c16="http://schemas.microsoft.com/office/drawing/2014/chart" uri="{C3380CC4-5D6E-409C-BE32-E72D297353CC}">
                <c16:uniqueId val="{00000005-02A1-45B1-AF1B-BEA8E26B288E}"/>
              </c:ext>
            </c:extLst>
          </c:dPt>
          <c:dLbls>
            <c:dLbl>
              <c:idx val="0"/>
              <c:layout>
                <c:manualLayout>
                  <c:x val="4.12598585631801E-3"/>
                  <c:y val="-7.617520338649509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2A1-45B1-AF1B-BEA8E26B288E}"/>
                </c:ext>
              </c:extLst>
            </c:dLbl>
            <c:dLbl>
              <c:idx val="2"/>
              <c:layout>
                <c:manualLayout>
                  <c:x val="0"/>
                  <c:y val="0.100657842593326"/>
                </c:manualLayout>
              </c:layout>
              <c:tx>
                <c:rich>
                  <a:bodyPr/>
                  <a:lstStyle/>
                  <a:p>
                    <a:r>
                      <a:rPr lang="en-US" sz="1100" dirty="0">
                        <a:latin typeface="+mj-lt"/>
                      </a:rPr>
                      <a:t>NSP/Refus
3%</a:t>
                    </a:r>
                    <a:endParaRPr lang="en-US" sz="800" dirty="0"/>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02A1-45B1-AF1B-BEA8E26B288E}"/>
                </c:ext>
              </c:extLst>
            </c:dLbl>
            <c:spPr>
              <a:noFill/>
              <a:ln>
                <a:noFill/>
              </a:ln>
              <a:effectLst/>
            </c:spPr>
            <c:txPr>
              <a:bodyPr/>
              <a:lstStyle/>
              <a:p>
                <a:pPr>
                  <a:defRPr sz="1100">
                    <a:latin typeface="+mj-lt"/>
                    <a:cs typeface="Arial" pitchFamily="34" charset="0"/>
                  </a:defRPr>
                </a:pPr>
                <a:endParaRPr lang="fr-FR"/>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0.8</c:v>
                </c:pt>
                <c:pt idx="1">
                  <c:v>0.2</c:v>
                </c:pt>
              </c:numCache>
            </c:numRef>
          </c:val>
          <c:extLst>
            <c:ext xmlns:c16="http://schemas.microsoft.com/office/drawing/2014/chart" uri="{C3380CC4-5D6E-409C-BE32-E72D297353CC}">
              <c16:uniqueId val="{00000006-02A1-45B1-AF1B-BEA8E26B288E}"/>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1"/>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dPt>
            <c:idx val="0"/>
            <c:bubble3D val="0"/>
            <c:spPr>
              <a:solidFill>
                <a:srgbClr val="0070C0"/>
              </a:solidFill>
              <a:ln>
                <a:solidFill>
                  <a:srgbClr val="0070C0"/>
                </a:solidFill>
              </a:ln>
            </c:spPr>
            <c:extLst>
              <c:ext xmlns:c16="http://schemas.microsoft.com/office/drawing/2014/chart" uri="{C3380CC4-5D6E-409C-BE32-E72D297353CC}">
                <c16:uniqueId val="{00000001-FDA7-4F27-A5B1-0EF671CC0F30}"/>
              </c:ext>
            </c:extLst>
          </c:dPt>
          <c:dPt>
            <c:idx val="1"/>
            <c:bubble3D val="0"/>
            <c:spPr>
              <a:solidFill>
                <a:schemeClr val="tx1"/>
              </a:solidFill>
            </c:spPr>
            <c:extLst>
              <c:ext xmlns:c16="http://schemas.microsoft.com/office/drawing/2014/chart" uri="{C3380CC4-5D6E-409C-BE32-E72D297353CC}">
                <c16:uniqueId val="{00000003-FDA7-4F27-A5B1-0EF671CC0F30}"/>
              </c:ext>
            </c:extLst>
          </c:dPt>
          <c:dPt>
            <c:idx val="2"/>
            <c:bubble3D val="0"/>
            <c:spPr>
              <a:solidFill>
                <a:schemeClr val="bg1">
                  <a:lumMod val="50000"/>
                </a:schemeClr>
              </a:solidFill>
            </c:spPr>
            <c:extLst>
              <c:ext xmlns:c16="http://schemas.microsoft.com/office/drawing/2014/chart" uri="{C3380CC4-5D6E-409C-BE32-E72D297353CC}">
                <c16:uniqueId val="{00000005-FDA7-4F27-A5B1-0EF671CC0F30}"/>
              </c:ext>
            </c:extLst>
          </c:dPt>
          <c:dLbls>
            <c:dLbl>
              <c:idx val="0"/>
              <c:layout>
                <c:manualLayout>
                  <c:x val="4.12598585631801E-3"/>
                  <c:y val="-7.6175203386495097E-2"/>
                </c:manualLayout>
              </c:layout>
              <c:tx>
                <c:rich>
                  <a:bodyPr/>
                  <a:lstStyle/>
                  <a:p>
                    <a:r>
                      <a:rPr lang="en-US" dirty="0"/>
                      <a:t>Oui
60%</a:t>
                    </a:r>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FDA7-4F27-A5B1-0EF671CC0F30}"/>
                </c:ext>
              </c:extLst>
            </c:dLbl>
            <c:dLbl>
              <c:idx val="2"/>
              <c:layout>
                <c:manualLayout>
                  <c:x val="0"/>
                  <c:y val="0.12629223174546"/>
                </c:manualLayout>
              </c:layout>
              <c:tx>
                <c:rich>
                  <a:bodyPr/>
                  <a:lstStyle/>
                  <a:p>
                    <a:r>
                      <a:rPr lang="en-US" sz="1100" dirty="0">
                        <a:latin typeface="+mj-lt"/>
                      </a:rPr>
                      <a:t>NSP/Refus
4%</a:t>
                    </a:r>
                    <a:endParaRPr lang="en-US" sz="800" dirty="0"/>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FDA7-4F27-A5B1-0EF671CC0F30}"/>
                </c:ext>
              </c:extLst>
            </c:dLbl>
            <c:spPr>
              <a:noFill/>
              <a:ln>
                <a:noFill/>
              </a:ln>
              <a:effectLst/>
            </c:spPr>
            <c:txPr>
              <a:bodyPr/>
              <a:lstStyle/>
              <a:p>
                <a:pPr>
                  <a:defRPr sz="1100">
                    <a:latin typeface="+mj-lt"/>
                    <a:cs typeface="Arial" pitchFamily="34" charset="0"/>
                  </a:defRPr>
                </a:pPr>
                <a:endParaRPr lang="fr-FR"/>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0.6</c:v>
                </c:pt>
                <c:pt idx="1">
                  <c:v>0.4</c:v>
                </c:pt>
              </c:numCache>
            </c:numRef>
          </c:val>
          <c:extLst>
            <c:ext xmlns:c16="http://schemas.microsoft.com/office/drawing/2014/chart" uri="{C3380CC4-5D6E-409C-BE32-E72D297353CC}">
              <c16:uniqueId val="{00000006-FDA7-4F27-A5B1-0EF671CC0F30}"/>
            </c:ext>
          </c:extLst>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40934849441498"/>
          <c:y val="0.19739195644928342"/>
          <c:w val="0.58012633161957849"/>
          <c:h val="0.76077610591866807"/>
        </c:manualLayout>
      </c:layout>
      <c:barChart>
        <c:barDir val="bar"/>
        <c:grouping val="stacked"/>
        <c:varyColors val="0"/>
        <c:ser>
          <c:idx val="0"/>
          <c:order val="0"/>
          <c:tx>
            <c:strRef>
              <c:f>Feuil1!$B$1</c:f>
              <c:strCache>
                <c:ptCount val="1"/>
                <c:pt idx="0">
                  <c:v>Peu ou pas du tout aimé (0 à 6)</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0-9A10-41A7-90B0-0E2BE45A7180}"/>
              </c:ext>
            </c:extLst>
          </c:dPt>
          <c:dPt>
            <c:idx val="1"/>
            <c:invertIfNegative val="0"/>
            <c:bubble3D val="0"/>
            <c:extLst>
              <c:ext xmlns:c16="http://schemas.microsoft.com/office/drawing/2014/chart" uri="{C3380CC4-5D6E-409C-BE32-E72D297353CC}">
                <c16:uniqueId val="{00000001-9A10-41A7-90B0-0E2BE45A7180}"/>
              </c:ext>
            </c:extLst>
          </c:dPt>
          <c:dPt>
            <c:idx val="2"/>
            <c:invertIfNegative val="0"/>
            <c:bubble3D val="0"/>
            <c:extLst>
              <c:ext xmlns:c16="http://schemas.microsoft.com/office/drawing/2014/chart" uri="{C3380CC4-5D6E-409C-BE32-E72D297353CC}">
                <c16:uniqueId val="{00000002-9A10-41A7-90B0-0E2BE45A7180}"/>
              </c:ext>
            </c:extLst>
          </c:dPt>
          <c:dLbls>
            <c:spPr>
              <a:noFill/>
              <a:ln>
                <a:noFill/>
              </a:ln>
              <a:effectLst/>
            </c:spPr>
            <c:txPr>
              <a:bodyPr/>
              <a:lstStyle/>
              <a:p>
                <a:pPr>
                  <a:defRPr sz="1000" b="1">
                    <a:solidFill>
                      <a:schemeClr val="bg1"/>
                    </a:solidFill>
                    <a:latin typeface="+mj-lt"/>
                    <a:cs typeface="Arial"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Total (n=560)</c:v>
                </c:pt>
                <c:pt idx="1">
                  <c:v>Locaux (n=200)</c:v>
                </c:pt>
                <c:pt idx="2">
                  <c:v>Excursionnistes (n=46)</c:v>
                </c:pt>
                <c:pt idx="3">
                  <c:v>Touristes (n=314)</c:v>
                </c:pt>
              </c:strCache>
            </c:strRef>
          </c:cat>
          <c:val>
            <c:numRef>
              <c:f>Feuil1!$B$2:$B$5</c:f>
              <c:numCache>
                <c:formatCode>0%</c:formatCode>
                <c:ptCount val="4"/>
                <c:pt idx="0">
                  <c:v>7.0000000000000007E-2</c:v>
                </c:pt>
                <c:pt idx="1">
                  <c:v>0.04</c:v>
                </c:pt>
                <c:pt idx="2">
                  <c:v>0.11</c:v>
                </c:pt>
                <c:pt idx="3">
                  <c:v>7.0000000000000007E-2</c:v>
                </c:pt>
              </c:numCache>
            </c:numRef>
          </c:val>
          <c:extLst>
            <c:ext xmlns:c16="http://schemas.microsoft.com/office/drawing/2014/chart" uri="{C3380CC4-5D6E-409C-BE32-E72D297353CC}">
              <c16:uniqueId val="{00000003-9A10-41A7-90B0-0E2BE45A7180}"/>
            </c:ext>
          </c:extLst>
        </c:ser>
        <c:ser>
          <c:idx val="1"/>
          <c:order val="1"/>
          <c:tx>
            <c:strRef>
              <c:f>Feuil1!$C$1</c:f>
              <c:strCache>
                <c:ptCount val="1"/>
                <c:pt idx="0">
                  <c:v>A aimé (7 à 8)</c:v>
                </c:pt>
              </c:strCache>
            </c:strRef>
          </c:tx>
          <c:spPr>
            <a:solidFill>
              <a:schemeClr val="bg1">
                <a:lumMod val="85000"/>
              </a:schemeClr>
            </a:solidFill>
          </c:spPr>
          <c:invertIfNegative val="0"/>
          <c:dLbls>
            <c:spPr>
              <a:noFill/>
              <a:ln>
                <a:noFill/>
              </a:ln>
              <a:effectLst/>
            </c:spPr>
            <c:txPr>
              <a:bodyPr/>
              <a:lstStyle/>
              <a:p>
                <a:pPr>
                  <a:defRPr sz="1000" b="1">
                    <a:solidFill>
                      <a:schemeClr val="tx1"/>
                    </a:solidFill>
                    <a:latin typeface="+mj-lt"/>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Total (n=560)</c:v>
                </c:pt>
                <c:pt idx="1">
                  <c:v>Locaux (n=200)</c:v>
                </c:pt>
                <c:pt idx="2">
                  <c:v>Excursionnistes (n=46)</c:v>
                </c:pt>
                <c:pt idx="3">
                  <c:v>Touristes (n=314)</c:v>
                </c:pt>
              </c:strCache>
            </c:strRef>
          </c:cat>
          <c:val>
            <c:numRef>
              <c:f>Feuil1!$C$2:$C$5</c:f>
              <c:numCache>
                <c:formatCode>0%</c:formatCode>
                <c:ptCount val="4"/>
                <c:pt idx="0">
                  <c:v>0.56999999999999995</c:v>
                </c:pt>
                <c:pt idx="1">
                  <c:v>0.61</c:v>
                </c:pt>
                <c:pt idx="2">
                  <c:v>0.5</c:v>
                </c:pt>
                <c:pt idx="3">
                  <c:v>0.56000000000000005</c:v>
                </c:pt>
              </c:numCache>
            </c:numRef>
          </c:val>
          <c:extLst>
            <c:ext xmlns:c16="http://schemas.microsoft.com/office/drawing/2014/chart" uri="{C3380CC4-5D6E-409C-BE32-E72D297353CC}">
              <c16:uniqueId val="{00000004-9A10-41A7-90B0-0E2BE45A7180}"/>
            </c:ext>
          </c:extLst>
        </c:ser>
        <c:ser>
          <c:idx val="2"/>
          <c:order val="2"/>
          <c:tx>
            <c:strRef>
              <c:f>Feuil1!$D$1</c:f>
              <c:strCache>
                <c:ptCount val="1"/>
                <c:pt idx="0">
                  <c:v>A beaucoup aimé (9 et 10)</c:v>
                </c:pt>
              </c:strCache>
            </c:strRef>
          </c:tx>
          <c:spPr>
            <a:solidFill>
              <a:srgbClr val="0070C0"/>
            </a:solidFill>
          </c:spPr>
          <c:invertIfNegative val="0"/>
          <c:dLbls>
            <c:spPr>
              <a:noFill/>
              <a:ln>
                <a:noFill/>
              </a:ln>
              <a:effectLst/>
            </c:spPr>
            <c:txPr>
              <a:bodyPr/>
              <a:lstStyle/>
              <a:p>
                <a:pPr>
                  <a:defRPr sz="1000" b="1">
                    <a:solidFill>
                      <a:schemeClr val="bg1"/>
                    </a:solidFill>
                    <a:latin typeface="+mj-lt"/>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Total (n=560)</c:v>
                </c:pt>
                <c:pt idx="1">
                  <c:v>Locaux (n=200)</c:v>
                </c:pt>
                <c:pt idx="2">
                  <c:v>Excursionnistes (n=46)</c:v>
                </c:pt>
                <c:pt idx="3">
                  <c:v>Touristes (n=314)</c:v>
                </c:pt>
              </c:strCache>
            </c:strRef>
          </c:cat>
          <c:val>
            <c:numRef>
              <c:f>Feuil1!$D$2:$D$5</c:f>
              <c:numCache>
                <c:formatCode>0%</c:formatCode>
                <c:ptCount val="4"/>
                <c:pt idx="0">
                  <c:v>0.36</c:v>
                </c:pt>
                <c:pt idx="1">
                  <c:v>0.35</c:v>
                </c:pt>
                <c:pt idx="2">
                  <c:v>0.39</c:v>
                </c:pt>
                <c:pt idx="3">
                  <c:v>0.36</c:v>
                </c:pt>
              </c:numCache>
            </c:numRef>
          </c:val>
          <c:extLst>
            <c:ext xmlns:c16="http://schemas.microsoft.com/office/drawing/2014/chart" uri="{C3380CC4-5D6E-409C-BE32-E72D297353CC}">
              <c16:uniqueId val="{00000005-9A10-41A7-90B0-0E2BE45A7180}"/>
            </c:ext>
          </c:extLst>
        </c:ser>
        <c:ser>
          <c:idx val="3"/>
          <c:order val="3"/>
          <c:tx>
            <c:strRef>
              <c:f>Feuil1!$E$1</c:f>
              <c:strCache>
                <c:ptCount val="1"/>
                <c:pt idx="0">
                  <c:v>NSP</c:v>
                </c:pt>
              </c:strCache>
            </c:strRef>
          </c:tx>
          <c:spPr>
            <a:solidFill>
              <a:srgbClr val="E9D8EC"/>
            </a:solidFill>
          </c:spPr>
          <c:invertIfNegative val="0"/>
          <c:dLbls>
            <c:dLbl>
              <c:idx val="3"/>
              <c:layout>
                <c:manualLayout>
                  <c:x val="1.2871802508589859E-2"/>
                  <c:y val="1.2039127162346302E-6"/>
                </c:manualLayout>
              </c:layout>
              <c:tx>
                <c:rich>
                  <a:bodyPr/>
                  <a:lstStyle/>
                  <a:p>
                    <a:r>
                      <a:rPr lang="en-US" sz="1000"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A10-41A7-90B0-0E2BE45A7180}"/>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Total (n=560)</c:v>
                </c:pt>
                <c:pt idx="1">
                  <c:v>Locaux (n=200)</c:v>
                </c:pt>
                <c:pt idx="2">
                  <c:v>Excursionnistes (n=46)</c:v>
                </c:pt>
                <c:pt idx="3">
                  <c:v>Touristes (n=314)</c:v>
                </c:pt>
              </c:strCache>
            </c:strRef>
          </c:cat>
          <c:val>
            <c:numRef>
              <c:f>Feuil1!$E$2:$E$5</c:f>
              <c:numCache>
                <c:formatCode>General</c:formatCode>
                <c:ptCount val="4"/>
                <c:pt idx="3" formatCode="0%">
                  <c:v>0.01</c:v>
                </c:pt>
              </c:numCache>
            </c:numRef>
          </c:val>
          <c:extLst>
            <c:ext xmlns:c16="http://schemas.microsoft.com/office/drawing/2014/chart" uri="{C3380CC4-5D6E-409C-BE32-E72D297353CC}">
              <c16:uniqueId val="{00000007-9A10-41A7-90B0-0E2BE45A7180}"/>
            </c:ext>
          </c:extLst>
        </c:ser>
        <c:dLbls>
          <c:showLegendKey val="0"/>
          <c:showVal val="0"/>
          <c:showCatName val="0"/>
          <c:showSerName val="0"/>
          <c:showPercent val="0"/>
          <c:showBubbleSize val="0"/>
        </c:dLbls>
        <c:gapWidth val="150"/>
        <c:overlap val="100"/>
        <c:axId val="169517056"/>
        <c:axId val="37269440"/>
      </c:barChart>
      <c:catAx>
        <c:axId val="169517056"/>
        <c:scaling>
          <c:orientation val="maxMin"/>
        </c:scaling>
        <c:delete val="0"/>
        <c:axPos val="l"/>
        <c:numFmt formatCode="General" sourceLinked="1"/>
        <c:majorTickMark val="out"/>
        <c:minorTickMark val="none"/>
        <c:tickLblPos val="nextTo"/>
        <c:txPr>
          <a:bodyPr/>
          <a:lstStyle/>
          <a:p>
            <a:pPr>
              <a:defRPr sz="1000">
                <a:latin typeface="+mj-lt"/>
                <a:cs typeface="Arial" pitchFamily="34" charset="0"/>
              </a:defRPr>
            </a:pPr>
            <a:endParaRPr lang="fr-FR"/>
          </a:p>
        </c:txPr>
        <c:crossAx val="37269440"/>
        <c:crosses val="autoZero"/>
        <c:auto val="1"/>
        <c:lblAlgn val="ctr"/>
        <c:lblOffset val="100"/>
        <c:noMultiLvlLbl val="0"/>
      </c:catAx>
      <c:valAx>
        <c:axId val="37269440"/>
        <c:scaling>
          <c:orientation val="minMax"/>
          <c:max val="1.1000000000000001"/>
          <c:min val="0"/>
        </c:scaling>
        <c:delete val="1"/>
        <c:axPos val="t"/>
        <c:numFmt formatCode="0%" sourceLinked="1"/>
        <c:majorTickMark val="out"/>
        <c:minorTickMark val="none"/>
        <c:tickLblPos val="nextTo"/>
        <c:crossAx val="169517056"/>
        <c:crosses val="autoZero"/>
        <c:crossBetween val="between"/>
      </c:valAx>
    </c:plotArea>
    <c:legend>
      <c:legendPos val="t"/>
      <c:layout>
        <c:manualLayout>
          <c:xMode val="edge"/>
          <c:yMode val="edge"/>
          <c:x val="0.18640080042785945"/>
          <c:y val="7.1028318831538984E-2"/>
          <c:w val="0.80265359244276047"/>
          <c:h val="9.21607223476298E-2"/>
        </c:manualLayout>
      </c:layout>
      <c:overlay val="0"/>
      <c:txPr>
        <a:bodyPr/>
        <a:lstStyle/>
        <a:p>
          <a:pPr>
            <a:defRPr sz="1000">
              <a:latin typeface="+mj-lt"/>
              <a:cs typeface="Arial"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40934849441498"/>
          <c:y val="0.19739195644928342"/>
          <c:w val="0.58012633161957849"/>
          <c:h val="0.76077610591866807"/>
        </c:manualLayout>
      </c:layout>
      <c:barChart>
        <c:barDir val="bar"/>
        <c:grouping val="stacked"/>
        <c:varyColors val="0"/>
        <c:ser>
          <c:idx val="0"/>
          <c:order val="0"/>
          <c:tx>
            <c:strRef>
              <c:f>Feuil1!$B$1</c:f>
              <c:strCache>
                <c:ptCount val="1"/>
                <c:pt idx="0">
                  <c:v>Peu ou pas du tout aimé (0 à 6)</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0-5EB5-44BE-B368-BDE10992A53B}"/>
              </c:ext>
            </c:extLst>
          </c:dPt>
          <c:dPt>
            <c:idx val="1"/>
            <c:invertIfNegative val="0"/>
            <c:bubble3D val="0"/>
            <c:extLst>
              <c:ext xmlns:c16="http://schemas.microsoft.com/office/drawing/2014/chart" uri="{C3380CC4-5D6E-409C-BE32-E72D297353CC}">
                <c16:uniqueId val="{00000001-5EB5-44BE-B368-BDE10992A53B}"/>
              </c:ext>
            </c:extLst>
          </c:dPt>
          <c:dPt>
            <c:idx val="2"/>
            <c:invertIfNegative val="0"/>
            <c:bubble3D val="0"/>
            <c:extLst>
              <c:ext xmlns:c16="http://schemas.microsoft.com/office/drawing/2014/chart" uri="{C3380CC4-5D6E-409C-BE32-E72D297353CC}">
                <c16:uniqueId val="{00000002-5EB5-44BE-B368-BDE10992A53B}"/>
              </c:ext>
            </c:extLst>
          </c:dPt>
          <c:dLbls>
            <c:dLbl>
              <c:idx val="0"/>
              <c:layout>
                <c:manualLayout>
                  <c:x val="7.6491497623719347E-3"/>
                  <c:y val="4.671796210762370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B5-44BE-B368-BDE10992A53B}"/>
                </c:ext>
              </c:extLst>
            </c:dLbl>
            <c:dLbl>
              <c:idx val="3"/>
              <c:layout>
                <c:manualLayout>
                  <c:x val="7.6491497623719347E-3"/>
                  <c:y val="1.868718484304948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B5-44BE-B368-BDE10992A53B}"/>
                </c:ext>
              </c:extLst>
            </c:dLbl>
            <c:spPr>
              <a:noFill/>
              <a:ln>
                <a:noFill/>
              </a:ln>
              <a:effectLst/>
            </c:spPr>
            <c:txPr>
              <a:bodyPr/>
              <a:lstStyle/>
              <a:p>
                <a:pPr>
                  <a:defRPr sz="1000" b="1">
                    <a:solidFill>
                      <a:schemeClr val="bg1"/>
                    </a:solidFill>
                    <a:latin typeface="+mj-lt"/>
                    <a:cs typeface="Arial"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Total (n=560)</c:v>
                </c:pt>
                <c:pt idx="1">
                  <c:v>Locaux (n=200)</c:v>
                </c:pt>
                <c:pt idx="2">
                  <c:v>Excursionnistes (n=46)</c:v>
                </c:pt>
                <c:pt idx="3">
                  <c:v>Touristes (n=314)</c:v>
                </c:pt>
              </c:strCache>
            </c:strRef>
          </c:cat>
          <c:val>
            <c:numRef>
              <c:f>Feuil1!$B$2:$B$5</c:f>
              <c:numCache>
                <c:formatCode>0%</c:formatCode>
                <c:ptCount val="4"/>
                <c:pt idx="0">
                  <c:v>0.03</c:v>
                </c:pt>
                <c:pt idx="1">
                  <c:v>0.04</c:v>
                </c:pt>
                <c:pt idx="2">
                  <c:v>7.0000000000000007E-2</c:v>
                </c:pt>
                <c:pt idx="3">
                  <c:v>0.03</c:v>
                </c:pt>
              </c:numCache>
            </c:numRef>
          </c:val>
          <c:extLst>
            <c:ext xmlns:c16="http://schemas.microsoft.com/office/drawing/2014/chart" uri="{C3380CC4-5D6E-409C-BE32-E72D297353CC}">
              <c16:uniqueId val="{00000004-5EB5-44BE-B368-BDE10992A53B}"/>
            </c:ext>
          </c:extLst>
        </c:ser>
        <c:ser>
          <c:idx val="1"/>
          <c:order val="1"/>
          <c:tx>
            <c:strRef>
              <c:f>Feuil1!$C$1</c:f>
              <c:strCache>
                <c:ptCount val="1"/>
                <c:pt idx="0">
                  <c:v>A aimé (7 à 8)</c:v>
                </c:pt>
              </c:strCache>
            </c:strRef>
          </c:tx>
          <c:spPr>
            <a:solidFill>
              <a:schemeClr val="bg1">
                <a:lumMod val="85000"/>
              </a:schemeClr>
            </a:solidFill>
          </c:spPr>
          <c:invertIfNegative val="0"/>
          <c:dLbls>
            <c:dLbl>
              <c:idx val="3"/>
              <c:tx>
                <c:rich>
                  <a:bodyPr/>
                  <a:lstStyle/>
                  <a:p>
                    <a:r>
                      <a:rPr lang="en-US" dirty="0">
                        <a:solidFill>
                          <a:srgbClr val="FF0000"/>
                        </a:solidFill>
                      </a:rPr>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EB5-44BE-B368-BDE10992A53B}"/>
                </c:ext>
              </c:extLst>
            </c:dLbl>
            <c:spPr>
              <a:noFill/>
              <a:ln>
                <a:noFill/>
              </a:ln>
              <a:effectLst/>
            </c:spPr>
            <c:txPr>
              <a:bodyPr/>
              <a:lstStyle/>
              <a:p>
                <a:pPr>
                  <a:defRPr sz="1000" b="1">
                    <a:solidFill>
                      <a:schemeClr val="tx1"/>
                    </a:solidFill>
                    <a:latin typeface="+mj-lt"/>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Total (n=560)</c:v>
                </c:pt>
                <c:pt idx="1">
                  <c:v>Locaux (n=200)</c:v>
                </c:pt>
                <c:pt idx="2">
                  <c:v>Excursionnistes (n=46)</c:v>
                </c:pt>
                <c:pt idx="3">
                  <c:v>Touristes (n=314)</c:v>
                </c:pt>
              </c:strCache>
            </c:strRef>
          </c:cat>
          <c:val>
            <c:numRef>
              <c:f>Feuil1!$C$2:$C$5</c:f>
              <c:numCache>
                <c:formatCode>0%</c:formatCode>
                <c:ptCount val="4"/>
                <c:pt idx="0">
                  <c:v>0.3</c:v>
                </c:pt>
                <c:pt idx="1">
                  <c:v>0.27</c:v>
                </c:pt>
                <c:pt idx="2">
                  <c:v>0.17</c:v>
                </c:pt>
                <c:pt idx="3">
                  <c:v>0.33</c:v>
                </c:pt>
              </c:numCache>
            </c:numRef>
          </c:val>
          <c:extLst>
            <c:ext xmlns:c16="http://schemas.microsoft.com/office/drawing/2014/chart" uri="{C3380CC4-5D6E-409C-BE32-E72D297353CC}">
              <c16:uniqueId val="{00000006-5EB5-44BE-B368-BDE10992A53B}"/>
            </c:ext>
          </c:extLst>
        </c:ser>
        <c:ser>
          <c:idx val="2"/>
          <c:order val="2"/>
          <c:tx>
            <c:strRef>
              <c:f>Feuil1!$D$1</c:f>
              <c:strCache>
                <c:ptCount val="1"/>
                <c:pt idx="0">
                  <c:v>A beaucoup aimé (9 et 10)</c:v>
                </c:pt>
              </c:strCache>
            </c:strRef>
          </c:tx>
          <c:spPr>
            <a:solidFill>
              <a:srgbClr val="0070C0"/>
            </a:solidFill>
          </c:spPr>
          <c:invertIfNegative val="0"/>
          <c:dLbls>
            <c:spPr>
              <a:noFill/>
              <a:ln>
                <a:noFill/>
              </a:ln>
              <a:effectLst/>
            </c:spPr>
            <c:txPr>
              <a:bodyPr/>
              <a:lstStyle/>
              <a:p>
                <a:pPr>
                  <a:defRPr sz="1000" b="1">
                    <a:solidFill>
                      <a:schemeClr val="bg1"/>
                    </a:solidFill>
                    <a:latin typeface="+mj-lt"/>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Total (n=560)</c:v>
                </c:pt>
                <c:pt idx="1">
                  <c:v>Locaux (n=200)</c:v>
                </c:pt>
                <c:pt idx="2">
                  <c:v>Excursionnistes (n=46)</c:v>
                </c:pt>
                <c:pt idx="3">
                  <c:v>Touristes (n=314)</c:v>
                </c:pt>
              </c:strCache>
            </c:strRef>
          </c:cat>
          <c:val>
            <c:numRef>
              <c:f>Feuil1!$D$2:$D$5</c:f>
              <c:numCache>
                <c:formatCode>0%</c:formatCode>
                <c:ptCount val="4"/>
                <c:pt idx="0">
                  <c:v>0.64</c:v>
                </c:pt>
                <c:pt idx="1">
                  <c:v>0.65</c:v>
                </c:pt>
                <c:pt idx="2">
                  <c:v>0.74</c:v>
                </c:pt>
                <c:pt idx="3">
                  <c:v>0.62</c:v>
                </c:pt>
              </c:numCache>
            </c:numRef>
          </c:val>
          <c:extLst>
            <c:ext xmlns:c16="http://schemas.microsoft.com/office/drawing/2014/chart" uri="{C3380CC4-5D6E-409C-BE32-E72D297353CC}">
              <c16:uniqueId val="{00000007-5EB5-44BE-B368-BDE10992A53B}"/>
            </c:ext>
          </c:extLst>
        </c:ser>
        <c:ser>
          <c:idx val="3"/>
          <c:order val="3"/>
          <c:tx>
            <c:strRef>
              <c:f>Feuil1!$E$1</c:f>
              <c:strCache>
                <c:ptCount val="1"/>
                <c:pt idx="0">
                  <c:v>NSP</c:v>
                </c:pt>
              </c:strCache>
            </c:strRef>
          </c:tx>
          <c:spPr>
            <a:solidFill>
              <a:srgbClr val="E9D8EC"/>
            </a:solidFill>
          </c:spPr>
          <c:invertIfNegative val="0"/>
          <c:dLbls>
            <c:dLbl>
              <c:idx val="1"/>
              <c:tx>
                <c:rich>
                  <a:bodyPr/>
                  <a:lstStyle/>
                  <a:p>
                    <a:r>
                      <a:rPr lang="en-US" b="1" dirty="0">
                        <a:solidFill>
                          <a:srgbClr val="FF0000"/>
                        </a:solidFill>
                      </a:rPr>
                      <a:t>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EB5-44BE-B368-BDE10992A53B}"/>
                </c:ext>
              </c:extLst>
            </c:dLbl>
            <c:spPr>
              <a:noFill/>
              <a:ln>
                <a:noFill/>
              </a:ln>
              <a:effectLst/>
            </c:spPr>
            <c:txPr>
              <a:bodyPr/>
              <a:lstStyle/>
              <a:p>
                <a:pPr>
                  <a:defRPr sz="1000"/>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Total (n=560)</c:v>
                </c:pt>
                <c:pt idx="1">
                  <c:v>Locaux (n=200)</c:v>
                </c:pt>
                <c:pt idx="2">
                  <c:v>Excursionnistes (n=46)</c:v>
                </c:pt>
                <c:pt idx="3">
                  <c:v>Touristes (n=314)</c:v>
                </c:pt>
              </c:strCache>
            </c:strRef>
          </c:cat>
          <c:val>
            <c:numRef>
              <c:f>Feuil1!$E$2:$E$5</c:f>
              <c:numCache>
                <c:formatCode>0%</c:formatCode>
                <c:ptCount val="4"/>
                <c:pt idx="0">
                  <c:v>0.03</c:v>
                </c:pt>
                <c:pt idx="1">
                  <c:v>0.05</c:v>
                </c:pt>
                <c:pt idx="2">
                  <c:v>0.02</c:v>
                </c:pt>
                <c:pt idx="3">
                  <c:v>0.02</c:v>
                </c:pt>
              </c:numCache>
            </c:numRef>
          </c:val>
          <c:extLst>
            <c:ext xmlns:c16="http://schemas.microsoft.com/office/drawing/2014/chart" uri="{C3380CC4-5D6E-409C-BE32-E72D297353CC}">
              <c16:uniqueId val="{00000009-5EB5-44BE-B368-BDE10992A53B}"/>
            </c:ext>
          </c:extLst>
        </c:ser>
        <c:dLbls>
          <c:showLegendKey val="0"/>
          <c:showVal val="0"/>
          <c:showCatName val="0"/>
          <c:showSerName val="0"/>
          <c:showPercent val="0"/>
          <c:showBubbleSize val="0"/>
        </c:dLbls>
        <c:gapWidth val="150"/>
        <c:overlap val="100"/>
        <c:axId val="169570816"/>
        <c:axId val="37266560"/>
      </c:barChart>
      <c:catAx>
        <c:axId val="169570816"/>
        <c:scaling>
          <c:orientation val="maxMin"/>
        </c:scaling>
        <c:delete val="0"/>
        <c:axPos val="l"/>
        <c:numFmt formatCode="General" sourceLinked="1"/>
        <c:majorTickMark val="out"/>
        <c:minorTickMark val="none"/>
        <c:tickLblPos val="nextTo"/>
        <c:txPr>
          <a:bodyPr/>
          <a:lstStyle/>
          <a:p>
            <a:pPr>
              <a:defRPr sz="1000">
                <a:latin typeface="+mj-lt"/>
                <a:cs typeface="Arial" pitchFamily="34" charset="0"/>
              </a:defRPr>
            </a:pPr>
            <a:endParaRPr lang="fr-FR"/>
          </a:p>
        </c:txPr>
        <c:crossAx val="37266560"/>
        <c:crosses val="autoZero"/>
        <c:auto val="1"/>
        <c:lblAlgn val="ctr"/>
        <c:lblOffset val="100"/>
        <c:noMultiLvlLbl val="0"/>
      </c:catAx>
      <c:valAx>
        <c:axId val="37266560"/>
        <c:scaling>
          <c:orientation val="minMax"/>
          <c:max val="1.1000000000000001"/>
          <c:min val="0"/>
        </c:scaling>
        <c:delete val="1"/>
        <c:axPos val="t"/>
        <c:numFmt formatCode="0%" sourceLinked="1"/>
        <c:majorTickMark val="out"/>
        <c:minorTickMark val="none"/>
        <c:tickLblPos val="nextTo"/>
        <c:crossAx val="169570816"/>
        <c:crosses val="autoZero"/>
        <c:crossBetween val="between"/>
      </c:valAx>
    </c:plotArea>
    <c:legend>
      <c:legendPos val="t"/>
      <c:layout>
        <c:manualLayout>
          <c:xMode val="edge"/>
          <c:yMode val="edge"/>
          <c:x val="0.18640080042785945"/>
          <c:y val="7.1028318831538984E-2"/>
          <c:w val="0.80265359244276047"/>
          <c:h val="9.21607223476298E-2"/>
        </c:manualLayout>
      </c:layout>
      <c:overlay val="0"/>
      <c:txPr>
        <a:bodyPr/>
        <a:lstStyle/>
        <a:p>
          <a:pPr>
            <a:defRPr sz="1000">
              <a:latin typeface="+mj-lt"/>
              <a:cs typeface="Arial"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28" tIns="46414" rIns="92828" bIns="4641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828" tIns="46414" rIns="92828" bIns="46414" rtlCol="0"/>
          <a:lstStyle>
            <a:lvl1pPr algn="r">
              <a:defRPr sz="1200"/>
            </a:lvl1pPr>
          </a:lstStyle>
          <a:p>
            <a:fld id="{8EFAF082-C204-4D44-A3D6-78AFF5B5B787}" type="datetime1">
              <a:rPr lang="en-CA" smtClean="0"/>
              <a:t>2020-11-20</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828" tIns="46414" rIns="92828" bIns="464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828" tIns="46414" rIns="92828" bIns="46414" rtlCol="0" anchor="b"/>
          <a:lstStyle>
            <a:lvl1pPr algn="r">
              <a:defRPr sz="1200"/>
            </a:lvl1pPr>
          </a:lstStyle>
          <a:p>
            <a:fld id="{702C6E59-7B0E-7349-A076-825AC2F5C625}" type="slidenum">
              <a:rPr lang="en-US" smtClean="0"/>
              <a:t>‹N°›</a:t>
            </a:fld>
            <a:endParaRPr lang="en-US" dirty="0"/>
          </a:p>
        </p:txBody>
      </p:sp>
    </p:spTree>
    <p:extLst>
      <p:ext uri="{BB962C8B-B14F-4D97-AF65-F5344CB8AC3E}">
        <p14:creationId xmlns:p14="http://schemas.microsoft.com/office/powerpoint/2010/main" val="4153904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28" tIns="46414" rIns="92828" bIns="4641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828" tIns="46414" rIns="92828" bIns="46414" rtlCol="0"/>
          <a:lstStyle>
            <a:lvl1pPr algn="r">
              <a:defRPr sz="1200"/>
            </a:lvl1pPr>
          </a:lstStyle>
          <a:p>
            <a:fld id="{636B6BBD-AC6F-C341-AC26-93299A6BFD7C}" type="datetime1">
              <a:rPr lang="en-CA" smtClean="0"/>
              <a:t>2020-11-20</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28" tIns="46414" rIns="92828" bIns="4641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28" tIns="46414" rIns="92828" bIns="46414"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828" tIns="46414" rIns="92828" bIns="464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828" tIns="46414" rIns="92828" bIns="46414" rtlCol="0" anchor="b"/>
          <a:lstStyle>
            <a:lvl1pPr algn="r">
              <a:defRPr sz="1200"/>
            </a:lvl1pPr>
          </a:lstStyle>
          <a:p>
            <a:fld id="{D85512EE-EE76-2046-A5B1-E92BE50440D9}" type="slidenum">
              <a:rPr lang="en-US" smtClean="0"/>
              <a:t>‹N°›</a:t>
            </a:fld>
            <a:endParaRPr lang="en-US" dirty="0"/>
          </a:p>
        </p:txBody>
      </p:sp>
    </p:spTree>
    <p:extLst>
      <p:ext uri="{BB962C8B-B14F-4D97-AF65-F5344CB8AC3E}">
        <p14:creationId xmlns:p14="http://schemas.microsoft.com/office/powerpoint/2010/main" val="41706255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t>7</a:t>
            </a:fld>
            <a:endParaRPr lang="en-US" dirty="0"/>
          </a:p>
        </p:txBody>
      </p:sp>
    </p:spTree>
    <p:extLst>
      <p:ext uri="{BB962C8B-B14F-4D97-AF65-F5344CB8AC3E}">
        <p14:creationId xmlns:p14="http://schemas.microsoft.com/office/powerpoint/2010/main" val="24008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2652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2652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baseline="0"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t>34</a:t>
            </a:fld>
            <a:endParaRPr lang="en-US" dirty="0"/>
          </a:p>
        </p:txBody>
      </p:sp>
    </p:spTree>
    <p:extLst>
      <p:ext uri="{BB962C8B-B14F-4D97-AF65-F5344CB8AC3E}">
        <p14:creationId xmlns:p14="http://schemas.microsoft.com/office/powerpoint/2010/main" val="38648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26523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326523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32652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326523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baseline="0"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t>11</a:t>
            </a:fld>
            <a:endParaRPr lang="en-US" dirty="0"/>
          </a:p>
        </p:txBody>
      </p:sp>
    </p:spTree>
    <p:extLst>
      <p:ext uri="{BB962C8B-B14F-4D97-AF65-F5344CB8AC3E}">
        <p14:creationId xmlns:p14="http://schemas.microsoft.com/office/powerpoint/2010/main" val="4023122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63600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2652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t>14</a:t>
            </a:fld>
            <a:endParaRPr lang="en-US" dirty="0"/>
          </a:p>
        </p:txBody>
      </p:sp>
    </p:spTree>
    <p:extLst>
      <p:ext uri="{BB962C8B-B14F-4D97-AF65-F5344CB8AC3E}">
        <p14:creationId xmlns:p14="http://schemas.microsoft.com/office/powerpoint/2010/main" val="387496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baseline="0"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5848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baseline="0"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5848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baseline="0"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5848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A" baseline="0"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5848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5512EE-EE76-2046-A5B1-E92BE50440D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2652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4.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5.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6.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7.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tags" Target="../tags/tag68.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tags" Target="../tags/tag70.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tags" Target="../tags/tag7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5.xml"/><Relationship Id="rId1" Type="http://schemas.openxmlformats.org/officeDocument/2006/relationships/tags" Target="../tags/tag74.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7.xml"/><Relationship Id="rId1" Type="http://schemas.openxmlformats.org/officeDocument/2006/relationships/tags" Target="../tags/tag76.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9.xml"/><Relationship Id="rId1" Type="http://schemas.openxmlformats.org/officeDocument/2006/relationships/tags" Target="../tags/tag78.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1.xml"/><Relationship Id="rId1" Type="http://schemas.openxmlformats.org/officeDocument/2006/relationships/tags" Target="../tags/tag80.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6.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7.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8.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0.xml"/><Relationship Id="rId1" Type="http://schemas.openxmlformats.org/officeDocument/2006/relationships/tags" Target="../tags/tag89.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2.xml"/><Relationship Id="rId1" Type="http://schemas.openxmlformats.org/officeDocument/2006/relationships/tags" Target="../tags/tag91.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4.xml"/><Relationship Id="rId1" Type="http://schemas.openxmlformats.org/officeDocument/2006/relationships/tags" Target="../tags/tag93.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6.xml"/><Relationship Id="rId1" Type="http://schemas.openxmlformats.org/officeDocument/2006/relationships/tags" Target="../tags/tag95.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8.xml"/><Relationship Id="rId1" Type="http://schemas.openxmlformats.org/officeDocument/2006/relationships/tags" Target="../tags/tag97.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0.xml"/><Relationship Id="rId1" Type="http://schemas.openxmlformats.org/officeDocument/2006/relationships/tags" Target="../tags/tag99.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2.xml"/><Relationship Id="rId1" Type="http://schemas.openxmlformats.org/officeDocument/2006/relationships/tags" Target="../tags/tag10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6.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7.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8.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9.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1.xml"/><Relationship Id="rId1" Type="http://schemas.openxmlformats.org/officeDocument/2006/relationships/tags" Target="../tags/tag1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3.xml"/><Relationship Id="rId1" Type="http://schemas.openxmlformats.org/officeDocument/2006/relationships/tags" Target="../tags/tag112.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5.xml"/><Relationship Id="rId1" Type="http://schemas.openxmlformats.org/officeDocument/2006/relationships/tags" Target="../tags/tag114.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7.xml"/><Relationship Id="rId1" Type="http://schemas.openxmlformats.org/officeDocument/2006/relationships/tags" Target="../tags/tag116.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9.xml"/><Relationship Id="rId1" Type="http://schemas.openxmlformats.org/officeDocument/2006/relationships/tags" Target="../tags/tag118.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1.xml"/><Relationship Id="rId1" Type="http://schemas.openxmlformats.org/officeDocument/2006/relationships/tags" Target="../tags/tag120.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3.xml"/><Relationship Id="rId1" Type="http://schemas.openxmlformats.org/officeDocument/2006/relationships/tags" Target="../tags/tag122.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7.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8.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9.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0.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2.xml"/><Relationship Id="rId1" Type="http://schemas.openxmlformats.org/officeDocument/2006/relationships/tags" Target="../tags/tag131.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4.xml"/><Relationship Id="rId1" Type="http://schemas.openxmlformats.org/officeDocument/2006/relationships/tags" Target="../tags/tag133.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6.xml"/><Relationship Id="rId1" Type="http://schemas.openxmlformats.org/officeDocument/2006/relationships/tags" Target="../tags/tag135.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8.xml"/><Relationship Id="rId1" Type="http://schemas.openxmlformats.org/officeDocument/2006/relationships/tags" Target="../tags/tag137.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0.xml"/><Relationship Id="rId1" Type="http://schemas.openxmlformats.org/officeDocument/2006/relationships/tags" Target="../tags/tag13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2.xml"/><Relationship Id="rId1" Type="http://schemas.openxmlformats.org/officeDocument/2006/relationships/tags" Target="../tags/tag141.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4.xml"/><Relationship Id="rId1" Type="http://schemas.openxmlformats.org/officeDocument/2006/relationships/tags" Target="../tags/tag14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8.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9.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1.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3.xml"/><Relationship Id="rId1" Type="http://schemas.openxmlformats.org/officeDocument/2006/relationships/tags" Target="../tags/tag152.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5.xml"/><Relationship Id="rId1" Type="http://schemas.openxmlformats.org/officeDocument/2006/relationships/tags" Target="../tags/tag154.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7.xml"/><Relationship Id="rId1" Type="http://schemas.openxmlformats.org/officeDocument/2006/relationships/tags" Target="../tags/tag156.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9.xml"/><Relationship Id="rId1" Type="http://schemas.openxmlformats.org/officeDocument/2006/relationships/tags" Target="../tags/tag158.xml"/></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1.xml"/><Relationship Id="rId1" Type="http://schemas.openxmlformats.org/officeDocument/2006/relationships/tags" Target="../tags/tag160.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3.xml"/><Relationship Id="rId1" Type="http://schemas.openxmlformats.org/officeDocument/2006/relationships/tags" Target="../tags/tag162.xml"/></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5.xml"/><Relationship Id="rId1" Type="http://schemas.openxmlformats.org/officeDocument/2006/relationships/tags" Target="../tags/tag164.xml"/></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tags" Target="../tags/tag5.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tags" Target="../tags/tag9.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ags" Target="../tags/tag1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tags" Target="../tags/tag17.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tags" Target="../tags/tag26.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tags" Target="../tags/tag28.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xml"/><Relationship Id="rId1" Type="http://schemas.openxmlformats.org/officeDocument/2006/relationships/tags" Target="../tags/tag30.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xml"/><Relationship Id="rId1" Type="http://schemas.openxmlformats.org/officeDocument/2006/relationships/tags" Target="../tags/tag3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xml"/><Relationship Id="rId1" Type="http://schemas.openxmlformats.org/officeDocument/2006/relationships/tags" Target="../tags/tag3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7.xml"/><Relationship Id="rId1" Type="http://schemas.openxmlformats.org/officeDocument/2006/relationships/tags" Target="../tags/tag36.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9.xml"/><Relationship Id="rId1" Type="http://schemas.openxmlformats.org/officeDocument/2006/relationships/tags" Target="../tags/tag38.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3.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4.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6.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8.xml"/><Relationship Id="rId1" Type="http://schemas.openxmlformats.org/officeDocument/2006/relationships/tags" Target="../tags/tag47.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0.xml"/><Relationship Id="rId1" Type="http://schemas.openxmlformats.org/officeDocument/2006/relationships/tags" Target="../tags/tag49.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2.xml"/><Relationship Id="rId1" Type="http://schemas.openxmlformats.org/officeDocument/2006/relationships/tags" Target="../tags/tag51.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4.xml"/><Relationship Id="rId1" Type="http://schemas.openxmlformats.org/officeDocument/2006/relationships/tags" Target="../tags/tag53.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6.xml"/><Relationship Id="rId1" Type="http://schemas.openxmlformats.org/officeDocument/2006/relationships/tags" Target="../tags/tag55.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8.xml"/><Relationship Id="rId1" Type="http://schemas.openxmlformats.org/officeDocument/2006/relationships/tags" Target="../tags/tag57.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0.xml"/><Relationship Id="rId1" Type="http://schemas.openxmlformats.org/officeDocument/2006/relationships/tags" Target="../tags/tag59.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à personnaliser">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2184400" y="1870075"/>
            <a:ext cx="5400000" cy="514800"/>
          </a:xfrm>
          <a:prstGeom prst="rect">
            <a:avLst/>
          </a:prstGeom>
        </p:spPr>
        <p:txBody>
          <a:bodyPr lIns="0" rIns="0" anchor="ctr"/>
          <a:lstStyle>
            <a:lvl1pPr algn="l">
              <a:defRPr sz="3200" b="1">
                <a:solidFill>
                  <a:schemeClr val="tx1"/>
                </a:solidFill>
                <a:latin typeface="Arial" panose="020B0604020202020204" pitchFamily="34" charset="0"/>
                <a:cs typeface="Arial" panose="020B0604020202020204" pitchFamily="34" charset="0"/>
              </a:defRPr>
            </a:lvl1pPr>
          </a:lstStyle>
          <a:p>
            <a:r>
              <a:rPr lang="fr-CA" noProof="0" dirty="0"/>
              <a:t>Modifiez le titre</a:t>
            </a:r>
          </a:p>
        </p:txBody>
      </p:sp>
      <p:sp>
        <p:nvSpPr>
          <p:cNvPr id="20" name="Espace réservé du texte 19"/>
          <p:cNvSpPr>
            <a:spLocks noGrp="1"/>
          </p:cNvSpPr>
          <p:nvPr>
            <p:ph type="body" sz="quarter" idx="13" hasCustomPrompt="1"/>
          </p:nvPr>
        </p:nvSpPr>
        <p:spPr>
          <a:xfrm>
            <a:off x="2184400" y="2903826"/>
            <a:ext cx="1674000" cy="288000"/>
          </a:xfrm>
          <a:prstGeom prst="rect">
            <a:avLst/>
          </a:prstGeom>
        </p:spPr>
        <p:txBody>
          <a:bodyPr lIns="0" rIns="0" anchor="ctr"/>
          <a:lstStyle>
            <a:lvl1pPr marL="0" indent="0">
              <a:buNone/>
              <a:defRPr sz="1000" b="1" baseline="0">
                <a:solidFill>
                  <a:schemeClr val="accent2"/>
                </a:solidFill>
                <a:latin typeface="Arial" panose="020B0604020202020204" pitchFamily="34" charset="0"/>
                <a:cs typeface="Arial" panose="020B0604020202020204" pitchFamily="34" charset="0"/>
              </a:defRPr>
            </a:lvl1pPr>
          </a:lstStyle>
          <a:p>
            <a:pPr lvl="0"/>
            <a:r>
              <a:rPr lang="fr-CA" noProof="0" dirty="0"/>
              <a:t>Insérer la date (JJMMAA</a:t>
            </a:r>
          </a:p>
        </p:txBody>
      </p:sp>
      <p:sp>
        <p:nvSpPr>
          <p:cNvPr id="12" name="Espace réservé pour une image  13"/>
          <p:cNvSpPr>
            <a:spLocks noGrp="1"/>
          </p:cNvSpPr>
          <p:nvPr>
            <p:ph type="pic" sz="quarter" idx="16" hasCustomPrompt="1"/>
          </p:nvPr>
        </p:nvSpPr>
        <p:spPr>
          <a:xfrm>
            <a:off x="0" y="3210164"/>
            <a:ext cx="9144000" cy="3646800"/>
          </a:xfrm>
          <a:prstGeom prst="rect">
            <a:avLst/>
          </a:prstGeom>
        </p:spPr>
        <p:txBody>
          <a:bodyPr/>
          <a:lstStyle>
            <a:lvl1pPr algn="ctr">
              <a:defRPr sz="1100" b="1" baseline="0">
                <a:latin typeface="Arial" panose="020B0604020202020204" pitchFamily="34" charset="0"/>
                <a:cs typeface="Arial" panose="020B0604020202020204" pitchFamily="34" charset="0"/>
              </a:defRPr>
            </a:lvl1pPr>
          </a:lstStyle>
          <a:p>
            <a:r>
              <a:rPr lang="fr-CA" noProof="0" dirty="0"/>
              <a:t>Insérez une image </a:t>
            </a:r>
          </a:p>
          <a:p>
            <a:r>
              <a:rPr lang="fr-CA" noProof="0" dirty="0"/>
              <a:t>Rajoutez le Logo+BandeauNoir par dessus</a:t>
            </a:r>
          </a:p>
        </p:txBody>
      </p:sp>
      <p:sp>
        <p:nvSpPr>
          <p:cNvPr id="8" name="Espace réservé pour une image  11"/>
          <p:cNvSpPr>
            <a:spLocks noGrp="1"/>
          </p:cNvSpPr>
          <p:nvPr>
            <p:ph type="pic" sz="quarter" idx="10" hasCustomPrompt="1"/>
          </p:nvPr>
        </p:nvSpPr>
        <p:spPr>
          <a:xfrm>
            <a:off x="2184400" y="568202"/>
            <a:ext cx="3795713" cy="647700"/>
          </a:xfrm>
          <a:prstGeom prst="rect">
            <a:avLst/>
          </a:prstGeom>
        </p:spPr>
        <p:txBody>
          <a:bodyPr lIns="0" rIns="0"/>
          <a:lstStyle>
            <a:lvl1pPr marL="0" indent="0">
              <a:buNone/>
              <a:defRPr sz="2400" baseline="0">
                <a:latin typeface="Arial" panose="020B0604020202020204" pitchFamily="34" charset="0"/>
                <a:cs typeface="Arial" panose="020B0604020202020204" pitchFamily="34" charset="0"/>
              </a:defRPr>
            </a:lvl1pPr>
          </a:lstStyle>
          <a:p>
            <a:r>
              <a:rPr lang="fr-CA" noProof="0" dirty="0"/>
              <a:t>Insérez un logo</a:t>
            </a:r>
          </a:p>
        </p:txBody>
      </p:sp>
      <p:sp>
        <p:nvSpPr>
          <p:cNvPr id="9" name="Text Placeholder 17"/>
          <p:cNvSpPr>
            <a:spLocks noGrp="1"/>
          </p:cNvSpPr>
          <p:nvPr>
            <p:ph type="body" sz="quarter" idx="17" hasCustomPrompt="1"/>
          </p:nvPr>
        </p:nvSpPr>
        <p:spPr>
          <a:xfrm>
            <a:off x="2184400" y="2386951"/>
            <a:ext cx="5400000" cy="514800"/>
          </a:xfrm>
          <a:prstGeom prst="rect">
            <a:avLst/>
          </a:prstGeom>
        </p:spPr>
        <p:txBody>
          <a:bodyPr vert="horz" lIns="0" tIns="0" rIns="0" bIns="0" anchor="ctr" anchorCtr="0"/>
          <a:lstStyle>
            <a:lvl1pPr marL="0" indent="0">
              <a:buNone/>
              <a:defRPr sz="1800" b="1" baseline="0">
                <a:solidFill>
                  <a:schemeClr val="tx2">
                    <a:lumMod val="65000"/>
                    <a:lumOff val="3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17374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8814" y="1868488"/>
            <a:ext cx="6632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5445111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e - Alignement titr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3" name="Espace réservé du texte 2"/>
          <p:cNvSpPr>
            <a:spLocks noGrp="1"/>
          </p:cNvSpPr>
          <p:nvPr>
            <p:ph type="body" sz="quarter" idx="10" hasCustomPrompt="1"/>
          </p:nvPr>
        </p:nvSpPr>
        <p:spPr>
          <a:xfrm>
            <a:off x="2180160" y="2194322"/>
            <a:ext cx="6400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2180160" y="5095459"/>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6" name="Espace réservé du texte 2"/>
          <p:cNvSpPr>
            <a:spLocks noGrp="1"/>
          </p:cNvSpPr>
          <p:nvPr>
            <p:ph type="body" sz="quarter" idx="12" hasCustomPrompt="1"/>
          </p:nvPr>
        </p:nvSpPr>
        <p:spPr>
          <a:xfrm>
            <a:off x="2180160" y="998084"/>
            <a:ext cx="6400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91759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e - Alignement marg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8" name="Espace réservé du texte 2"/>
          <p:cNvSpPr>
            <a:spLocks noGrp="1"/>
          </p:cNvSpPr>
          <p:nvPr>
            <p:ph type="body" sz="quarter" idx="11" hasCustomPrompt="1"/>
          </p:nvPr>
        </p:nvSpPr>
        <p:spPr>
          <a:xfrm>
            <a:off x="581890"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890" y="997641"/>
            <a:ext cx="8002800" cy="3924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709195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e - Alignement marg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6" name="Espace réservé du texte 2"/>
          <p:cNvSpPr>
            <a:spLocks noGrp="1"/>
          </p:cNvSpPr>
          <p:nvPr>
            <p:ph type="body" sz="quarter" idx="10" hasCustomPrompt="1"/>
          </p:nvPr>
        </p:nvSpPr>
        <p:spPr>
          <a:xfrm>
            <a:off x="576996" y="2194322"/>
            <a:ext cx="8002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576996"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texte 2"/>
          <p:cNvSpPr>
            <a:spLocks noGrp="1"/>
          </p:cNvSpPr>
          <p:nvPr>
            <p:ph type="body" sz="quarter" idx="12" hasCustomPrompt="1"/>
          </p:nvPr>
        </p:nvSpPr>
        <p:spPr>
          <a:xfrm>
            <a:off x="576996" y="998084"/>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Tree>
    <p:extLst>
      <p:ext uri="{BB962C8B-B14F-4D97-AF65-F5344CB8AC3E}">
        <p14:creationId xmlns:p14="http://schemas.microsoft.com/office/powerpoint/2010/main" val="30867118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au / Smartart (1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5133" y="997848"/>
            <a:ext cx="8002800" cy="4025256"/>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513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327983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leau / Smartart (1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137" y="2159674"/>
            <a:ext cx="8002800" cy="4025256"/>
          </a:xfrm>
          <a:prstGeom prst="rect">
            <a:avLst/>
          </a:prstGeom>
        </p:spPr>
        <p:txBody>
          <a:bodyPr lIns="0" rIns="0"/>
          <a:lstStyle>
            <a:lvl1pPr marL="0" indent="0">
              <a:buNone/>
              <a:defRPr sz="900" b="0"/>
            </a:lvl1pPr>
          </a:lstStyle>
          <a:p>
            <a:r>
              <a:rPr lang="fr-CA" sz="1100" b="0" noProof="0" dirty="0"/>
              <a:t>Objet</a:t>
            </a:r>
          </a:p>
        </p:txBody>
      </p:sp>
      <p:sp>
        <p:nvSpPr>
          <p:cNvPr id="7"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8981950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leau / Smartart (1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texte 2"/>
          <p:cNvSpPr>
            <a:spLocks noGrp="1"/>
          </p:cNvSpPr>
          <p:nvPr>
            <p:ph type="body" sz="quarter" idx="11" hasCustomPrompt="1"/>
          </p:nvPr>
        </p:nvSpPr>
        <p:spPr>
          <a:xfrm>
            <a:off x="578103"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contenu 3"/>
          <p:cNvSpPr>
            <a:spLocks noGrp="1"/>
          </p:cNvSpPr>
          <p:nvPr>
            <p:ph sz="half" idx="14" hasCustomPrompt="1"/>
            <p:custDataLst>
              <p:tags r:id="rId1"/>
            </p:custDataLst>
          </p:nvPr>
        </p:nvSpPr>
        <p:spPr>
          <a:xfrm>
            <a:off x="578103" y="2141079"/>
            <a:ext cx="80028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texte 2"/>
          <p:cNvSpPr>
            <a:spLocks noGrp="1"/>
          </p:cNvSpPr>
          <p:nvPr>
            <p:ph type="body" sz="quarter" idx="15"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5689093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leau / Smartart (1d)">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custDataLst>
              <p:tags r:id="rId1"/>
            </p:custDataLst>
          </p:nvPr>
        </p:nvSpPr>
        <p:spPr>
          <a:xfrm>
            <a:off x="579137" y="3287402"/>
            <a:ext cx="8002800" cy="2889504"/>
          </a:xfrm>
          <a:prstGeom prst="rect">
            <a:avLst/>
          </a:prstGeom>
        </p:spPr>
        <p:txBody>
          <a:bodyPr lIns="0" rIns="0"/>
          <a:lstStyle>
            <a:lvl1pPr marL="0" indent="0">
              <a:buNone/>
              <a:defRPr sz="900" b="0"/>
            </a:lvl1pPr>
          </a:lstStyle>
          <a:p>
            <a:r>
              <a:rPr lang="fr-CA" sz="1100" b="0" noProof="0" dirty="0"/>
              <a:t>Objet</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1" name="Espace réservé du texte 2"/>
          <p:cNvSpPr>
            <a:spLocks noGrp="1"/>
          </p:cNvSpPr>
          <p:nvPr>
            <p:ph type="body" sz="quarter" idx="15" hasCustomPrompt="1"/>
          </p:nvPr>
        </p:nvSpPr>
        <p:spPr>
          <a:xfrm>
            <a:off x="579137" y="214180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0644073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leau / Smartart (2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8103"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0008"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8" name="Espace réservé du texte 2"/>
          <p:cNvSpPr>
            <a:spLocks noGrp="1"/>
          </p:cNvSpPr>
          <p:nvPr>
            <p:ph type="body" sz="quarter" idx="11"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0953495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leau / Smartart (2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14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22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2" name="Espace réservé du texte 2"/>
          <p:cNvSpPr>
            <a:spLocks noGrp="1"/>
          </p:cNvSpPr>
          <p:nvPr>
            <p:ph type="body" sz="quarter" idx="11" hasCustomPrompt="1"/>
          </p:nvPr>
        </p:nvSpPr>
        <p:spPr>
          <a:xfrm>
            <a:off x="581488"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488"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9609863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au / Smartart (2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900" y="3285400"/>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1" name="Espace réservé du contenu 3"/>
          <p:cNvSpPr>
            <a:spLocks noGrp="1"/>
          </p:cNvSpPr>
          <p:nvPr>
            <p:ph sz="half" idx="15" hasCustomPrompt="1"/>
            <p:custDataLst>
              <p:tags r:id="rId2"/>
            </p:custDataLst>
          </p:nvPr>
        </p:nvSpPr>
        <p:spPr>
          <a:xfrm>
            <a:off x="4732600" y="3294925"/>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2" name="Espace réservé du texte 2"/>
          <p:cNvSpPr>
            <a:spLocks noGrp="1"/>
          </p:cNvSpPr>
          <p:nvPr>
            <p:ph type="body" sz="quarter" idx="11" hasCustomPrompt="1"/>
          </p:nvPr>
        </p:nvSpPr>
        <p:spPr>
          <a:xfrm>
            <a:off x="581800" y="2145564"/>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800"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8776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0399" y="1874840"/>
            <a:ext cx="6632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1767970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ableau / Smartart (3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3" name="Espace réservé du contenu 3"/>
          <p:cNvSpPr>
            <a:spLocks noGrp="1"/>
          </p:cNvSpPr>
          <p:nvPr>
            <p:ph sz="half" idx="15" hasCustomPrompt="1"/>
            <p:custDataLst>
              <p:tags r:id="rId1"/>
            </p:custDataLst>
          </p:nvPr>
        </p:nvSpPr>
        <p:spPr>
          <a:xfrm>
            <a:off x="579137" y="996493"/>
            <a:ext cx="6120000" cy="1908000"/>
          </a:xfrm>
          <a:prstGeom prst="rect">
            <a:avLst/>
          </a:prstGeom>
        </p:spPr>
        <p:txBody>
          <a:bodyPr lIns="0" rIns="0"/>
          <a:lstStyle>
            <a:lvl1pPr marL="0" indent="0">
              <a:buNone/>
              <a:defRPr sz="900" b="0"/>
            </a:lvl1pPr>
          </a:lstStyle>
          <a:p>
            <a:r>
              <a:rPr lang="fr-CA" sz="1100" b="0" noProof="0" dirty="0"/>
              <a:t>Objet</a:t>
            </a:r>
          </a:p>
        </p:txBody>
      </p:sp>
      <p:sp>
        <p:nvSpPr>
          <p:cNvPr id="15" name="Espace réservé du contenu 3"/>
          <p:cNvSpPr>
            <a:spLocks noGrp="1"/>
          </p:cNvSpPr>
          <p:nvPr>
            <p:ph sz="half" idx="16" hasCustomPrompt="1"/>
            <p:custDataLst>
              <p:tags r:id="rId2"/>
            </p:custDataLst>
          </p:nvPr>
        </p:nvSpPr>
        <p:spPr>
          <a:xfrm>
            <a:off x="579137" y="3045976"/>
            <a:ext cx="6120000" cy="1908000"/>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0242"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6" name="Espace réservé du texte 2"/>
          <p:cNvSpPr>
            <a:spLocks noGrp="1"/>
          </p:cNvSpPr>
          <p:nvPr>
            <p:ph type="body" sz="quarter" idx="17" hasCustomPrompt="1"/>
          </p:nvPr>
        </p:nvSpPr>
        <p:spPr>
          <a:xfrm>
            <a:off x="6901842" y="996493"/>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8" hasCustomPrompt="1"/>
          </p:nvPr>
        </p:nvSpPr>
        <p:spPr>
          <a:xfrm>
            <a:off x="6901842" y="3045976"/>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033527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leau / Smartart (3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0" name="Espace réservé du contenu 3"/>
          <p:cNvSpPr>
            <a:spLocks noGrp="1"/>
          </p:cNvSpPr>
          <p:nvPr>
            <p:ph sz="half" idx="15" hasCustomPrompt="1"/>
            <p:custDataLst>
              <p:tags r:id="rId1"/>
            </p:custDataLst>
          </p:nvPr>
        </p:nvSpPr>
        <p:spPr>
          <a:xfrm>
            <a:off x="580006" y="1943000"/>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006" y="3609483"/>
            <a:ext cx="6242061" cy="1620000"/>
          </a:xfrm>
          <a:prstGeom prst="rect">
            <a:avLst/>
          </a:prstGeom>
        </p:spPr>
        <p:txBody>
          <a:bodyPr lIns="0" rIns="0"/>
          <a:lstStyle>
            <a:lvl1pPr marL="0" indent="0">
              <a:buNone/>
              <a:defRPr sz="900" b="0"/>
            </a:lvl1pPr>
          </a:lstStyle>
          <a:p>
            <a:r>
              <a:rPr lang="fr-CA" sz="1100" b="0" noProof="0" dirty="0"/>
              <a:t>Objet</a:t>
            </a:r>
          </a:p>
        </p:txBody>
      </p:sp>
      <p:sp>
        <p:nvSpPr>
          <p:cNvPr id="20" name="Espace réservé du texte 2"/>
          <p:cNvSpPr>
            <a:spLocks noGrp="1"/>
          </p:cNvSpPr>
          <p:nvPr>
            <p:ph type="body" sz="quarter" idx="11" hasCustomPrompt="1"/>
          </p:nvPr>
        </p:nvSpPr>
        <p:spPr>
          <a:xfrm>
            <a:off x="580006" y="5275965"/>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1" name="Espace réservé du texte 2"/>
          <p:cNvSpPr>
            <a:spLocks noGrp="1"/>
          </p:cNvSpPr>
          <p:nvPr>
            <p:ph type="body" sz="quarter" idx="17" hasCustomPrompt="1"/>
          </p:nvPr>
        </p:nvSpPr>
        <p:spPr>
          <a:xfrm>
            <a:off x="6903189" y="1943000"/>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3189" y="3609483"/>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006" y="996517"/>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9089851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ableau / Smartart (3c)">
    <p:spTree>
      <p:nvGrpSpPr>
        <p:cNvPr id="1" name=""/>
        <p:cNvGrpSpPr/>
        <p:nvPr/>
      </p:nvGrpSpPr>
      <p:grpSpPr>
        <a:xfrm>
          <a:off x="0" y="0"/>
          <a:ext cx="0" cy="0"/>
          <a:chOff x="0" y="0"/>
          <a:chExt cx="0" cy="0"/>
        </a:xfrm>
      </p:grpSpPr>
      <p:sp>
        <p:nvSpPr>
          <p:cNvPr id="10" name="Espace réservé du contenu 3"/>
          <p:cNvSpPr>
            <a:spLocks noGrp="1"/>
          </p:cNvSpPr>
          <p:nvPr>
            <p:ph sz="half" idx="15" hasCustomPrompt="1"/>
            <p:custDataLst>
              <p:tags r:id="rId1"/>
            </p:custDataLst>
          </p:nvPr>
        </p:nvSpPr>
        <p:spPr>
          <a:xfrm>
            <a:off x="580724" y="2888732"/>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724" y="4554045"/>
            <a:ext cx="6242061" cy="1620000"/>
          </a:xfrm>
          <a:prstGeom prst="rect">
            <a:avLst/>
          </a:prstGeom>
        </p:spPr>
        <p:txBody>
          <a:bodyPr lIns="0" rIns="0"/>
          <a:lstStyle>
            <a:lvl1pPr marL="0" indent="0">
              <a:buNone/>
              <a:defRPr sz="900" b="0"/>
            </a:lvl1pPr>
          </a:lstStyle>
          <a:p>
            <a:r>
              <a:rPr lang="fr-CA" sz="1100" b="0" noProof="0" dirty="0"/>
              <a:t>Objet</a:t>
            </a:r>
          </a:p>
        </p:txBody>
      </p:sp>
      <p:sp>
        <p:nvSpPr>
          <p:cNvPr id="21" name="Espace réservé du texte 2"/>
          <p:cNvSpPr>
            <a:spLocks noGrp="1"/>
          </p:cNvSpPr>
          <p:nvPr>
            <p:ph type="body" sz="quarter" idx="17" hasCustomPrompt="1"/>
          </p:nvPr>
        </p:nvSpPr>
        <p:spPr>
          <a:xfrm>
            <a:off x="6902324" y="2888732"/>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2324" y="4554045"/>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20" name="Espace réservé du texte 2"/>
          <p:cNvSpPr>
            <a:spLocks noGrp="1"/>
          </p:cNvSpPr>
          <p:nvPr>
            <p:ph type="body" sz="quarter" idx="11" hasCustomPrompt="1"/>
          </p:nvPr>
        </p:nvSpPr>
        <p:spPr>
          <a:xfrm>
            <a:off x="580724" y="1943419"/>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724" y="998106"/>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6922355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ableau / Smartart (4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9" name="Espace réservé du texte 2"/>
          <p:cNvSpPr>
            <a:spLocks noGrp="1"/>
          </p:cNvSpPr>
          <p:nvPr>
            <p:ph type="body" sz="quarter" idx="11" hasCustomPrompt="1"/>
          </p:nvPr>
        </p:nvSpPr>
        <p:spPr>
          <a:xfrm>
            <a:off x="2183277" y="1001259"/>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277"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Espace réservé du contenu 3"/>
          <p:cNvSpPr>
            <a:spLocks noGrp="1"/>
          </p:cNvSpPr>
          <p:nvPr>
            <p:ph sz="half" idx="2" hasCustomPrompt="1"/>
            <p:custDataLst>
              <p:tags r:id="rId1"/>
            </p:custDataLst>
          </p:nvPr>
        </p:nvSpPr>
        <p:spPr>
          <a:xfrm>
            <a:off x="581277" y="1501318"/>
            <a:ext cx="1382400" cy="1411200"/>
          </a:xfrm>
          <a:prstGeom prst="rect">
            <a:avLst/>
          </a:prstGeom>
        </p:spPr>
        <p:txBody>
          <a:bodyPr lIns="0" rIns="0"/>
          <a:lstStyle>
            <a:lvl1pPr marL="0" indent="0">
              <a:buNone/>
              <a:defRPr sz="900" b="0"/>
            </a:lvl1pPr>
          </a:lstStyle>
          <a:p>
            <a:r>
              <a:rPr lang="fr-CA" sz="1100" b="0" noProof="0" dirty="0"/>
              <a:t>Objet</a:t>
            </a:r>
          </a:p>
        </p:txBody>
      </p:sp>
      <p:sp>
        <p:nvSpPr>
          <p:cNvPr id="13" name="Espace réservé du contenu 5"/>
          <p:cNvSpPr>
            <a:spLocks noGrp="1"/>
          </p:cNvSpPr>
          <p:nvPr>
            <p:ph sz="quarter" idx="13" hasCustomPrompt="1"/>
            <p:custDataLst>
              <p:tags r:id="rId2"/>
            </p:custDataLst>
          </p:nvPr>
        </p:nvSpPr>
        <p:spPr>
          <a:xfrm>
            <a:off x="581277" y="3035614"/>
            <a:ext cx="1382400" cy="1411200"/>
          </a:xfrm>
          <a:prstGeom prst="rect">
            <a:avLst/>
          </a:prstGeom>
        </p:spPr>
        <p:txBody>
          <a:bodyPr lIns="0" rIns="0"/>
          <a:lstStyle>
            <a:lvl1pPr marL="0" indent="0">
              <a:buNone/>
              <a:defRPr sz="900" b="0"/>
            </a:lvl1pPr>
          </a:lstStyle>
          <a:p>
            <a:r>
              <a:rPr lang="fr-CA" sz="1100" b="0" noProof="0" dirty="0"/>
              <a:t>Objet</a:t>
            </a:r>
          </a:p>
        </p:txBody>
      </p:sp>
      <p:sp>
        <p:nvSpPr>
          <p:cNvPr id="10" name="Titre 1"/>
          <p:cNvSpPr>
            <a:spLocks noGrp="1"/>
          </p:cNvSpPr>
          <p:nvPr>
            <p:ph type="title" hasCustomPrompt="1"/>
          </p:nvPr>
        </p:nvSpPr>
        <p:spPr>
          <a:xfrm>
            <a:off x="2183277"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5001065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ableau / Smartart (4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contenu 3"/>
          <p:cNvSpPr>
            <a:spLocks noGrp="1"/>
          </p:cNvSpPr>
          <p:nvPr>
            <p:ph sz="half" idx="2" hasCustomPrompt="1"/>
            <p:custDataLst>
              <p:tags r:id="rId1"/>
            </p:custDataLst>
          </p:nvPr>
        </p:nvSpPr>
        <p:spPr>
          <a:xfrm>
            <a:off x="584752" y="2071318"/>
            <a:ext cx="1382400" cy="1411200"/>
          </a:xfrm>
          <a:prstGeom prst="rect">
            <a:avLst/>
          </a:prstGeom>
        </p:spPr>
        <p:txBody>
          <a:bodyPr lIns="0" rIns="0"/>
          <a:lstStyle>
            <a:lvl1pPr marL="0" indent="0">
              <a:buNone/>
              <a:defRPr sz="900" b="0"/>
            </a:lvl1pPr>
          </a:lstStyle>
          <a:p>
            <a:r>
              <a:rPr lang="fr-CA" sz="1100" b="0" noProof="0" dirty="0"/>
              <a:t>Objet</a:t>
            </a:r>
          </a:p>
        </p:txBody>
      </p:sp>
      <p:sp>
        <p:nvSpPr>
          <p:cNvPr id="8" name="Espace réservé du contenu 5"/>
          <p:cNvSpPr>
            <a:spLocks noGrp="1"/>
          </p:cNvSpPr>
          <p:nvPr>
            <p:ph sz="quarter" idx="12" hasCustomPrompt="1"/>
            <p:custDataLst>
              <p:tags r:id="rId2"/>
            </p:custDataLst>
          </p:nvPr>
        </p:nvSpPr>
        <p:spPr>
          <a:xfrm>
            <a:off x="584752" y="3542441"/>
            <a:ext cx="1382400" cy="141120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4" hasCustomPrompt="1"/>
            <p:custDataLst>
              <p:tags r:id="rId3"/>
            </p:custDataLst>
          </p:nvPr>
        </p:nvSpPr>
        <p:spPr>
          <a:xfrm>
            <a:off x="2186752" y="2071318"/>
            <a:ext cx="6400800" cy="2904443"/>
          </a:xfrm>
          <a:prstGeom prst="rect">
            <a:avLst/>
          </a:prstGeom>
        </p:spPr>
        <p:txBody>
          <a:bodyPr lIns="0" rIns="0"/>
          <a:lstStyle>
            <a:lvl1pPr marL="0" indent="0">
              <a:buNone/>
              <a:defRPr sz="900" b="0"/>
            </a:lvl1pPr>
          </a:lstStyle>
          <a:p>
            <a:r>
              <a:rPr lang="fr-CA" sz="1100" b="0" noProof="0" dirty="0"/>
              <a:t>Objet</a:t>
            </a:r>
          </a:p>
        </p:txBody>
      </p:sp>
      <p:sp>
        <p:nvSpPr>
          <p:cNvPr id="16" name="Espace réservé du texte 2"/>
          <p:cNvSpPr>
            <a:spLocks noGrp="1"/>
          </p:cNvSpPr>
          <p:nvPr>
            <p:ph type="body" sz="quarter" idx="11" hasCustomPrompt="1"/>
          </p:nvPr>
        </p:nvSpPr>
        <p:spPr>
          <a:xfrm>
            <a:off x="2186752" y="998084"/>
            <a:ext cx="6400800" cy="996971"/>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5" hasCustomPrompt="1"/>
          </p:nvPr>
        </p:nvSpPr>
        <p:spPr>
          <a:xfrm>
            <a:off x="584752"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6752"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2103590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4"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9380"/>
          <a:stretch/>
        </p:blipFill>
        <p:spPr bwMode="auto">
          <a:xfrm>
            <a:off x="2031647" y="31814"/>
            <a:ext cx="2640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4554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rofil des répondant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588" y="63500"/>
            <a:ext cx="65230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8004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Multi-images 1">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8" name="Picture Placeholder 6"/>
          <p:cNvSpPr>
            <a:spLocks noGrp="1"/>
          </p:cNvSpPr>
          <p:nvPr>
            <p:ph type="pic" sz="quarter" idx="13" hasCustomPrompt="1"/>
          </p:nvPr>
        </p:nvSpPr>
        <p:spPr>
          <a:xfrm>
            <a:off x="580308" y="995890"/>
            <a:ext cx="716643" cy="802821"/>
          </a:xfrm>
          <a:prstGeom prst="rect">
            <a:avLst/>
          </a:prstGeom>
        </p:spPr>
        <p:txBody>
          <a:bodyPr vert="horz"/>
          <a:lstStyle>
            <a:lvl1pPr marL="0" indent="0" algn="ctr">
              <a:buNone/>
              <a:defRPr sz="700"/>
            </a:lvl1pPr>
          </a:lstStyle>
          <a:p>
            <a:r>
              <a:rPr lang="fr-CA" noProof="0" dirty="0"/>
              <a:t>Objet</a:t>
            </a:r>
          </a:p>
        </p:txBody>
      </p:sp>
      <p:sp>
        <p:nvSpPr>
          <p:cNvPr id="19" name="Picture Placeholder 6"/>
          <p:cNvSpPr>
            <a:spLocks noGrp="1"/>
          </p:cNvSpPr>
          <p:nvPr>
            <p:ph type="pic" sz="quarter" idx="14" hasCustomPrompt="1"/>
          </p:nvPr>
        </p:nvSpPr>
        <p:spPr>
          <a:xfrm>
            <a:off x="1621384"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0" name="Picture Placeholder 6"/>
          <p:cNvSpPr>
            <a:spLocks noGrp="1"/>
          </p:cNvSpPr>
          <p:nvPr>
            <p:ph type="pic" sz="quarter" idx="15" hasCustomPrompt="1"/>
          </p:nvPr>
        </p:nvSpPr>
        <p:spPr>
          <a:xfrm>
            <a:off x="2662972" y="995890"/>
            <a:ext cx="716643" cy="802821"/>
          </a:xfrm>
          <a:prstGeom prst="rect">
            <a:avLst/>
          </a:prstGeom>
        </p:spPr>
        <p:txBody>
          <a:bodyPr vert="horz"/>
          <a:lstStyle>
            <a:lvl1pPr marL="0" indent="0" algn="ctr">
              <a:buNone/>
              <a:defRPr sz="700"/>
            </a:lvl1pPr>
          </a:lstStyle>
          <a:p>
            <a:r>
              <a:rPr lang="fr-CA" noProof="0" dirty="0"/>
              <a:t>Objet</a:t>
            </a:r>
          </a:p>
        </p:txBody>
      </p:sp>
      <p:sp>
        <p:nvSpPr>
          <p:cNvPr id="21" name="Picture Placeholder 6"/>
          <p:cNvSpPr>
            <a:spLocks noGrp="1"/>
          </p:cNvSpPr>
          <p:nvPr>
            <p:ph type="pic" sz="quarter" idx="16" hasCustomPrompt="1"/>
          </p:nvPr>
        </p:nvSpPr>
        <p:spPr>
          <a:xfrm>
            <a:off x="3703669" y="995890"/>
            <a:ext cx="716643" cy="802821"/>
          </a:xfrm>
          <a:prstGeom prst="rect">
            <a:avLst/>
          </a:prstGeom>
        </p:spPr>
        <p:txBody>
          <a:bodyPr vert="horz"/>
          <a:lstStyle>
            <a:lvl1pPr marL="0" indent="0" algn="ctr">
              <a:buNone/>
              <a:defRPr sz="700"/>
            </a:lvl1pPr>
          </a:lstStyle>
          <a:p>
            <a:r>
              <a:rPr lang="fr-CA" noProof="0" dirty="0"/>
              <a:t>Objet</a:t>
            </a:r>
          </a:p>
        </p:txBody>
      </p:sp>
      <p:sp>
        <p:nvSpPr>
          <p:cNvPr id="22" name="Picture Placeholder 6"/>
          <p:cNvSpPr>
            <a:spLocks noGrp="1"/>
          </p:cNvSpPr>
          <p:nvPr>
            <p:ph type="pic" sz="quarter" idx="17" hasCustomPrompt="1"/>
          </p:nvPr>
        </p:nvSpPr>
        <p:spPr>
          <a:xfrm>
            <a:off x="4744366" y="995890"/>
            <a:ext cx="716643" cy="802821"/>
          </a:xfrm>
          <a:prstGeom prst="rect">
            <a:avLst/>
          </a:prstGeom>
        </p:spPr>
        <p:txBody>
          <a:bodyPr vert="horz"/>
          <a:lstStyle>
            <a:lvl1pPr marL="0" indent="0" algn="ctr">
              <a:buNone/>
              <a:defRPr sz="700"/>
            </a:lvl1pPr>
          </a:lstStyle>
          <a:p>
            <a:r>
              <a:rPr lang="fr-CA" noProof="0" dirty="0"/>
              <a:t>Objet</a:t>
            </a:r>
          </a:p>
        </p:txBody>
      </p:sp>
      <p:sp>
        <p:nvSpPr>
          <p:cNvPr id="23" name="Picture Placeholder 6"/>
          <p:cNvSpPr>
            <a:spLocks noGrp="1"/>
          </p:cNvSpPr>
          <p:nvPr>
            <p:ph type="pic" sz="quarter" idx="18" hasCustomPrompt="1"/>
          </p:nvPr>
        </p:nvSpPr>
        <p:spPr>
          <a:xfrm>
            <a:off x="5784634" y="995890"/>
            <a:ext cx="716643" cy="802821"/>
          </a:xfrm>
          <a:prstGeom prst="rect">
            <a:avLst/>
          </a:prstGeom>
        </p:spPr>
        <p:txBody>
          <a:bodyPr vert="horz"/>
          <a:lstStyle>
            <a:lvl1pPr marL="0" indent="0" algn="ctr">
              <a:buNone/>
              <a:defRPr sz="700"/>
            </a:lvl1pPr>
          </a:lstStyle>
          <a:p>
            <a:r>
              <a:rPr lang="fr-CA" noProof="0" dirty="0"/>
              <a:t>Objet</a:t>
            </a:r>
          </a:p>
        </p:txBody>
      </p:sp>
      <p:sp>
        <p:nvSpPr>
          <p:cNvPr id="24" name="Picture Placeholder 6"/>
          <p:cNvSpPr>
            <a:spLocks noGrp="1"/>
          </p:cNvSpPr>
          <p:nvPr>
            <p:ph type="pic" sz="quarter" idx="19" hasCustomPrompt="1"/>
          </p:nvPr>
        </p:nvSpPr>
        <p:spPr>
          <a:xfrm>
            <a:off x="6825760"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5" name="Picture Placeholder 6"/>
          <p:cNvSpPr>
            <a:spLocks noGrp="1"/>
          </p:cNvSpPr>
          <p:nvPr>
            <p:ph type="pic" sz="quarter" idx="20" hasCustomPrompt="1"/>
          </p:nvPr>
        </p:nvSpPr>
        <p:spPr>
          <a:xfrm>
            <a:off x="7866459" y="995890"/>
            <a:ext cx="716643" cy="802821"/>
          </a:xfrm>
          <a:prstGeom prst="rect">
            <a:avLst/>
          </a:prstGeom>
        </p:spPr>
        <p:txBody>
          <a:bodyPr vert="horz"/>
          <a:lstStyle>
            <a:lvl1pPr marL="0" indent="0" algn="ctr">
              <a:buNone/>
              <a:defRPr sz="700"/>
            </a:lvl1pPr>
          </a:lstStyle>
          <a:p>
            <a:r>
              <a:rPr lang="fr-CA" noProof="0" dirty="0"/>
              <a:t>Objet</a:t>
            </a:r>
          </a:p>
        </p:txBody>
      </p:sp>
      <p:sp>
        <p:nvSpPr>
          <p:cNvPr id="26" name="Picture Placeholder 6"/>
          <p:cNvSpPr>
            <a:spLocks noGrp="1"/>
          </p:cNvSpPr>
          <p:nvPr>
            <p:ph type="pic" sz="quarter" idx="21" hasCustomPrompt="1"/>
          </p:nvPr>
        </p:nvSpPr>
        <p:spPr>
          <a:xfrm>
            <a:off x="580308" y="1998214"/>
            <a:ext cx="716643" cy="802821"/>
          </a:xfrm>
          <a:prstGeom prst="rect">
            <a:avLst/>
          </a:prstGeom>
        </p:spPr>
        <p:txBody>
          <a:bodyPr vert="horz"/>
          <a:lstStyle>
            <a:lvl1pPr marL="0" indent="0" algn="ctr">
              <a:buNone/>
              <a:defRPr sz="700"/>
            </a:lvl1pPr>
          </a:lstStyle>
          <a:p>
            <a:r>
              <a:rPr lang="fr-CA" noProof="0" dirty="0"/>
              <a:t>Objet</a:t>
            </a:r>
          </a:p>
        </p:txBody>
      </p:sp>
      <p:sp>
        <p:nvSpPr>
          <p:cNvPr id="27" name="Picture Placeholder 6"/>
          <p:cNvSpPr>
            <a:spLocks noGrp="1"/>
          </p:cNvSpPr>
          <p:nvPr>
            <p:ph type="pic" sz="quarter" idx="22" hasCustomPrompt="1"/>
          </p:nvPr>
        </p:nvSpPr>
        <p:spPr>
          <a:xfrm>
            <a:off x="1621187" y="1998214"/>
            <a:ext cx="716643" cy="802821"/>
          </a:xfrm>
          <a:prstGeom prst="rect">
            <a:avLst/>
          </a:prstGeom>
        </p:spPr>
        <p:txBody>
          <a:bodyPr vert="horz"/>
          <a:lstStyle>
            <a:lvl1pPr marL="0" indent="0" algn="ctr">
              <a:buNone/>
              <a:defRPr sz="700"/>
            </a:lvl1pPr>
          </a:lstStyle>
          <a:p>
            <a:r>
              <a:rPr lang="fr-CA" noProof="0" dirty="0"/>
              <a:t>Objet</a:t>
            </a:r>
          </a:p>
        </p:txBody>
      </p:sp>
      <p:sp>
        <p:nvSpPr>
          <p:cNvPr id="28" name="Picture Placeholder 6"/>
          <p:cNvSpPr>
            <a:spLocks noGrp="1"/>
          </p:cNvSpPr>
          <p:nvPr>
            <p:ph type="pic" sz="quarter" idx="23" hasCustomPrompt="1"/>
          </p:nvPr>
        </p:nvSpPr>
        <p:spPr>
          <a:xfrm>
            <a:off x="2662066" y="1998214"/>
            <a:ext cx="716643" cy="802821"/>
          </a:xfrm>
          <a:prstGeom prst="rect">
            <a:avLst/>
          </a:prstGeom>
        </p:spPr>
        <p:txBody>
          <a:bodyPr vert="horz"/>
          <a:lstStyle>
            <a:lvl1pPr marL="0" indent="0" algn="ctr">
              <a:buNone/>
              <a:defRPr sz="700"/>
            </a:lvl1pPr>
          </a:lstStyle>
          <a:p>
            <a:r>
              <a:rPr lang="fr-CA" noProof="0" dirty="0"/>
              <a:t>Objet</a:t>
            </a:r>
          </a:p>
        </p:txBody>
      </p:sp>
      <p:sp>
        <p:nvSpPr>
          <p:cNvPr id="29" name="Picture Placeholder 6"/>
          <p:cNvSpPr>
            <a:spLocks noGrp="1"/>
          </p:cNvSpPr>
          <p:nvPr>
            <p:ph type="pic" sz="quarter" idx="24" hasCustomPrompt="1"/>
          </p:nvPr>
        </p:nvSpPr>
        <p:spPr>
          <a:xfrm>
            <a:off x="3702945" y="1998214"/>
            <a:ext cx="716643" cy="802821"/>
          </a:xfrm>
          <a:prstGeom prst="rect">
            <a:avLst/>
          </a:prstGeom>
        </p:spPr>
        <p:txBody>
          <a:bodyPr vert="horz"/>
          <a:lstStyle>
            <a:lvl1pPr marL="0" indent="0" algn="ctr">
              <a:buNone/>
              <a:defRPr sz="700"/>
            </a:lvl1pPr>
          </a:lstStyle>
          <a:p>
            <a:r>
              <a:rPr lang="fr-CA" noProof="0" dirty="0"/>
              <a:t>Objet</a:t>
            </a:r>
          </a:p>
        </p:txBody>
      </p:sp>
      <p:sp>
        <p:nvSpPr>
          <p:cNvPr id="30" name="Picture Placeholder 6"/>
          <p:cNvSpPr>
            <a:spLocks noGrp="1"/>
          </p:cNvSpPr>
          <p:nvPr>
            <p:ph type="pic" sz="quarter" idx="25" hasCustomPrompt="1"/>
          </p:nvPr>
        </p:nvSpPr>
        <p:spPr>
          <a:xfrm>
            <a:off x="4743824" y="1998214"/>
            <a:ext cx="716643" cy="802821"/>
          </a:xfrm>
          <a:prstGeom prst="rect">
            <a:avLst/>
          </a:prstGeom>
        </p:spPr>
        <p:txBody>
          <a:bodyPr vert="horz"/>
          <a:lstStyle>
            <a:lvl1pPr marL="0" indent="0" algn="ctr">
              <a:buNone/>
              <a:defRPr sz="700"/>
            </a:lvl1pPr>
          </a:lstStyle>
          <a:p>
            <a:r>
              <a:rPr lang="fr-CA" noProof="0" dirty="0"/>
              <a:t>Objet</a:t>
            </a:r>
          </a:p>
        </p:txBody>
      </p:sp>
      <p:sp>
        <p:nvSpPr>
          <p:cNvPr id="31" name="Picture Placeholder 6"/>
          <p:cNvSpPr>
            <a:spLocks noGrp="1"/>
          </p:cNvSpPr>
          <p:nvPr>
            <p:ph type="pic" sz="quarter" idx="26" hasCustomPrompt="1"/>
          </p:nvPr>
        </p:nvSpPr>
        <p:spPr>
          <a:xfrm>
            <a:off x="5784703" y="1998214"/>
            <a:ext cx="716643" cy="802821"/>
          </a:xfrm>
          <a:prstGeom prst="rect">
            <a:avLst/>
          </a:prstGeom>
        </p:spPr>
        <p:txBody>
          <a:bodyPr vert="horz"/>
          <a:lstStyle>
            <a:lvl1pPr marL="0" indent="0" algn="ctr">
              <a:buNone/>
              <a:defRPr sz="700"/>
            </a:lvl1pPr>
          </a:lstStyle>
          <a:p>
            <a:r>
              <a:rPr lang="fr-CA" noProof="0" dirty="0"/>
              <a:t>Objet</a:t>
            </a:r>
          </a:p>
        </p:txBody>
      </p:sp>
      <p:sp>
        <p:nvSpPr>
          <p:cNvPr id="32" name="Picture Placeholder 6"/>
          <p:cNvSpPr>
            <a:spLocks noGrp="1"/>
          </p:cNvSpPr>
          <p:nvPr>
            <p:ph type="pic" sz="quarter" idx="27" hasCustomPrompt="1"/>
          </p:nvPr>
        </p:nvSpPr>
        <p:spPr>
          <a:xfrm>
            <a:off x="6825582" y="1998214"/>
            <a:ext cx="716643" cy="802821"/>
          </a:xfrm>
          <a:prstGeom prst="rect">
            <a:avLst/>
          </a:prstGeom>
        </p:spPr>
        <p:txBody>
          <a:bodyPr vert="horz"/>
          <a:lstStyle>
            <a:lvl1pPr marL="0" indent="0" algn="ctr">
              <a:buNone/>
              <a:defRPr sz="700"/>
            </a:lvl1pPr>
          </a:lstStyle>
          <a:p>
            <a:r>
              <a:rPr lang="fr-CA" noProof="0" dirty="0"/>
              <a:t>Objet</a:t>
            </a:r>
          </a:p>
        </p:txBody>
      </p:sp>
      <p:sp>
        <p:nvSpPr>
          <p:cNvPr id="33" name="Picture Placeholder 6"/>
          <p:cNvSpPr>
            <a:spLocks noGrp="1"/>
          </p:cNvSpPr>
          <p:nvPr>
            <p:ph type="pic" sz="quarter" idx="28" hasCustomPrompt="1"/>
          </p:nvPr>
        </p:nvSpPr>
        <p:spPr>
          <a:xfrm>
            <a:off x="7866459" y="1998214"/>
            <a:ext cx="716643" cy="802821"/>
          </a:xfrm>
          <a:prstGeom prst="rect">
            <a:avLst/>
          </a:prstGeom>
        </p:spPr>
        <p:txBody>
          <a:bodyPr vert="horz"/>
          <a:lstStyle>
            <a:lvl1pPr marL="0" indent="0" algn="ctr">
              <a:buNone/>
              <a:defRPr sz="700"/>
            </a:lvl1pPr>
          </a:lstStyle>
          <a:p>
            <a:r>
              <a:rPr lang="fr-CA" noProof="0" dirty="0"/>
              <a:t>Objet</a:t>
            </a:r>
          </a:p>
        </p:txBody>
      </p:sp>
      <p:sp>
        <p:nvSpPr>
          <p:cNvPr id="34" name="Text Placeholder 72"/>
          <p:cNvSpPr>
            <a:spLocks noGrp="1"/>
          </p:cNvSpPr>
          <p:nvPr>
            <p:ph type="body" sz="quarter" idx="29" hasCustomPrompt="1"/>
          </p:nvPr>
        </p:nvSpPr>
        <p:spPr>
          <a:xfrm>
            <a:off x="580308"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35" name="Text Placeholder 72"/>
          <p:cNvSpPr>
            <a:spLocks noGrp="1"/>
          </p:cNvSpPr>
          <p:nvPr>
            <p:ph type="body" sz="quarter" idx="30" hasCustomPrompt="1"/>
          </p:nvPr>
        </p:nvSpPr>
        <p:spPr>
          <a:xfrm>
            <a:off x="580308"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36" name="Text Placeholder 72"/>
          <p:cNvSpPr>
            <a:spLocks noGrp="1"/>
          </p:cNvSpPr>
          <p:nvPr>
            <p:ph type="body" sz="quarter" idx="31" hasCustomPrompt="1"/>
          </p:nvPr>
        </p:nvSpPr>
        <p:spPr>
          <a:xfrm>
            <a:off x="1621187"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37" name="Text Placeholder 72"/>
          <p:cNvSpPr>
            <a:spLocks noGrp="1"/>
          </p:cNvSpPr>
          <p:nvPr>
            <p:ph type="body" sz="quarter" idx="32" hasCustomPrompt="1"/>
          </p:nvPr>
        </p:nvSpPr>
        <p:spPr>
          <a:xfrm>
            <a:off x="1621187"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39" name="Text Placeholder 72"/>
          <p:cNvSpPr>
            <a:spLocks noGrp="1"/>
          </p:cNvSpPr>
          <p:nvPr>
            <p:ph type="body" sz="quarter" idx="33" hasCustomPrompt="1"/>
          </p:nvPr>
        </p:nvSpPr>
        <p:spPr>
          <a:xfrm>
            <a:off x="2662066"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40" name="Text Placeholder 72"/>
          <p:cNvSpPr>
            <a:spLocks noGrp="1"/>
          </p:cNvSpPr>
          <p:nvPr>
            <p:ph type="body" sz="quarter" idx="34" hasCustomPrompt="1"/>
          </p:nvPr>
        </p:nvSpPr>
        <p:spPr>
          <a:xfrm>
            <a:off x="2662066"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41" name="Text Placeholder 72"/>
          <p:cNvSpPr>
            <a:spLocks noGrp="1"/>
          </p:cNvSpPr>
          <p:nvPr>
            <p:ph type="body" sz="quarter" idx="35" hasCustomPrompt="1"/>
          </p:nvPr>
        </p:nvSpPr>
        <p:spPr>
          <a:xfrm>
            <a:off x="3702945"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42" name="Text Placeholder 72"/>
          <p:cNvSpPr>
            <a:spLocks noGrp="1"/>
          </p:cNvSpPr>
          <p:nvPr>
            <p:ph type="body" sz="quarter" idx="36" hasCustomPrompt="1"/>
          </p:nvPr>
        </p:nvSpPr>
        <p:spPr>
          <a:xfrm>
            <a:off x="3702945"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43" name="Text Placeholder 72"/>
          <p:cNvSpPr>
            <a:spLocks noGrp="1"/>
          </p:cNvSpPr>
          <p:nvPr>
            <p:ph type="body" sz="quarter" idx="37" hasCustomPrompt="1"/>
          </p:nvPr>
        </p:nvSpPr>
        <p:spPr>
          <a:xfrm>
            <a:off x="4743824"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44" name="Text Placeholder 72"/>
          <p:cNvSpPr>
            <a:spLocks noGrp="1"/>
          </p:cNvSpPr>
          <p:nvPr>
            <p:ph type="body" sz="quarter" idx="38" hasCustomPrompt="1"/>
          </p:nvPr>
        </p:nvSpPr>
        <p:spPr>
          <a:xfrm>
            <a:off x="4743824"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45" name="Text Placeholder 72"/>
          <p:cNvSpPr>
            <a:spLocks noGrp="1"/>
          </p:cNvSpPr>
          <p:nvPr>
            <p:ph type="body" sz="quarter" idx="39" hasCustomPrompt="1"/>
          </p:nvPr>
        </p:nvSpPr>
        <p:spPr>
          <a:xfrm>
            <a:off x="5784703"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46" name="Text Placeholder 72"/>
          <p:cNvSpPr>
            <a:spLocks noGrp="1"/>
          </p:cNvSpPr>
          <p:nvPr>
            <p:ph type="body" sz="quarter" idx="40" hasCustomPrompt="1"/>
          </p:nvPr>
        </p:nvSpPr>
        <p:spPr>
          <a:xfrm>
            <a:off x="5784703"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47" name="Text Placeholder 72"/>
          <p:cNvSpPr>
            <a:spLocks noGrp="1"/>
          </p:cNvSpPr>
          <p:nvPr>
            <p:ph type="body" sz="quarter" idx="41" hasCustomPrompt="1"/>
          </p:nvPr>
        </p:nvSpPr>
        <p:spPr>
          <a:xfrm>
            <a:off x="6825582"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48" name="Text Placeholder 72"/>
          <p:cNvSpPr>
            <a:spLocks noGrp="1"/>
          </p:cNvSpPr>
          <p:nvPr>
            <p:ph type="body" sz="quarter" idx="42" hasCustomPrompt="1"/>
          </p:nvPr>
        </p:nvSpPr>
        <p:spPr>
          <a:xfrm>
            <a:off x="6825582"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49" name="Text Placeholder 72"/>
          <p:cNvSpPr>
            <a:spLocks noGrp="1"/>
          </p:cNvSpPr>
          <p:nvPr>
            <p:ph type="body" sz="quarter" idx="43" hasCustomPrompt="1"/>
          </p:nvPr>
        </p:nvSpPr>
        <p:spPr>
          <a:xfrm>
            <a:off x="7866459"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50" name="Text Placeholder 72"/>
          <p:cNvSpPr>
            <a:spLocks noGrp="1"/>
          </p:cNvSpPr>
          <p:nvPr>
            <p:ph type="body" sz="quarter" idx="44" hasCustomPrompt="1"/>
          </p:nvPr>
        </p:nvSpPr>
        <p:spPr>
          <a:xfrm>
            <a:off x="7866459"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
        <p:nvSpPr>
          <p:cNvPr id="51" name="Text Placeholder 93"/>
          <p:cNvSpPr>
            <a:spLocks noGrp="1"/>
          </p:cNvSpPr>
          <p:nvPr>
            <p:ph type="body" sz="quarter" idx="47" hasCustomPrompt="1"/>
          </p:nvPr>
        </p:nvSpPr>
        <p:spPr>
          <a:xfrm>
            <a:off x="580308" y="3069903"/>
            <a:ext cx="8002800" cy="1371703"/>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indent="0">
              <a:spcBef>
                <a:spcPts val="0"/>
              </a:spcBef>
              <a:buFontTx/>
              <a:buNone/>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1"/>
            <a:endParaRPr lang="fr-CA" noProof="0" dirty="0"/>
          </a:p>
          <a:p>
            <a:pPr lvl="1"/>
            <a:endParaRPr lang="fr-CA" noProof="0" dirty="0"/>
          </a:p>
          <a:p>
            <a:pPr lvl="1"/>
            <a:endParaRPr lang="fr-CA" noProof="0" dirty="0"/>
          </a:p>
        </p:txBody>
      </p:sp>
      <p:sp>
        <p:nvSpPr>
          <p:cNvPr id="56" name="Espace réservé du texte 2"/>
          <p:cNvSpPr>
            <a:spLocks noGrp="1"/>
          </p:cNvSpPr>
          <p:nvPr>
            <p:ph type="body" sz="quarter" idx="48" hasCustomPrompt="1"/>
          </p:nvPr>
        </p:nvSpPr>
        <p:spPr>
          <a:xfrm>
            <a:off x="580308" y="4553911"/>
            <a:ext cx="80028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53"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0112686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ulti-images 2">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1" name="Text Placeholder 93"/>
          <p:cNvSpPr>
            <a:spLocks noGrp="1"/>
          </p:cNvSpPr>
          <p:nvPr>
            <p:ph type="body" sz="quarter" idx="47" hasCustomPrompt="1"/>
          </p:nvPr>
        </p:nvSpPr>
        <p:spPr>
          <a:xfrm>
            <a:off x="580308" y="4554611"/>
            <a:ext cx="8002800" cy="1620000"/>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marR="0" indent="0" algn="l" defTabSz="457200" rtl="0" eaLnBrk="1" fontAlgn="auto" latinLnBrk="0" hangingPunct="1">
              <a:lnSpc>
                <a:spcPct val="100000"/>
              </a:lnSpc>
              <a:spcBef>
                <a:spcPts val="0"/>
              </a:spcBef>
              <a:spcAft>
                <a:spcPts val="0"/>
              </a:spcAft>
              <a:buClrTx/>
              <a:buSzTx/>
              <a:buFontTx/>
              <a:buNone/>
              <a:tabLst/>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marL="180000" marR="0" lvl="1" indent="0" algn="l" defTabSz="457200" rtl="0" eaLnBrk="1" fontAlgn="auto" latinLnBrk="0" hangingPunct="1">
              <a:lnSpc>
                <a:spcPct val="100000"/>
              </a:lnSpc>
              <a:spcBef>
                <a:spcPts val="0"/>
              </a:spcBef>
              <a:spcAft>
                <a:spcPts val="0"/>
              </a:spcAft>
              <a:buClrTx/>
              <a:buSzTx/>
              <a:buFontTx/>
              <a:buNone/>
              <a:tabLst/>
              <a:defRPr/>
            </a:pPr>
            <a:r>
              <a:rPr lang="fr-CA" noProof="0" dirty="0"/>
              <a:t>2e niveau</a:t>
            </a:r>
          </a:p>
          <a:p>
            <a:pPr lvl="0"/>
            <a:r>
              <a:rPr lang="fr-CA" noProof="0" dirty="0"/>
              <a:t>Cliquez pour ajouter du texte</a:t>
            </a:r>
          </a:p>
          <a:p>
            <a:pPr lvl="1"/>
            <a:r>
              <a:rPr lang="fr-CA" noProof="0" dirty="0"/>
              <a:t>2e niveau</a:t>
            </a:r>
          </a:p>
        </p:txBody>
      </p:sp>
      <p:sp>
        <p:nvSpPr>
          <p:cNvPr id="53" name="Espace réservé du texte 2"/>
          <p:cNvSpPr>
            <a:spLocks noGrp="1"/>
          </p:cNvSpPr>
          <p:nvPr>
            <p:ph type="body" sz="quarter" idx="48" hasCustomPrompt="1"/>
          </p:nvPr>
        </p:nvSpPr>
        <p:spPr>
          <a:xfrm>
            <a:off x="580308" y="996203"/>
            <a:ext cx="8002800" cy="144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4"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75" name="Picture Placeholder 6"/>
          <p:cNvSpPr>
            <a:spLocks noGrp="1"/>
          </p:cNvSpPr>
          <p:nvPr>
            <p:ph type="pic" sz="quarter" idx="13" hasCustomPrompt="1"/>
          </p:nvPr>
        </p:nvSpPr>
        <p:spPr>
          <a:xfrm>
            <a:off x="580308" y="2534374"/>
            <a:ext cx="716643" cy="802821"/>
          </a:xfrm>
          <a:prstGeom prst="rect">
            <a:avLst/>
          </a:prstGeom>
        </p:spPr>
        <p:txBody>
          <a:bodyPr vert="horz"/>
          <a:lstStyle>
            <a:lvl1pPr marL="0" indent="0" algn="ctr">
              <a:buNone/>
              <a:defRPr sz="700"/>
            </a:lvl1pPr>
          </a:lstStyle>
          <a:p>
            <a:r>
              <a:rPr lang="fr-CA" noProof="0" dirty="0"/>
              <a:t>Objet</a:t>
            </a:r>
          </a:p>
        </p:txBody>
      </p:sp>
      <p:sp>
        <p:nvSpPr>
          <p:cNvPr id="76" name="Picture Placeholder 6"/>
          <p:cNvSpPr>
            <a:spLocks noGrp="1"/>
          </p:cNvSpPr>
          <p:nvPr>
            <p:ph type="pic" sz="quarter" idx="14" hasCustomPrompt="1"/>
          </p:nvPr>
        </p:nvSpPr>
        <p:spPr>
          <a:xfrm>
            <a:off x="1621384"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77" name="Picture Placeholder 6"/>
          <p:cNvSpPr>
            <a:spLocks noGrp="1"/>
          </p:cNvSpPr>
          <p:nvPr>
            <p:ph type="pic" sz="quarter" idx="15" hasCustomPrompt="1"/>
          </p:nvPr>
        </p:nvSpPr>
        <p:spPr>
          <a:xfrm>
            <a:off x="2662972" y="2534374"/>
            <a:ext cx="716643" cy="802821"/>
          </a:xfrm>
          <a:prstGeom prst="rect">
            <a:avLst/>
          </a:prstGeom>
        </p:spPr>
        <p:txBody>
          <a:bodyPr vert="horz"/>
          <a:lstStyle>
            <a:lvl1pPr marL="0" indent="0" algn="ctr">
              <a:buNone/>
              <a:defRPr sz="700"/>
            </a:lvl1pPr>
          </a:lstStyle>
          <a:p>
            <a:r>
              <a:rPr lang="fr-CA" noProof="0" dirty="0"/>
              <a:t>Objet</a:t>
            </a:r>
          </a:p>
        </p:txBody>
      </p:sp>
      <p:sp>
        <p:nvSpPr>
          <p:cNvPr id="78" name="Picture Placeholder 6"/>
          <p:cNvSpPr>
            <a:spLocks noGrp="1"/>
          </p:cNvSpPr>
          <p:nvPr>
            <p:ph type="pic" sz="quarter" idx="16" hasCustomPrompt="1"/>
          </p:nvPr>
        </p:nvSpPr>
        <p:spPr>
          <a:xfrm>
            <a:off x="3703669" y="2534374"/>
            <a:ext cx="716643" cy="802821"/>
          </a:xfrm>
          <a:prstGeom prst="rect">
            <a:avLst/>
          </a:prstGeom>
        </p:spPr>
        <p:txBody>
          <a:bodyPr vert="horz"/>
          <a:lstStyle>
            <a:lvl1pPr marL="0" indent="0" algn="ctr">
              <a:buNone/>
              <a:defRPr sz="700"/>
            </a:lvl1pPr>
          </a:lstStyle>
          <a:p>
            <a:r>
              <a:rPr lang="fr-CA" noProof="0" dirty="0"/>
              <a:t>Objet</a:t>
            </a:r>
          </a:p>
        </p:txBody>
      </p:sp>
      <p:sp>
        <p:nvSpPr>
          <p:cNvPr id="79" name="Picture Placeholder 6"/>
          <p:cNvSpPr>
            <a:spLocks noGrp="1"/>
          </p:cNvSpPr>
          <p:nvPr>
            <p:ph type="pic" sz="quarter" idx="17" hasCustomPrompt="1"/>
          </p:nvPr>
        </p:nvSpPr>
        <p:spPr>
          <a:xfrm>
            <a:off x="4744366" y="2534374"/>
            <a:ext cx="716643" cy="802821"/>
          </a:xfrm>
          <a:prstGeom prst="rect">
            <a:avLst/>
          </a:prstGeom>
        </p:spPr>
        <p:txBody>
          <a:bodyPr vert="horz"/>
          <a:lstStyle>
            <a:lvl1pPr marL="0" indent="0" algn="ctr">
              <a:buNone/>
              <a:defRPr sz="700"/>
            </a:lvl1pPr>
          </a:lstStyle>
          <a:p>
            <a:r>
              <a:rPr lang="fr-CA" noProof="0" dirty="0"/>
              <a:t>Objet</a:t>
            </a:r>
          </a:p>
        </p:txBody>
      </p:sp>
      <p:sp>
        <p:nvSpPr>
          <p:cNvPr id="80" name="Picture Placeholder 6"/>
          <p:cNvSpPr>
            <a:spLocks noGrp="1"/>
          </p:cNvSpPr>
          <p:nvPr>
            <p:ph type="pic" sz="quarter" idx="18" hasCustomPrompt="1"/>
          </p:nvPr>
        </p:nvSpPr>
        <p:spPr>
          <a:xfrm>
            <a:off x="5784634" y="2534374"/>
            <a:ext cx="716643" cy="802821"/>
          </a:xfrm>
          <a:prstGeom prst="rect">
            <a:avLst/>
          </a:prstGeom>
        </p:spPr>
        <p:txBody>
          <a:bodyPr vert="horz"/>
          <a:lstStyle>
            <a:lvl1pPr marL="0" indent="0" algn="ctr">
              <a:buNone/>
              <a:defRPr sz="700"/>
            </a:lvl1pPr>
          </a:lstStyle>
          <a:p>
            <a:r>
              <a:rPr lang="fr-CA" noProof="0" dirty="0"/>
              <a:t>Objet</a:t>
            </a:r>
          </a:p>
        </p:txBody>
      </p:sp>
      <p:sp>
        <p:nvSpPr>
          <p:cNvPr id="81" name="Picture Placeholder 6"/>
          <p:cNvSpPr>
            <a:spLocks noGrp="1"/>
          </p:cNvSpPr>
          <p:nvPr>
            <p:ph type="pic" sz="quarter" idx="19" hasCustomPrompt="1"/>
          </p:nvPr>
        </p:nvSpPr>
        <p:spPr>
          <a:xfrm>
            <a:off x="6825760"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82" name="Picture Placeholder 6"/>
          <p:cNvSpPr>
            <a:spLocks noGrp="1"/>
          </p:cNvSpPr>
          <p:nvPr>
            <p:ph type="pic" sz="quarter" idx="20" hasCustomPrompt="1"/>
          </p:nvPr>
        </p:nvSpPr>
        <p:spPr>
          <a:xfrm>
            <a:off x="7866459" y="2534374"/>
            <a:ext cx="716643" cy="802821"/>
          </a:xfrm>
          <a:prstGeom prst="rect">
            <a:avLst/>
          </a:prstGeom>
        </p:spPr>
        <p:txBody>
          <a:bodyPr vert="horz"/>
          <a:lstStyle>
            <a:lvl1pPr marL="0" indent="0" algn="ctr">
              <a:buNone/>
              <a:defRPr sz="700"/>
            </a:lvl1pPr>
          </a:lstStyle>
          <a:p>
            <a:r>
              <a:rPr lang="fr-CA" noProof="0" dirty="0"/>
              <a:t>Objet</a:t>
            </a:r>
          </a:p>
        </p:txBody>
      </p:sp>
      <p:sp>
        <p:nvSpPr>
          <p:cNvPr id="83" name="Picture Placeholder 6"/>
          <p:cNvSpPr>
            <a:spLocks noGrp="1"/>
          </p:cNvSpPr>
          <p:nvPr>
            <p:ph type="pic" sz="quarter" idx="21" hasCustomPrompt="1"/>
          </p:nvPr>
        </p:nvSpPr>
        <p:spPr>
          <a:xfrm>
            <a:off x="580308" y="3536698"/>
            <a:ext cx="716643" cy="802821"/>
          </a:xfrm>
          <a:prstGeom prst="rect">
            <a:avLst/>
          </a:prstGeom>
        </p:spPr>
        <p:txBody>
          <a:bodyPr vert="horz"/>
          <a:lstStyle>
            <a:lvl1pPr marL="0" indent="0" algn="ctr">
              <a:buNone/>
              <a:defRPr sz="700"/>
            </a:lvl1pPr>
          </a:lstStyle>
          <a:p>
            <a:r>
              <a:rPr lang="fr-CA" noProof="0" dirty="0"/>
              <a:t>Objet</a:t>
            </a:r>
          </a:p>
        </p:txBody>
      </p:sp>
      <p:sp>
        <p:nvSpPr>
          <p:cNvPr id="84" name="Picture Placeholder 6"/>
          <p:cNvSpPr>
            <a:spLocks noGrp="1"/>
          </p:cNvSpPr>
          <p:nvPr>
            <p:ph type="pic" sz="quarter" idx="22" hasCustomPrompt="1"/>
          </p:nvPr>
        </p:nvSpPr>
        <p:spPr>
          <a:xfrm>
            <a:off x="1621187" y="3536698"/>
            <a:ext cx="716643" cy="802821"/>
          </a:xfrm>
          <a:prstGeom prst="rect">
            <a:avLst/>
          </a:prstGeom>
        </p:spPr>
        <p:txBody>
          <a:bodyPr vert="horz"/>
          <a:lstStyle>
            <a:lvl1pPr marL="0" indent="0" algn="ctr">
              <a:buNone/>
              <a:defRPr sz="700"/>
            </a:lvl1pPr>
          </a:lstStyle>
          <a:p>
            <a:r>
              <a:rPr lang="fr-CA" noProof="0" dirty="0"/>
              <a:t>Objet</a:t>
            </a:r>
          </a:p>
        </p:txBody>
      </p:sp>
      <p:sp>
        <p:nvSpPr>
          <p:cNvPr id="85" name="Picture Placeholder 6"/>
          <p:cNvSpPr>
            <a:spLocks noGrp="1"/>
          </p:cNvSpPr>
          <p:nvPr>
            <p:ph type="pic" sz="quarter" idx="23" hasCustomPrompt="1"/>
          </p:nvPr>
        </p:nvSpPr>
        <p:spPr>
          <a:xfrm>
            <a:off x="2662066" y="3536698"/>
            <a:ext cx="716643" cy="802821"/>
          </a:xfrm>
          <a:prstGeom prst="rect">
            <a:avLst/>
          </a:prstGeom>
        </p:spPr>
        <p:txBody>
          <a:bodyPr vert="horz"/>
          <a:lstStyle>
            <a:lvl1pPr marL="0" indent="0" algn="ctr">
              <a:buNone/>
              <a:defRPr sz="700"/>
            </a:lvl1pPr>
          </a:lstStyle>
          <a:p>
            <a:r>
              <a:rPr lang="fr-CA" noProof="0" dirty="0"/>
              <a:t>Objet</a:t>
            </a:r>
          </a:p>
        </p:txBody>
      </p:sp>
      <p:sp>
        <p:nvSpPr>
          <p:cNvPr id="86" name="Picture Placeholder 6"/>
          <p:cNvSpPr>
            <a:spLocks noGrp="1"/>
          </p:cNvSpPr>
          <p:nvPr>
            <p:ph type="pic" sz="quarter" idx="24" hasCustomPrompt="1"/>
          </p:nvPr>
        </p:nvSpPr>
        <p:spPr>
          <a:xfrm>
            <a:off x="3702945" y="3536698"/>
            <a:ext cx="716643" cy="802821"/>
          </a:xfrm>
          <a:prstGeom prst="rect">
            <a:avLst/>
          </a:prstGeom>
        </p:spPr>
        <p:txBody>
          <a:bodyPr vert="horz"/>
          <a:lstStyle>
            <a:lvl1pPr marL="0" indent="0" algn="ctr">
              <a:buNone/>
              <a:defRPr sz="700"/>
            </a:lvl1pPr>
          </a:lstStyle>
          <a:p>
            <a:r>
              <a:rPr lang="fr-CA" noProof="0" dirty="0"/>
              <a:t>Objet</a:t>
            </a:r>
          </a:p>
        </p:txBody>
      </p:sp>
      <p:sp>
        <p:nvSpPr>
          <p:cNvPr id="87" name="Picture Placeholder 6"/>
          <p:cNvSpPr>
            <a:spLocks noGrp="1"/>
          </p:cNvSpPr>
          <p:nvPr>
            <p:ph type="pic" sz="quarter" idx="25" hasCustomPrompt="1"/>
          </p:nvPr>
        </p:nvSpPr>
        <p:spPr>
          <a:xfrm>
            <a:off x="4743824" y="3536698"/>
            <a:ext cx="716643" cy="802821"/>
          </a:xfrm>
          <a:prstGeom prst="rect">
            <a:avLst/>
          </a:prstGeom>
        </p:spPr>
        <p:txBody>
          <a:bodyPr vert="horz"/>
          <a:lstStyle>
            <a:lvl1pPr marL="0" indent="0" algn="ctr">
              <a:buNone/>
              <a:defRPr sz="700"/>
            </a:lvl1pPr>
          </a:lstStyle>
          <a:p>
            <a:r>
              <a:rPr lang="fr-CA" noProof="0" dirty="0"/>
              <a:t>Objet</a:t>
            </a:r>
          </a:p>
        </p:txBody>
      </p:sp>
      <p:sp>
        <p:nvSpPr>
          <p:cNvPr id="88" name="Picture Placeholder 6"/>
          <p:cNvSpPr>
            <a:spLocks noGrp="1"/>
          </p:cNvSpPr>
          <p:nvPr>
            <p:ph type="pic" sz="quarter" idx="26" hasCustomPrompt="1"/>
          </p:nvPr>
        </p:nvSpPr>
        <p:spPr>
          <a:xfrm>
            <a:off x="5784703" y="3536698"/>
            <a:ext cx="716643" cy="802821"/>
          </a:xfrm>
          <a:prstGeom prst="rect">
            <a:avLst/>
          </a:prstGeom>
        </p:spPr>
        <p:txBody>
          <a:bodyPr vert="horz"/>
          <a:lstStyle>
            <a:lvl1pPr marL="0" indent="0" algn="ctr">
              <a:buNone/>
              <a:defRPr sz="700"/>
            </a:lvl1pPr>
          </a:lstStyle>
          <a:p>
            <a:r>
              <a:rPr lang="fr-CA" noProof="0" dirty="0"/>
              <a:t>Objet</a:t>
            </a:r>
          </a:p>
        </p:txBody>
      </p:sp>
      <p:sp>
        <p:nvSpPr>
          <p:cNvPr id="89" name="Picture Placeholder 6"/>
          <p:cNvSpPr>
            <a:spLocks noGrp="1"/>
          </p:cNvSpPr>
          <p:nvPr>
            <p:ph type="pic" sz="quarter" idx="27" hasCustomPrompt="1"/>
          </p:nvPr>
        </p:nvSpPr>
        <p:spPr>
          <a:xfrm>
            <a:off x="6825582" y="3536698"/>
            <a:ext cx="716643" cy="802821"/>
          </a:xfrm>
          <a:prstGeom prst="rect">
            <a:avLst/>
          </a:prstGeom>
        </p:spPr>
        <p:txBody>
          <a:bodyPr vert="horz"/>
          <a:lstStyle>
            <a:lvl1pPr marL="0" indent="0" algn="ctr">
              <a:buNone/>
              <a:defRPr sz="700"/>
            </a:lvl1pPr>
          </a:lstStyle>
          <a:p>
            <a:r>
              <a:rPr lang="fr-CA" noProof="0" dirty="0"/>
              <a:t>Objet</a:t>
            </a:r>
          </a:p>
        </p:txBody>
      </p:sp>
      <p:sp>
        <p:nvSpPr>
          <p:cNvPr id="90" name="Picture Placeholder 6"/>
          <p:cNvSpPr>
            <a:spLocks noGrp="1"/>
          </p:cNvSpPr>
          <p:nvPr>
            <p:ph type="pic" sz="quarter" idx="28" hasCustomPrompt="1"/>
          </p:nvPr>
        </p:nvSpPr>
        <p:spPr>
          <a:xfrm>
            <a:off x="7866459" y="3536698"/>
            <a:ext cx="716643" cy="802821"/>
          </a:xfrm>
          <a:prstGeom prst="rect">
            <a:avLst/>
          </a:prstGeom>
        </p:spPr>
        <p:txBody>
          <a:bodyPr vert="horz"/>
          <a:lstStyle>
            <a:lvl1pPr marL="0" indent="0" algn="ctr">
              <a:buNone/>
              <a:defRPr sz="700"/>
            </a:lvl1pPr>
          </a:lstStyle>
          <a:p>
            <a:r>
              <a:rPr lang="fr-CA" noProof="0" dirty="0"/>
              <a:t>Objet</a:t>
            </a:r>
          </a:p>
        </p:txBody>
      </p:sp>
      <p:sp>
        <p:nvSpPr>
          <p:cNvPr id="91" name="Text Placeholder 72"/>
          <p:cNvSpPr>
            <a:spLocks noGrp="1"/>
          </p:cNvSpPr>
          <p:nvPr>
            <p:ph type="body" sz="quarter" idx="29" hasCustomPrompt="1"/>
          </p:nvPr>
        </p:nvSpPr>
        <p:spPr>
          <a:xfrm>
            <a:off x="580308"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92" name="Text Placeholder 72"/>
          <p:cNvSpPr>
            <a:spLocks noGrp="1"/>
          </p:cNvSpPr>
          <p:nvPr>
            <p:ph type="body" sz="quarter" idx="30" hasCustomPrompt="1"/>
          </p:nvPr>
        </p:nvSpPr>
        <p:spPr>
          <a:xfrm>
            <a:off x="580308"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93" name="Text Placeholder 72"/>
          <p:cNvSpPr>
            <a:spLocks noGrp="1"/>
          </p:cNvSpPr>
          <p:nvPr>
            <p:ph type="body" sz="quarter" idx="31" hasCustomPrompt="1"/>
          </p:nvPr>
        </p:nvSpPr>
        <p:spPr>
          <a:xfrm>
            <a:off x="1621187"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94" name="Text Placeholder 72"/>
          <p:cNvSpPr>
            <a:spLocks noGrp="1"/>
          </p:cNvSpPr>
          <p:nvPr>
            <p:ph type="body" sz="quarter" idx="32" hasCustomPrompt="1"/>
          </p:nvPr>
        </p:nvSpPr>
        <p:spPr>
          <a:xfrm>
            <a:off x="1621187"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95" name="Text Placeholder 72"/>
          <p:cNvSpPr>
            <a:spLocks noGrp="1"/>
          </p:cNvSpPr>
          <p:nvPr>
            <p:ph type="body" sz="quarter" idx="33" hasCustomPrompt="1"/>
          </p:nvPr>
        </p:nvSpPr>
        <p:spPr>
          <a:xfrm>
            <a:off x="2662066"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96" name="Text Placeholder 72"/>
          <p:cNvSpPr>
            <a:spLocks noGrp="1"/>
          </p:cNvSpPr>
          <p:nvPr>
            <p:ph type="body" sz="quarter" idx="34" hasCustomPrompt="1"/>
          </p:nvPr>
        </p:nvSpPr>
        <p:spPr>
          <a:xfrm>
            <a:off x="2662066"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97" name="Text Placeholder 72"/>
          <p:cNvSpPr>
            <a:spLocks noGrp="1"/>
          </p:cNvSpPr>
          <p:nvPr>
            <p:ph type="body" sz="quarter" idx="35" hasCustomPrompt="1"/>
          </p:nvPr>
        </p:nvSpPr>
        <p:spPr>
          <a:xfrm>
            <a:off x="3702945"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98" name="Text Placeholder 72"/>
          <p:cNvSpPr>
            <a:spLocks noGrp="1"/>
          </p:cNvSpPr>
          <p:nvPr>
            <p:ph type="body" sz="quarter" idx="36" hasCustomPrompt="1"/>
          </p:nvPr>
        </p:nvSpPr>
        <p:spPr>
          <a:xfrm>
            <a:off x="3702945"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99" name="Text Placeholder 72"/>
          <p:cNvSpPr>
            <a:spLocks noGrp="1"/>
          </p:cNvSpPr>
          <p:nvPr>
            <p:ph type="body" sz="quarter" idx="37" hasCustomPrompt="1"/>
          </p:nvPr>
        </p:nvSpPr>
        <p:spPr>
          <a:xfrm>
            <a:off x="4743824"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100" name="Text Placeholder 72"/>
          <p:cNvSpPr>
            <a:spLocks noGrp="1"/>
          </p:cNvSpPr>
          <p:nvPr>
            <p:ph type="body" sz="quarter" idx="38" hasCustomPrompt="1"/>
          </p:nvPr>
        </p:nvSpPr>
        <p:spPr>
          <a:xfrm>
            <a:off x="4743824"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101" name="Text Placeholder 72"/>
          <p:cNvSpPr>
            <a:spLocks noGrp="1"/>
          </p:cNvSpPr>
          <p:nvPr>
            <p:ph type="body" sz="quarter" idx="39" hasCustomPrompt="1"/>
          </p:nvPr>
        </p:nvSpPr>
        <p:spPr>
          <a:xfrm>
            <a:off x="5784703"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102" name="Text Placeholder 72"/>
          <p:cNvSpPr>
            <a:spLocks noGrp="1"/>
          </p:cNvSpPr>
          <p:nvPr>
            <p:ph type="body" sz="quarter" idx="40" hasCustomPrompt="1"/>
          </p:nvPr>
        </p:nvSpPr>
        <p:spPr>
          <a:xfrm>
            <a:off x="5784703"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103" name="Text Placeholder 72"/>
          <p:cNvSpPr>
            <a:spLocks noGrp="1"/>
          </p:cNvSpPr>
          <p:nvPr>
            <p:ph type="body" sz="quarter" idx="41" hasCustomPrompt="1"/>
          </p:nvPr>
        </p:nvSpPr>
        <p:spPr>
          <a:xfrm>
            <a:off x="6825582"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104" name="Text Placeholder 72"/>
          <p:cNvSpPr>
            <a:spLocks noGrp="1"/>
          </p:cNvSpPr>
          <p:nvPr>
            <p:ph type="body" sz="quarter" idx="42" hasCustomPrompt="1"/>
          </p:nvPr>
        </p:nvSpPr>
        <p:spPr>
          <a:xfrm>
            <a:off x="6825582"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105" name="Text Placeholder 72"/>
          <p:cNvSpPr>
            <a:spLocks noGrp="1"/>
          </p:cNvSpPr>
          <p:nvPr>
            <p:ph type="body" sz="quarter" idx="43" hasCustomPrompt="1"/>
          </p:nvPr>
        </p:nvSpPr>
        <p:spPr>
          <a:xfrm>
            <a:off x="7866459"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106" name="Text Placeholder 72"/>
          <p:cNvSpPr>
            <a:spLocks noGrp="1"/>
          </p:cNvSpPr>
          <p:nvPr>
            <p:ph type="body" sz="quarter" idx="44" hasCustomPrompt="1"/>
          </p:nvPr>
        </p:nvSpPr>
        <p:spPr>
          <a:xfrm>
            <a:off x="7866459"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Tree>
    <p:extLst>
      <p:ext uri="{BB962C8B-B14F-4D97-AF65-F5344CB8AC3E}">
        <p14:creationId xmlns:p14="http://schemas.microsoft.com/office/powerpoint/2010/main" val="38192332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arges">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prstClr val="black"/>
                </a:solidFill>
              </a:rPr>
              <a:pPr/>
              <a:t>‹N°›</a:t>
            </a:fld>
            <a:endParaRPr lang="en-US" dirty="0">
              <a:solidFill>
                <a:prstClr val="black"/>
              </a:solidFill>
            </a:endParaRPr>
          </a:p>
        </p:txBody>
      </p:sp>
      <p:grpSp>
        <p:nvGrpSpPr>
          <p:cNvPr id="13" name="Groupe 12"/>
          <p:cNvGrpSpPr/>
          <p:nvPr userDrawn="1"/>
        </p:nvGrpSpPr>
        <p:grpSpPr>
          <a:xfrm>
            <a:off x="-5366" y="0"/>
            <a:ext cx="9154733" cy="6858000"/>
            <a:chOff x="-5366" y="0"/>
            <a:chExt cx="9154733" cy="6858000"/>
          </a:xfrm>
        </p:grpSpPr>
        <p:cxnSp>
          <p:nvCxnSpPr>
            <p:cNvPr id="14" name="Connecteur droit 13"/>
            <p:cNvCxnSpPr/>
            <p:nvPr userDrawn="1"/>
          </p:nvCxnSpPr>
          <p:spPr>
            <a:xfrm>
              <a:off x="21750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5366" y="6536447"/>
              <a:ext cx="9154733" cy="0"/>
            </a:xfrm>
            <a:prstGeom prst="line">
              <a:avLst/>
            </a:prstGeom>
            <a:ln w="9525">
              <a:solidFill>
                <a:schemeClr val="accent2">
                  <a:lumMod val="60000"/>
                  <a:lumOff val="40000"/>
                </a:schemeClr>
              </a:solidFill>
              <a:prstDash val="solid"/>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a:off x="5748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8590076" y="0"/>
              <a:ext cx="0" cy="685800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0" name="Connecteur droit 19"/>
            <p:cNvCxnSpPr/>
            <p:nvPr userDrawn="1"/>
          </p:nvCxnSpPr>
          <p:spPr>
            <a:xfrm>
              <a:off x="-5366" y="56143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Connecteur droit 20"/>
            <p:cNvCxnSpPr/>
            <p:nvPr userDrawn="1"/>
          </p:nvCxnSpPr>
          <p:spPr>
            <a:xfrm>
              <a:off x="-5366" y="75127"/>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userDrawn="1"/>
          </p:nvCxnSpPr>
          <p:spPr>
            <a:xfrm>
              <a:off x="-5366" y="989528"/>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Connecteur droit 22"/>
            <p:cNvCxnSpPr/>
            <p:nvPr userDrawn="1"/>
          </p:nvCxnSpPr>
          <p:spPr>
            <a:xfrm>
              <a:off x="2" y="618186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1499257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Équipe">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0400" y="1866900"/>
            <a:ext cx="6632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24953929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5782482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10"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084"/>
          <a:stretch/>
        </p:blipFill>
        <p:spPr bwMode="auto">
          <a:xfrm>
            <a:off x="2000250" y="38100"/>
            <a:ext cx="294912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5890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able des matière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0" y="38100"/>
            <a:ext cx="6565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192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ote en haut">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6" name="Espace réservé du texte 2"/>
          <p:cNvSpPr>
            <a:spLocks noGrp="1"/>
          </p:cNvSpPr>
          <p:nvPr>
            <p:ph type="body" sz="quarter" idx="11" hasCustomPrompt="1"/>
          </p:nvPr>
        </p:nvSpPr>
        <p:spPr>
          <a:xfrm>
            <a:off x="578103" y="996091"/>
            <a:ext cx="8003922"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5872643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ote en bas">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8" name="Espace réservé du texte 2"/>
          <p:cNvSpPr>
            <a:spLocks noGrp="1"/>
          </p:cNvSpPr>
          <p:nvPr>
            <p:ph type="body" sz="quarter" idx="11" hasCustomPrompt="1"/>
          </p:nvPr>
        </p:nvSpPr>
        <p:spPr>
          <a:xfrm>
            <a:off x="57810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6"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2255220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e - Alignement titr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3" name="Espace réservé du texte 2"/>
          <p:cNvSpPr>
            <a:spLocks noGrp="1"/>
          </p:cNvSpPr>
          <p:nvPr>
            <p:ph type="body" sz="quarter" idx="10" hasCustomPrompt="1"/>
          </p:nvPr>
        </p:nvSpPr>
        <p:spPr>
          <a:xfrm>
            <a:off x="2180160" y="998084"/>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9" name="Espace réservé du texte 2"/>
          <p:cNvSpPr>
            <a:spLocks noGrp="1"/>
          </p:cNvSpPr>
          <p:nvPr>
            <p:ph type="body" sz="quarter" idx="11" hasCustomPrompt="1"/>
          </p:nvPr>
        </p:nvSpPr>
        <p:spPr>
          <a:xfrm>
            <a:off x="2180160" y="5093078"/>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2151628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e - Alignement titr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3" name="Espace réservé du texte 2"/>
          <p:cNvSpPr>
            <a:spLocks noGrp="1"/>
          </p:cNvSpPr>
          <p:nvPr>
            <p:ph type="body" sz="quarter" idx="10" hasCustomPrompt="1"/>
          </p:nvPr>
        </p:nvSpPr>
        <p:spPr>
          <a:xfrm>
            <a:off x="2180160" y="2194322"/>
            <a:ext cx="6400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2180160" y="5095459"/>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6" name="Espace réservé du texte 2"/>
          <p:cNvSpPr>
            <a:spLocks noGrp="1"/>
          </p:cNvSpPr>
          <p:nvPr>
            <p:ph type="body" sz="quarter" idx="12" hasCustomPrompt="1"/>
          </p:nvPr>
        </p:nvSpPr>
        <p:spPr>
          <a:xfrm>
            <a:off x="2180160" y="998084"/>
            <a:ext cx="6400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3639958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e - Alignement marg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8" name="Espace réservé du texte 2"/>
          <p:cNvSpPr>
            <a:spLocks noGrp="1"/>
          </p:cNvSpPr>
          <p:nvPr>
            <p:ph type="body" sz="quarter" idx="11" hasCustomPrompt="1"/>
          </p:nvPr>
        </p:nvSpPr>
        <p:spPr>
          <a:xfrm>
            <a:off x="581890"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890" y="997641"/>
            <a:ext cx="8002800" cy="3924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2560837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e - Alignement marg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6" name="Espace réservé du texte 2"/>
          <p:cNvSpPr>
            <a:spLocks noGrp="1"/>
          </p:cNvSpPr>
          <p:nvPr>
            <p:ph type="body" sz="quarter" idx="10" hasCustomPrompt="1"/>
          </p:nvPr>
        </p:nvSpPr>
        <p:spPr>
          <a:xfrm>
            <a:off x="576996" y="2194322"/>
            <a:ext cx="8002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576996"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texte 2"/>
          <p:cNvSpPr>
            <a:spLocks noGrp="1"/>
          </p:cNvSpPr>
          <p:nvPr>
            <p:ph type="body" sz="quarter" idx="12" hasCustomPrompt="1"/>
          </p:nvPr>
        </p:nvSpPr>
        <p:spPr>
          <a:xfrm>
            <a:off x="576996" y="998084"/>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Tree>
    <p:extLst>
      <p:ext uri="{BB962C8B-B14F-4D97-AF65-F5344CB8AC3E}">
        <p14:creationId xmlns:p14="http://schemas.microsoft.com/office/powerpoint/2010/main" val="31687043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ableau / Smartart (1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5133" y="997848"/>
            <a:ext cx="8002800" cy="4025256"/>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513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979665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à la fin">
    <p:spTree>
      <p:nvGrpSpPr>
        <p:cNvPr id="1" name=""/>
        <p:cNvGrpSpPr/>
        <p:nvPr/>
      </p:nvGrpSpPr>
      <p:grpSpPr>
        <a:xfrm>
          <a:off x="0" y="0"/>
          <a:ext cx="0" cy="0"/>
          <a:chOff x="0" y="0"/>
          <a:chExt cx="0" cy="0"/>
        </a:xfrm>
      </p:grpSpPr>
      <p:sp>
        <p:nvSpPr>
          <p:cNvPr id="3" name="TextBox 2"/>
          <p:cNvSpPr txBox="1"/>
          <p:nvPr userDrawn="1"/>
        </p:nvSpPr>
        <p:spPr>
          <a:xfrm>
            <a:off x="2187576" y="2605087"/>
            <a:ext cx="4407246" cy="477054"/>
          </a:xfrm>
          <a:prstGeom prst="rect">
            <a:avLst/>
          </a:prstGeom>
          <a:noFill/>
        </p:spPr>
        <p:txBody>
          <a:bodyPr wrap="square" lIns="0" bIns="0" rtlCol="0">
            <a:spAutoFit/>
          </a:bodyPr>
          <a:lstStyle/>
          <a:p>
            <a:r>
              <a:rPr lang="fr-CA" sz="2800" b="1" dirty="0">
                <a:solidFill>
                  <a:srgbClr val="000000"/>
                </a:solidFill>
                <a:latin typeface="Calibri" panose="020F0502020204030204" pitchFamily="34" charset="0"/>
                <a:cs typeface="Arial"/>
              </a:rPr>
              <a:t>www.leger360.com</a:t>
            </a:r>
          </a:p>
        </p:txBody>
      </p:sp>
    </p:spTree>
    <p:extLst>
      <p:ext uri="{BB962C8B-B14F-4D97-AF65-F5344CB8AC3E}">
        <p14:creationId xmlns:p14="http://schemas.microsoft.com/office/powerpoint/2010/main" val="12396404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ableau / Smartart (1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137" y="2159674"/>
            <a:ext cx="8002800" cy="4025256"/>
          </a:xfrm>
          <a:prstGeom prst="rect">
            <a:avLst/>
          </a:prstGeom>
        </p:spPr>
        <p:txBody>
          <a:bodyPr lIns="0" rIns="0"/>
          <a:lstStyle>
            <a:lvl1pPr marL="0" indent="0">
              <a:buNone/>
              <a:defRPr sz="900" b="0"/>
            </a:lvl1pPr>
          </a:lstStyle>
          <a:p>
            <a:r>
              <a:rPr lang="fr-CA" sz="1100" b="0" noProof="0" dirty="0"/>
              <a:t>Objet</a:t>
            </a:r>
          </a:p>
        </p:txBody>
      </p:sp>
      <p:sp>
        <p:nvSpPr>
          <p:cNvPr id="7"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9130552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ableau / Smartart (1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texte 2"/>
          <p:cNvSpPr>
            <a:spLocks noGrp="1"/>
          </p:cNvSpPr>
          <p:nvPr>
            <p:ph type="body" sz="quarter" idx="11" hasCustomPrompt="1"/>
          </p:nvPr>
        </p:nvSpPr>
        <p:spPr>
          <a:xfrm>
            <a:off x="578103"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contenu 3"/>
          <p:cNvSpPr>
            <a:spLocks noGrp="1"/>
          </p:cNvSpPr>
          <p:nvPr>
            <p:ph sz="half" idx="14" hasCustomPrompt="1"/>
            <p:custDataLst>
              <p:tags r:id="rId1"/>
            </p:custDataLst>
          </p:nvPr>
        </p:nvSpPr>
        <p:spPr>
          <a:xfrm>
            <a:off x="578103" y="2141079"/>
            <a:ext cx="80028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texte 2"/>
          <p:cNvSpPr>
            <a:spLocks noGrp="1"/>
          </p:cNvSpPr>
          <p:nvPr>
            <p:ph type="body" sz="quarter" idx="15"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1133063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ableau / Smartart (1d)">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custDataLst>
              <p:tags r:id="rId1"/>
            </p:custDataLst>
          </p:nvPr>
        </p:nvSpPr>
        <p:spPr>
          <a:xfrm>
            <a:off x="579137" y="3287402"/>
            <a:ext cx="8002800" cy="2889504"/>
          </a:xfrm>
          <a:prstGeom prst="rect">
            <a:avLst/>
          </a:prstGeom>
        </p:spPr>
        <p:txBody>
          <a:bodyPr lIns="0" rIns="0"/>
          <a:lstStyle>
            <a:lvl1pPr marL="0" indent="0">
              <a:buNone/>
              <a:defRPr sz="900" b="0"/>
            </a:lvl1pPr>
          </a:lstStyle>
          <a:p>
            <a:r>
              <a:rPr lang="fr-CA" sz="1100" b="0" noProof="0" dirty="0"/>
              <a:t>Objet</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1" name="Espace réservé du texte 2"/>
          <p:cNvSpPr>
            <a:spLocks noGrp="1"/>
          </p:cNvSpPr>
          <p:nvPr>
            <p:ph type="body" sz="quarter" idx="15" hasCustomPrompt="1"/>
          </p:nvPr>
        </p:nvSpPr>
        <p:spPr>
          <a:xfrm>
            <a:off x="579137" y="214180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2096617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ableau / Smartart (2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8103"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0008"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8" name="Espace réservé du texte 2"/>
          <p:cNvSpPr>
            <a:spLocks noGrp="1"/>
          </p:cNvSpPr>
          <p:nvPr>
            <p:ph type="body" sz="quarter" idx="11"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5447363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ableau / Smartart (2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14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22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2" name="Espace réservé du texte 2"/>
          <p:cNvSpPr>
            <a:spLocks noGrp="1"/>
          </p:cNvSpPr>
          <p:nvPr>
            <p:ph type="body" sz="quarter" idx="11" hasCustomPrompt="1"/>
          </p:nvPr>
        </p:nvSpPr>
        <p:spPr>
          <a:xfrm>
            <a:off x="581488"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488"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3187148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ableau / Smartart (2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900" y="3285400"/>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1" name="Espace réservé du contenu 3"/>
          <p:cNvSpPr>
            <a:spLocks noGrp="1"/>
          </p:cNvSpPr>
          <p:nvPr>
            <p:ph sz="half" idx="15" hasCustomPrompt="1"/>
            <p:custDataLst>
              <p:tags r:id="rId2"/>
            </p:custDataLst>
          </p:nvPr>
        </p:nvSpPr>
        <p:spPr>
          <a:xfrm>
            <a:off x="4732600" y="3294925"/>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2" name="Espace réservé du texte 2"/>
          <p:cNvSpPr>
            <a:spLocks noGrp="1"/>
          </p:cNvSpPr>
          <p:nvPr>
            <p:ph type="body" sz="quarter" idx="11" hasCustomPrompt="1"/>
          </p:nvPr>
        </p:nvSpPr>
        <p:spPr>
          <a:xfrm>
            <a:off x="581800" y="2145564"/>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800"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563586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ableau / Smartart (3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3" name="Espace réservé du contenu 3"/>
          <p:cNvSpPr>
            <a:spLocks noGrp="1"/>
          </p:cNvSpPr>
          <p:nvPr>
            <p:ph sz="half" idx="15" hasCustomPrompt="1"/>
            <p:custDataLst>
              <p:tags r:id="rId1"/>
            </p:custDataLst>
          </p:nvPr>
        </p:nvSpPr>
        <p:spPr>
          <a:xfrm>
            <a:off x="579137" y="996493"/>
            <a:ext cx="6120000" cy="1908000"/>
          </a:xfrm>
          <a:prstGeom prst="rect">
            <a:avLst/>
          </a:prstGeom>
        </p:spPr>
        <p:txBody>
          <a:bodyPr lIns="0" rIns="0"/>
          <a:lstStyle>
            <a:lvl1pPr marL="0" indent="0">
              <a:buNone/>
              <a:defRPr sz="900" b="0"/>
            </a:lvl1pPr>
          </a:lstStyle>
          <a:p>
            <a:r>
              <a:rPr lang="fr-CA" sz="1100" b="0" noProof="0" dirty="0"/>
              <a:t>Objet</a:t>
            </a:r>
          </a:p>
        </p:txBody>
      </p:sp>
      <p:sp>
        <p:nvSpPr>
          <p:cNvPr id="15" name="Espace réservé du contenu 3"/>
          <p:cNvSpPr>
            <a:spLocks noGrp="1"/>
          </p:cNvSpPr>
          <p:nvPr>
            <p:ph sz="half" idx="16" hasCustomPrompt="1"/>
            <p:custDataLst>
              <p:tags r:id="rId2"/>
            </p:custDataLst>
          </p:nvPr>
        </p:nvSpPr>
        <p:spPr>
          <a:xfrm>
            <a:off x="579137" y="3045976"/>
            <a:ext cx="6120000" cy="1908000"/>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0242"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6" name="Espace réservé du texte 2"/>
          <p:cNvSpPr>
            <a:spLocks noGrp="1"/>
          </p:cNvSpPr>
          <p:nvPr>
            <p:ph type="body" sz="quarter" idx="17" hasCustomPrompt="1"/>
          </p:nvPr>
        </p:nvSpPr>
        <p:spPr>
          <a:xfrm>
            <a:off x="6901842" y="996493"/>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8" hasCustomPrompt="1"/>
          </p:nvPr>
        </p:nvSpPr>
        <p:spPr>
          <a:xfrm>
            <a:off x="6901842" y="3045976"/>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4450654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ableau / Smartart (3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0" name="Espace réservé du contenu 3"/>
          <p:cNvSpPr>
            <a:spLocks noGrp="1"/>
          </p:cNvSpPr>
          <p:nvPr>
            <p:ph sz="half" idx="15" hasCustomPrompt="1"/>
            <p:custDataLst>
              <p:tags r:id="rId1"/>
            </p:custDataLst>
          </p:nvPr>
        </p:nvSpPr>
        <p:spPr>
          <a:xfrm>
            <a:off x="580006" y="1943000"/>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006" y="3609483"/>
            <a:ext cx="6242061" cy="1620000"/>
          </a:xfrm>
          <a:prstGeom prst="rect">
            <a:avLst/>
          </a:prstGeom>
        </p:spPr>
        <p:txBody>
          <a:bodyPr lIns="0" rIns="0"/>
          <a:lstStyle>
            <a:lvl1pPr marL="0" indent="0">
              <a:buNone/>
              <a:defRPr sz="900" b="0"/>
            </a:lvl1pPr>
          </a:lstStyle>
          <a:p>
            <a:r>
              <a:rPr lang="fr-CA" sz="1100" b="0" noProof="0" dirty="0"/>
              <a:t>Objet</a:t>
            </a:r>
          </a:p>
        </p:txBody>
      </p:sp>
      <p:sp>
        <p:nvSpPr>
          <p:cNvPr id="20" name="Espace réservé du texte 2"/>
          <p:cNvSpPr>
            <a:spLocks noGrp="1"/>
          </p:cNvSpPr>
          <p:nvPr>
            <p:ph type="body" sz="quarter" idx="11" hasCustomPrompt="1"/>
          </p:nvPr>
        </p:nvSpPr>
        <p:spPr>
          <a:xfrm>
            <a:off x="580006" y="5275965"/>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1" name="Espace réservé du texte 2"/>
          <p:cNvSpPr>
            <a:spLocks noGrp="1"/>
          </p:cNvSpPr>
          <p:nvPr>
            <p:ph type="body" sz="quarter" idx="17" hasCustomPrompt="1"/>
          </p:nvPr>
        </p:nvSpPr>
        <p:spPr>
          <a:xfrm>
            <a:off x="6903189" y="1943000"/>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3189" y="3609483"/>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006" y="996517"/>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7013690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ableau / Smartart (3c)">
    <p:spTree>
      <p:nvGrpSpPr>
        <p:cNvPr id="1" name=""/>
        <p:cNvGrpSpPr/>
        <p:nvPr/>
      </p:nvGrpSpPr>
      <p:grpSpPr>
        <a:xfrm>
          <a:off x="0" y="0"/>
          <a:ext cx="0" cy="0"/>
          <a:chOff x="0" y="0"/>
          <a:chExt cx="0" cy="0"/>
        </a:xfrm>
      </p:grpSpPr>
      <p:sp>
        <p:nvSpPr>
          <p:cNvPr id="10" name="Espace réservé du contenu 3"/>
          <p:cNvSpPr>
            <a:spLocks noGrp="1"/>
          </p:cNvSpPr>
          <p:nvPr>
            <p:ph sz="half" idx="15" hasCustomPrompt="1"/>
            <p:custDataLst>
              <p:tags r:id="rId1"/>
            </p:custDataLst>
          </p:nvPr>
        </p:nvSpPr>
        <p:spPr>
          <a:xfrm>
            <a:off x="580724" y="2888732"/>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724" y="4554045"/>
            <a:ext cx="6242061" cy="1620000"/>
          </a:xfrm>
          <a:prstGeom prst="rect">
            <a:avLst/>
          </a:prstGeom>
        </p:spPr>
        <p:txBody>
          <a:bodyPr lIns="0" rIns="0"/>
          <a:lstStyle>
            <a:lvl1pPr marL="0" indent="0">
              <a:buNone/>
              <a:defRPr sz="900" b="0"/>
            </a:lvl1pPr>
          </a:lstStyle>
          <a:p>
            <a:r>
              <a:rPr lang="fr-CA" sz="1100" b="0" noProof="0" dirty="0"/>
              <a:t>Objet</a:t>
            </a:r>
          </a:p>
        </p:txBody>
      </p:sp>
      <p:sp>
        <p:nvSpPr>
          <p:cNvPr id="21" name="Espace réservé du texte 2"/>
          <p:cNvSpPr>
            <a:spLocks noGrp="1"/>
          </p:cNvSpPr>
          <p:nvPr>
            <p:ph type="body" sz="quarter" idx="17" hasCustomPrompt="1"/>
          </p:nvPr>
        </p:nvSpPr>
        <p:spPr>
          <a:xfrm>
            <a:off x="6902324" y="2888732"/>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2324" y="4554045"/>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20" name="Espace réservé du texte 2"/>
          <p:cNvSpPr>
            <a:spLocks noGrp="1"/>
          </p:cNvSpPr>
          <p:nvPr>
            <p:ph type="body" sz="quarter" idx="11" hasCustomPrompt="1"/>
          </p:nvPr>
        </p:nvSpPr>
        <p:spPr>
          <a:xfrm>
            <a:off x="580724" y="1943419"/>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724" y="998106"/>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0933422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leau / Smartart (4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9" name="Espace réservé du texte 2"/>
          <p:cNvSpPr>
            <a:spLocks noGrp="1"/>
          </p:cNvSpPr>
          <p:nvPr>
            <p:ph type="body" sz="quarter" idx="11" hasCustomPrompt="1"/>
          </p:nvPr>
        </p:nvSpPr>
        <p:spPr>
          <a:xfrm>
            <a:off x="2183277" y="1001259"/>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277"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Espace réservé du contenu 3"/>
          <p:cNvSpPr>
            <a:spLocks noGrp="1"/>
          </p:cNvSpPr>
          <p:nvPr>
            <p:ph sz="half" idx="2" hasCustomPrompt="1"/>
            <p:custDataLst>
              <p:tags r:id="rId1"/>
            </p:custDataLst>
          </p:nvPr>
        </p:nvSpPr>
        <p:spPr>
          <a:xfrm>
            <a:off x="581277" y="1501318"/>
            <a:ext cx="1382400" cy="1411200"/>
          </a:xfrm>
          <a:prstGeom prst="rect">
            <a:avLst/>
          </a:prstGeom>
        </p:spPr>
        <p:txBody>
          <a:bodyPr lIns="0" rIns="0"/>
          <a:lstStyle>
            <a:lvl1pPr marL="0" indent="0">
              <a:buNone/>
              <a:defRPr sz="900" b="0"/>
            </a:lvl1pPr>
          </a:lstStyle>
          <a:p>
            <a:r>
              <a:rPr lang="fr-CA" sz="1100" b="0" noProof="0" dirty="0"/>
              <a:t>Objet</a:t>
            </a:r>
          </a:p>
        </p:txBody>
      </p:sp>
      <p:sp>
        <p:nvSpPr>
          <p:cNvPr id="13" name="Espace réservé du contenu 5"/>
          <p:cNvSpPr>
            <a:spLocks noGrp="1"/>
          </p:cNvSpPr>
          <p:nvPr>
            <p:ph sz="quarter" idx="13" hasCustomPrompt="1"/>
            <p:custDataLst>
              <p:tags r:id="rId2"/>
            </p:custDataLst>
          </p:nvPr>
        </p:nvSpPr>
        <p:spPr>
          <a:xfrm>
            <a:off x="581277" y="3035614"/>
            <a:ext cx="1382400" cy="1411200"/>
          </a:xfrm>
          <a:prstGeom prst="rect">
            <a:avLst/>
          </a:prstGeom>
        </p:spPr>
        <p:txBody>
          <a:bodyPr lIns="0" rIns="0"/>
          <a:lstStyle>
            <a:lvl1pPr marL="0" indent="0">
              <a:buNone/>
              <a:defRPr sz="900" b="0"/>
            </a:lvl1pPr>
          </a:lstStyle>
          <a:p>
            <a:r>
              <a:rPr lang="fr-CA" sz="1100" b="0" noProof="0" dirty="0"/>
              <a:t>Objet</a:t>
            </a:r>
          </a:p>
        </p:txBody>
      </p:sp>
      <p:sp>
        <p:nvSpPr>
          <p:cNvPr id="10" name="Titre 1"/>
          <p:cNvSpPr>
            <a:spLocks noGrp="1"/>
          </p:cNvSpPr>
          <p:nvPr>
            <p:ph type="title" hasCustomPrompt="1"/>
          </p:nvPr>
        </p:nvSpPr>
        <p:spPr>
          <a:xfrm>
            <a:off x="2183277"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56792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À propos de Léger">
    <p:spTree>
      <p:nvGrpSpPr>
        <p:cNvPr id="1" name=""/>
        <p:cNvGrpSpPr/>
        <p:nvPr/>
      </p:nvGrpSpPr>
      <p:grpSpPr>
        <a:xfrm>
          <a:off x="0" y="0"/>
          <a:ext cx="0" cy="0"/>
          <a:chOff x="0" y="0"/>
          <a:chExt cx="0" cy="0"/>
        </a:xfrm>
      </p:grpSpPr>
      <p:graphicFrame>
        <p:nvGraphicFramePr>
          <p:cNvPr id="4" name="Tableau 3"/>
          <p:cNvGraphicFramePr>
            <a:graphicFrameLocks noGrp="1"/>
          </p:cNvGraphicFramePr>
          <p:nvPr userDrawn="1">
            <p:extLst>
              <p:ext uri="{D42A27DB-BD31-4B8C-83A1-F6EECF244321}">
                <p14:modId xmlns:p14="http://schemas.microsoft.com/office/powerpoint/2010/main" val="329370734"/>
              </p:ext>
            </p:extLst>
          </p:nvPr>
        </p:nvGraphicFramePr>
        <p:xfrm>
          <a:off x="576000" y="282029"/>
          <a:ext cx="7992000" cy="3744000"/>
        </p:xfrm>
        <a:graphic>
          <a:graphicData uri="http://schemas.openxmlformats.org/drawingml/2006/table">
            <a:tbl>
              <a:tblPr firstRow="1" bandRow="1">
                <a:tableStyleId>{2D5ABB26-0587-4C30-8999-92F81FD0307C}</a:tableStyleId>
              </a:tblPr>
              <a:tblGrid>
                <a:gridCol w="7992000">
                  <a:extLst>
                    <a:ext uri="{9D8B030D-6E8A-4147-A177-3AD203B41FA5}">
                      <a16:colId xmlns:a16="http://schemas.microsoft.com/office/drawing/2014/main" val="20000"/>
                    </a:ext>
                  </a:extLst>
                </a:gridCol>
              </a:tblGrid>
              <a:tr h="624000">
                <a:tc>
                  <a:txBody>
                    <a:bodyPr/>
                    <a:lstStyle/>
                    <a:p>
                      <a:pPr algn="ctr"/>
                      <a:r>
                        <a:rPr lang="fr-CA" sz="1050" noProof="0" dirty="0">
                          <a:latin typeface="Arial" panose="020B0604020202020204" pitchFamily="34" charset="0"/>
                          <a:cs typeface="Arial" panose="020B0604020202020204" pitchFamily="34" charset="0"/>
                        </a:rPr>
                        <a:t>Léger est </a:t>
                      </a:r>
                      <a:r>
                        <a:rPr lang="fr-CA" sz="1200" b="1" noProof="0" dirty="0">
                          <a:latin typeface="Arial" panose="020B0604020202020204" pitchFamily="34" charset="0"/>
                          <a:cs typeface="Arial" panose="020B0604020202020204" pitchFamily="34" charset="0"/>
                        </a:rPr>
                        <a:t>la plus grande firme </a:t>
                      </a:r>
                      <a:r>
                        <a:rPr lang="fr-CA" sz="1050" noProof="0" dirty="0">
                          <a:latin typeface="Arial" panose="020B0604020202020204" pitchFamily="34" charset="0"/>
                          <a:cs typeface="Arial" panose="020B0604020202020204" pitchFamily="34" charset="0"/>
                        </a:rPr>
                        <a:t>de sondages, de recherche marketing et de conseils stratégiques </a:t>
                      </a:r>
                      <a:r>
                        <a:rPr lang="fr-CA" sz="1200" b="1" noProof="0" dirty="0">
                          <a:latin typeface="Arial" panose="020B0604020202020204" pitchFamily="34" charset="0"/>
                          <a:cs typeface="Arial" panose="020B0604020202020204" pitchFamily="34" charset="0"/>
                        </a:rPr>
                        <a:t>à propriété canadienne</a:t>
                      </a:r>
                    </a:p>
                  </a:txBody>
                  <a:tcPr anchor="ctr">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4000">
                <a:tc>
                  <a:txBody>
                    <a:bodyPr/>
                    <a:lstStyle/>
                    <a:p>
                      <a:pPr algn="ctr"/>
                      <a:r>
                        <a:rPr lang="fr-CA" sz="1200" b="1" noProof="0" dirty="0">
                          <a:latin typeface="Arial" panose="020B0604020202020204" pitchFamily="34" charset="0"/>
                          <a:cs typeface="Arial" panose="020B0604020202020204" pitchFamily="34" charset="0"/>
                        </a:rPr>
                        <a:t>600 employés</a:t>
                      </a:r>
                    </a:p>
                  </a:txBody>
                  <a:tcPr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24000">
                <a:tc>
                  <a:txBody>
                    <a:bodyPr/>
                    <a:lstStyle/>
                    <a:p>
                      <a:pPr algn="ctr"/>
                      <a:r>
                        <a:rPr lang="fr-CA" sz="1200" b="1" noProof="0" dirty="0">
                          <a:latin typeface="Arial" panose="020B0604020202020204" pitchFamily="34" charset="0"/>
                          <a:cs typeface="Arial" panose="020B0604020202020204" pitchFamily="34" charset="0"/>
                        </a:rPr>
                        <a:t>75 conseillers</a:t>
                      </a:r>
                    </a:p>
                  </a:txBody>
                  <a:tcPr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4000">
                <a:tc>
                  <a:txBody>
                    <a:bodyPr/>
                    <a:lstStyle/>
                    <a:p>
                      <a:pPr algn="ctr"/>
                      <a:r>
                        <a:rPr lang="fr-CA" sz="1050" noProof="0" dirty="0">
                          <a:latin typeface="Arial" panose="020B0604020202020204" pitchFamily="34" charset="0"/>
                          <a:cs typeface="Arial" panose="020B0604020202020204" pitchFamily="34" charset="0"/>
                        </a:rPr>
                        <a:t>Présente dans plus de </a:t>
                      </a:r>
                      <a:r>
                        <a:rPr lang="fr-CA" sz="1200" b="1" noProof="0" dirty="0">
                          <a:latin typeface="Arial" panose="020B0604020202020204" pitchFamily="34" charset="0"/>
                          <a:cs typeface="Arial" panose="020B0604020202020204" pitchFamily="34" charset="0"/>
                        </a:rPr>
                        <a:t>100 pays </a:t>
                      </a:r>
                      <a:r>
                        <a:rPr lang="fr-CA" sz="1050" noProof="0" dirty="0">
                          <a:latin typeface="Arial" panose="020B0604020202020204" pitchFamily="34" charset="0"/>
                          <a:cs typeface="Arial" panose="020B0604020202020204" pitchFamily="34" charset="0"/>
                        </a:rPr>
                        <a:t>à travers son réseau international WIN</a:t>
                      </a:r>
                      <a:r>
                        <a:rPr lang="fr-CA" sz="1050" baseline="0" noProof="0" dirty="0">
                          <a:latin typeface="Arial" panose="020B0604020202020204" pitchFamily="34" charset="0"/>
                          <a:cs typeface="Arial" panose="020B0604020202020204" pitchFamily="34" charset="0"/>
                        </a:rPr>
                        <a:t> (</a:t>
                      </a:r>
                      <a:r>
                        <a:rPr lang="fr-CA" sz="1050" i="1" baseline="0" noProof="0" dirty="0">
                          <a:latin typeface="Arial" panose="020B0604020202020204" pitchFamily="34" charset="0"/>
                          <a:cs typeface="Arial" panose="020B0604020202020204" pitchFamily="34" charset="0"/>
                        </a:rPr>
                        <a:t>Worldwide Independent Network</a:t>
                      </a:r>
                      <a:r>
                        <a:rPr lang="fr-CA" sz="1050" baseline="0" noProof="0" dirty="0">
                          <a:latin typeface="Arial" panose="020B0604020202020204" pitchFamily="34" charset="0"/>
                          <a:cs typeface="Arial" panose="020B0604020202020204" pitchFamily="34" charset="0"/>
                        </a:rPr>
                        <a:t>)</a:t>
                      </a:r>
                      <a:endParaRPr lang="fr-CA" sz="1050" noProof="0" dirty="0">
                        <a:latin typeface="Arial" panose="020B0604020202020204" pitchFamily="34" charset="0"/>
                        <a:cs typeface="Arial" panose="020B0604020202020204" pitchFamily="34" charset="0"/>
                      </a:endParaRPr>
                    </a:p>
                  </a:txBody>
                  <a:tcPr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24000">
                <a:tc>
                  <a:txBody>
                    <a:bodyPr/>
                    <a:lstStyle/>
                    <a:p>
                      <a:pPr algn="ctr"/>
                      <a:r>
                        <a:rPr lang="fr-CA" sz="1050" noProof="0" dirty="0">
                          <a:latin typeface="Arial" panose="020B0604020202020204" pitchFamily="34" charset="0"/>
                          <a:cs typeface="Arial" panose="020B0604020202020204" pitchFamily="34" charset="0"/>
                        </a:rPr>
                        <a:t>Notre firme se</a:t>
                      </a:r>
                      <a:r>
                        <a:rPr lang="fr-CA" sz="1050" baseline="0" noProof="0" dirty="0">
                          <a:latin typeface="Arial" panose="020B0604020202020204" pitchFamily="34" charset="0"/>
                          <a:cs typeface="Arial" panose="020B0604020202020204" pitchFamily="34" charset="0"/>
                        </a:rPr>
                        <a:t> distingue </a:t>
                      </a:r>
                      <a:r>
                        <a:rPr lang="fr-CA" sz="1100" baseline="0" noProof="0" dirty="0">
                          <a:latin typeface="Arial" panose="020B0604020202020204" pitchFamily="34" charset="0"/>
                          <a:cs typeface="Arial" panose="020B0604020202020204" pitchFamily="34" charset="0"/>
                        </a:rPr>
                        <a:t>par </a:t>
                      </a:r>
                      <a:r>
                        <a:rPr lang="fr-CA" sz="1200" b="1" baseline="0" noProof="0" dirty="0">
                          <a:latin typeface="Arial" panose="020B0604020202020204" pitchFamily="34" charset="0"/>
                          <a:cs typeface="Arial" panose="020B0604020202020204" pitchFamily="34" charset="0"/>
                        </a:rPr>
                        <a:t>l’intelligence marketing </a:t>
                      </a:r>
                      <a:r>
                        <a:rPr lang="fr-CA" sz="1050" baseline="0" noProof="0" dirty="0">
                          <a:latin typeface="Arial" panose="020B0604020202020204" pitchFamily="34" charset="0"/>
                          <a:cs typeface="Arial" panose="020B0604020202020204" pitchFamily="34" charset="0"/>
                        </a:rPr>
                        <a:t>et les </a:t>
                      </a:r>
                      <a:r>
                        <a:rPr lang="fr-CA" sz="1200" b="1" baseline="0" noProof="0" dirty="0">
                          <a:latin typeface="Arial" panose="020B0604020202020204" pitchFamily="34" charset="0"/>
                          <a:cs typeface="Arial" panose="020B0604020202020204" pitchFamily="34" charset="0"/>
                        </a:rPr>
                        <a:t>conseils stratégiques </a:t>
                      </a:r>
                      <a:r>
                        <a:rPr lang="fr-CA" sz="1050" baseline="0" noProof="0" dirty="0">
                          <a:latin typeface="Arial" panose="020B0604020202020204" pitchFamily="34" charset="0"/>
                          <a:cs typeface="Arial" panose="020B0604020202020204" pitchFamily="34" charset="0"/>
                        </a:rPr>
                        <a:t>sur mesure que nous pouvons vous offrir</a:t>
                      </a:r>
                      <a:endParaRPr lang="fr-CA" sz="1050" noProof="0" dirty="0">
                        <a:latin typeface="Arial" panose="020B0604020202020204" pitchFamily="34" charset="0"/>
                        <a:cs typeface="Arial" panose="020B0604020202020204" pitchFamily="34" charset="0"/>
                      </a:endParaRPr>
                    </a:p>
                  </a:txBody>
                  <a:tcPr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624000">
                <a:tc>
                  <a:txBody>
                    <a:bodyPr/>
                    <a:lstStyle/>
                    <a:p>
                      <a:pPr algn="ctr"/>
                      <a:r>
                        <a:rPr lang="fr-CA" sz="1200" b="1" noProof="0" dirty="0">
                          <a:latin typeface="Arial" panose="020B0604020202020204" pitchFamily="34" charset="0"/>
                          <a:cs typeface="Arial" panose="020B0604020202020204" pitchFamily="34" charset="0"/>
                        </a:rPr>
                        <a:t>Canada</a:t>
                      </a:r>
                      <a:r>
                        <a:rPr lang="fr-CA" sz="1050" noProof="0" dirty="0">
                          <a:latin typeface="Arial" panose="020B0604020202020204" pitchFamily="34" charset="0"/>
                          <a:cs typeface="Arial" panose="020B0604020202020204" pitchFamily="34" charset="0"/>
                        </a:rPr>
                        <a:t>: Montréal, Québec, Toronto, Edmonton, </a:t>
                      </a:r>
                      <a:r>
                        <a:rPr lang="fr-CA" sz="1050" baseline="0" noProof="0" dirty="0">
                          <a:latin typeface="Arial" panose="020B0604020202020204" pitchFamily="34" charset="0"/>
                          <a:cs typeface="Arial" panose="020B0604020202020204" pitchFamily="34" charset="0"/>
                        </a:rPr>
                        <a:t>Calgary / </a:t>
                      </a:r>
                      <a:r>
                        <a:rPr lang="fr-CA" sz="1200" b="1" baseline="0" noProof="0" dirty="0">
                          <a:latin typeface="Arial" panose="020B0604020202020204" pitchFamily="34" charset="0"/>
                          <a:cs typeface="Arial" panose="020B0604020202020204" pitchFamily="34" charset="0"/>
                        </a:rPr>
                        <a:t>États-Unis</a:t>
                      </a:r>
                      <a:r>
                        <a:rPr lang="fr-CA" sz="1050" baseline="0" noProof="0" dirty="0">
                          <a:latin typeface="Arial" panose="020B0604020202020204" pitchFamily="34" charset="0"/>
                          <a:cs typeface="Arial" panose="020B0604020202020204" pitchFamily="34" charset="0"/>
                        </a:rPr>
                        <a:t>: Philadelphie / </a:t>
                      </a:r>
                      <a:r>
                        <a:rPr lang="fr-CA" sz="1200" b="1" baseline="0" noProof="0" dirty="0">
                          <a:latin typeface="Arial" panose="020B0604020202020204" pitchFamily="34" charset="0"/>
                          <a:cs typeface="Arial" panose="020B0604020202020204" pitchFamily="34" charset="0"/>
                        </a:rPr>
                        <a:t>Europe</a:t>
                      </a:r>
                      <a:r>
                        <a:rPr lang="fr-CA" sz="1050" baseline="0" noProof="0" dirty="0">
                          <a:latin typeface="Arial" panose="020B0604020202020204" pitchFamily="34" charset="0"/>
                          <a:cs typeface="Arial" panose="020B0604020202020204" pitchFamily="34" charset="0"/>
                        </a:rPr>
                        <a:t>: Zurich</a:t>
                      </a:r>
                      <a:endParaRPr lang="fr-CA" sz="1050" noProof="0" dirty="0">
                        <a:latin typeface="Arial" panose="020B0604020202020204" pitchFamily="34" charset="0"/>
                        <a:cs typeface="Arial" panose="020B0604020202020204" pitchFamily="34" charset="0"/>
                      </a:endParaRPr>
                    </a:p>
                  </a:txBody>
                  <a:tcPr anchor="ctr">
                    <a:lnT w="635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29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leau / Smartart (4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contenu 3"/>
          <p:cNvSpPr>
            <a:spLocks noGrp="1"/>
          </p:cNvSpPr>
          <p:nvPr>
            <p:ph sz="half" idx="2" hasCustomPrompt="1"/>
            <p:custDataLst>
              <p:tags r:id="rId1"/>
            </p:custDataLst>
          </p:nvPr>
        </p:nvSpPr>
        <p:spPr>
          <a:xfrm>
            <a:off x="584752" y="2071318"/>
            <a:ext cx="1382400" cy="1411200"/>
          </a:xfrm>
          <a:prstGeom prst="rect">
            <a:avLst/>
          </a:prstGeom>
        </p:spPr>
        <p:txBody>
          <a:bodyPr lIns="0" rIns="0"/>
          <a:lstStyle>
            <a:lvl1pPr marL="0" indent="0">
              <a:buNone/>
              <a:defRPr sz="900" b="0"/>
            </a:lvl1pPr>
          </a:lstStyle>
          <a:p>
            <a:r>
              <a:rPr lang="fr-CA" sz="1100" b="0" noProof="0" dirty="0"/>
              <a:t>Objet</a:t>
            </a:r>
          </a:p>
        </p:txBody>
      </p:sp>
      <p:sp>
        <p:nvSpPr>
          <p:cNvPr id="8" name="Espace réservé du contenu 5"/>
          <p:cNvSpPr>
            <a:spLocks noGrp="1"/>
          </p:cNvSpPr>
          <p:nvPr>
            <p:ph sz="quarter" idx="12" hasCustomPrompt="1"/>
            <p:custDataLst>
              <p:tags r:id="rId2"/>
            </p:custDataLst>
          </p:nvPr>
        </p:nvSpPr>
        <p:spPr>
          <a:xfrm>
            <a:off x="584752" y="3542441"/>
            <a:ext cx="1382400" cy="141120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4" hasCustomPrompt="1"/>
            <p:custDataLst>
              <p:tags r:id="rId3"/>
            </p:custDataLst>
          </p:nvPr>
        </p:nvSpPr>
        <p:spPr>
          <a:xfrm>
            <a:off x="2186752" y="2071318"/>
            <a:ext cx="6400800" cy="2904443"/>
          </a:xfrm>
          <a:prstGeom prst="rect">
            <a:avLst/>
          </a:prstGeom>
        </p:spPr>
        <p:txBody>
          <a:bodyPr lIns="0" rIns="0"/>
          <a:lstStyle>
            <a:lvl1pPr marL="0" indent="0">
              <a:buNone/>
              <a:defRPr sz="900" b="0"/>
            </a:lvl1pPr>
          </a:lstStyle>
          <a:p>
            <a:r>
              <a:rPr lang="fr-CA" sz="1100" b="0" noProof="0" dirty="0"/>
              <a:t>Objet</a:t>
            </a:r>
          </a:p>
        </p:txBody>
      </p:sp>
      <p:sp>
        <p:nvSpPr>
          <p:cNvPr id="16" name="Espace réservé du texte 2"/>
          <p:cNvSpPr>
            <a:spLocks noGrp="1"/>
          </p:cNvSpPr>
          <p:nvPr>
            <p:ph type="body" sz="quarter" idx="11" hasCustomPrompt="1"/>
          </p:nvPr>
        </p:nvSpPr>
        <p:spPr>
          <a:xfrm>
            <a:off x="2186752" y="998084"/>
            <a:ext cx="6400800" cy="996971"/>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5" hasCustomPrompt="1"/>
          </p:nvPr>
        </p:nvSpPr>
        <p:spPr>
          <a:xfrm>
            <a:off x="584752"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6752"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9777871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4"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9380"/>
          <a:stretch/>
        </p:blipFill>
        <p:spPr bwMode="auto">
          <a:xfrm>
            <a:off x="2031647" y="31814"/>
            <a:ext cx="2640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648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ofil des répondant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588" y="63500"/>
            <a:ext cx="65230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3934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ulti-images 1">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8" name="Picture Placeholder 6"/>
          <p:cNvSpPr>
            <a:spLocks noGrp="1"/>
          </p:cNvSpPr>
          <p:nvPr>
            <p:ph type="pic" sz="quarter" idx="13" hasCustomPrompt="1"/>
          </p:nvPr>
        </p:nvSpPr>
        <p:spPr>
          <a:xfrm>
            <a:off x="580308" y="995890"/>
            <a:ext cx="716643" cy="802821"/>
          </a:xfrm>
          <a:prstGeom prst="rect">
            <a:avLst/>
          </a:prstGeom>
        </p:spPr>
        <p:txBody>
          <a:bodyPr vert="horz"/>
          <a:lstStyle>
            <a:lvl1pPr marL="0" indent="0" algn="ctr">
              <a:buNone/>
              <a:defRPr sz="700"/>
            </a:lvl1pPr>
          </a:lstStyle>
          <a:p>
            <a:r>
              <a:rPr lang="fr-CA" noProof="0" dirty="0"/>
              <a:t>Objet</a:t>
            </a:r>
          </a:p>
        </p:txBody>
      </p:sp>
      <p:sp>
        <p:nvSpPr>
          <p:cNvPr id="19" name="Picture Placeholder 6"/>
          <p:cNvSpPr>
            <a:spLocks noGrp="1"/>
          </p:cNvSpPr>
          <p:nvPr>
            <p:ph type="pic" sz="quarter" idx="14" hasCustomPrompt="1"/>
          </p:nvPr>
        </p:nvSpPr>
        <p:spPr>
          <a:xfrm>
            <a:off x="1621384"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0" name="Picture Placeholder 6"/>
          <p:cNvSpPr>
            <a:spLocks noGrp="1"/>
          </p:cNvSpPr>
          <p:nvPr>
            <p:ph type="pic" sz="quarter" idx="15" hasCustomPrompt="1"/>
          </p:nvPr>
        </p:nvSpPr>
        <p:spPr>
          <a:xfrm>
            <a:off x="2662972" y="995890"/>
            <a:ext cx="716643" cy="802821"/>
          </a:xfrm>
          <a:prstGeom prst="rect">
            <a:avLst/>
          </a:prstGeom>
        </p:spPr>
        <p:txBody>
          <a:bodyPr vert="horz"/>
          <a:lstStyle>
            <a:lvl1pPr marL="0" indent="0" algn="ctr">
              <a:buNone/>
              <a:defRPr sz="700"/>
            </a:lvl1pPr>
          </a:lstStyle>
          <a:p>
            <a:r>
              <a:rPr lang="fr-CA" noProof="0" dirty="0"/>
              <a:t>Objet</a:t>
            </a:r>
          </a:p>
        </p:txBody>
      </p:sp>
      <p:sp>
        <p:nvSpPr>
          <p:cNvPr id="21" name="Picture Placeholder 6"/>
          <p:cNvSpPr>
            <a:spLocks noGrp="1"/>
          </p:cNvSpPr>
          <p:nvPr>
            <p:ph type="pic" sz="quarter" idx="16" hasCustomPrompt="1"/>
          </p:nvPr>
        </p:nvSpPr>
        <p:spPr>
          <a:xfrm>
            <a:off x="3703669" y="995890"/>
            <a:ext cx="716643" cy="802821"/>
          </a:xfrm>
          <a:prstGeom prst="rect">
            <a:avLst/>
          </a:prstGeom>
        </p:spPr>
        <p:txBody>
          <a:bodyPr vert="horz"/>
          <a:lstStyle>
            <a:lvl1pPr marL="0" indent="0" algn="ctr">
              <a:buNone/>
              <a:defRPr sz="700"/>
            </a:lvl1pPr>
          </a:lstStyle>
          <a:p>
            <a:r>
              <a:rPr lang="fr-CA" noProof="0" dirty="0"/>
              <a:t>Objet</a:t>
            </a:r>
          </a:p>
        </p:txBody>
      </p:sp>
      <p:sp>
        <p:nvSpPr>
          <p:cNvPr id="22" name="Picture Placeholder 6"/>
          <p:cNvSpPr>
            <a:spLocks noGrp="1"/>
          </p:cNvSpPr>
          <p:nvPr>
            <p:ph type="pic" sz="quarter" idx="17" hasCustomPrompt="1"/>
          </p:nvPr>
        </p:nvSpPr>
        <p:spPr>
          <a:xfrm>
            <a:off x="4744366" y="995890"/>
            <a:ext cx="716643" cy="802821"/>
          </a:xfrm>
          <a:prstGeom prst="rect">
            <a:avLst/>
          </a:prstGeom>
        </p:spPr>
        <p:txBody>
          <a:bodyPr vert="horz"/>
          <a:lstStyle>
            <a:lvl1pPr marL="0" indent="0" algn="ctr">
              <a:buNone/>
              <a:defRPr sz="700"/>
            </a:lvl1pPr>
          </a:lstStyle>
          <a:p>
            <a:r>
              <a:rPr lang="fr-CA" noProof="0" dirty="0"/>
              <a:t>Objet</a:t>
            </a:r>
          </a:p>
        </p:txBody>
      </p:sp>
      <p:sp>
        <p:nvSpPr>
          <p:cNvPr id="23" name="Picture Placeholder 6"/>
          <p:cNvSpPr>
            <a:spLocks noGrp="1"/>
          </p:cNvSpPr>
          <p:nvPr>
            <p:ph type="pic" sz="quarter" idx="18" hasCustomPrompt="1"/>
          </p:nvPr>
        </p:nvSpPr>
        <p:spPr>
          <a:xfrm>
            <a:off x="5784634" y="995890"/>
            <a:ext cx="716643" cy="802821"/>
          </a:xfrm>
          <a:prstGeom prst="rect">
            <a:avLst/>
          </a:prstGeom>
        </p:spPr>
        <p:txBody>
          <a:bodyPr vert="horz"/>
          <a:lstStyle>
            <a:lvl1pPr marL="0" indent="0" algn="ctr">
              <a:buNone/>
              <a:defRPr sz="700"/>
            </a:lvl1pPr>
          </a:lstStyle>
          <a:p>
            <a:r>
              <a:rPr lang="fr-CA" noProof="0" dirty="0"/>
              <a:t>Objet</a:t>
            </a:r>
          </a:p>
        </p:txBody>
      </p:sp>
      <p:sp>
        <p:nvSpPr>
          <p:cNvPr id="24" name="Picture Placeholder 6"/>
          <p:cNvSpPr>
            <a:spLocks noGrp="1"/>
          </p:cNvSpPr>
          <p:nvPr>
            <p:ph type="pic" sz="quarter" idx="19" hasCustomPrompt="1"/>
          </p:nvPr>
        </p:nvSpPr>
        <p:spPr>
          <a:xfrm>
            <a:off x="6825760"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5" name="Picture Placeholder 6"/>
          <p:cNvSpPr>
            <a:spLocks noGrp="1"/>
          </p:cNvSpPr>
          <p:nvPr>
            <p:ph type="pic" sz="quarter" idx="20" hasCustomPrompt="1"/>
          </p:nvPr>
        </p:nvSpPr>
        <p:spPr>
          <a:xfrm>
            <a:off x="7866459" y="995890"/>
            <a:ext cx="716643" cy="802821"/>
          </a:xfrm>
          <a:prstGeom prst="rect">
            <a:avLst/>
          </a:prstGeom>
        </p:spPr>
        <p:txBody>
          <a:bodyPr vert="horz"/>
          <a:lstStyle>
            <a:lvl1pPr marL="0" indent="0" algn="ctr">
              <a:buNone/>
              <a:defRPr sz="700"/>
            </a:lvl1pPr>
          </a:lstStyle>
          <a:p>
            <a:r>
              <a:rPr lang="fr-CA" noProof="0" dirty="0"/>
              <a:t>Objet</a:t>
            </a:r>
          </a:p>
        </p:txBody>
      </p:sp>
      <p:sp>
        <p:nvSpPr>
          <p:cNvPr id="26" name="Picture Placeholder 6"/>
          <p:cNvSpPr>
            <a:spLocks noGrp="1"/>
          </p:cNvSpPr>
          <p:nvPr>
            <p:ph type="pic" sz="quarter" idx="21" hasCustomPrompt="1"/>
          </p:nvPr>
        </p:nvSpPr>
        <p:spPr>
          <a:xfrm>
            <a:off x="580308" y="1998214"/>
            <a:ext cx="716643" cy="802821"/>
          </a:xfrm>
          <a:prstGeom prst="rect">
            <a:avLst/>
          </a:prstGeom>
        </p:spPr>
        <p:txBody>
          <a:bodyPr vert="horz"/>
          <a:lstStyle>
            <a:lvl1pPr marL="0" indent="0" algn="ctr">
              <a:buNone/>
              <a:defRPr sz="700"/>
            </a:lvl1pPr>
          </a:lstStyle>
          <a:p>
            <a:r>
              <a:rPr lang="fr-CA" noProof="0" dirty="0"/>
              <a:t>Objet</a:t>
            </a:r>
          </a:p>
        </p:txBody>
      </p:sp>
      <p:sp>
        <p:nvSpPr>
          <p:cNvPr id="27" name="Picture Placeholder 6"/>
          <p:cNvSpPr>
            <a:spLocks noGrp="1"/>
          </p:cNvSpPr>
          <p:nvPr>
            <p:ph type="pic" sz="quarter" idx="22" hasCustomPrompt="1"/>
          </p:nvPr>
        </p:nvSpPr>
        <p:spPr>
          <a:xfrm>
            <a:off x="1621187" y="1998214"/>
            <a:ext cx="716643" cy="802821"/>
          </a:xfrm>
          <a:prstGeom prst="rect">
            <a:avLst/>
          </a:prstGeom>
        </p:spPr>
        <p:txBody>
          <a:bodyPr vert="horz"/>
          <a:lstStyle>
            <a:lvl1pPr marL="0" indent="0" algn="ctr">
              <a:buNone/>
              <a:defRPr sz="700"/>
            </a:lvl1pPr>
          </a:lstStyle>
          <a:p>
            <a:r>
              <a:rPr lang="fr-CA" noProof="0" dirty="0"/>
              <a:t>Objet</a:t>
            </a:r>
          </a:p>
        </p:txBody>
      </p:sp>
      <p:sp>
        <p:nvSpPr>
          <p:cNvPr id="28" name="Picture Placeholder 6"/>
          <p:cNvSpPr>
            <a:spLocks noGrp="1"/>
          </p:cNvSpPr>
          <p:nvPr>
            <p:ph type="pic" sz="quarter" idx="23" hasCustomPrompt="1"/>
          </p:nvPr>
        </p:nvSpPr>
        <p:spPr>
          <a:xfrm>
            <a:off x="2662066" y="1998214"/>
            <a:ext cx="716643" cy="802821"/>
          </a:xfrm>
          <a:prstGeom prst="rect">
            <a:avLst/>
          </a:prstGeom>
        </p:spPr>
        <p:txBody>
          <a:bodyPr vert="horz"/>
          <a:lstStyle>
            <a:lvl1pPr marL="0" indent="0" algn="ctr">
              <a:buNone/>
              <a:defRPr sz="700"/>
            </a:lvl1pPr>
          </a:lstStyle>
          <a:p>
            <a:r>
              <a:rPr lang="fr-CA" noProof="0" dirty="0"/>
              <a:t>Objet</a:t>
            </a:r>
          </a:p>
        </p:txBody>
      </p:sp>
      <p:sp>
        <p:nvSpPr>
          <p:cNvPr id="29" name="Picture Placeholder 6"/>
          <p:cNvSpPr>
            <a:spLocks noGrp="1"/>
          </p:cNvSpPr>
          <p:nvPr>
            <p:ph type="pic" sz="quarter" idx="24" hasCustomPrompt="1"/>
          </p:nvPr>
        </p:nvSpPr>
        <p:spPr>
          <a:xfrm>
            <a:off x="3702945" y="1998214"/>
            <a:ext cx="716643" cy="802821"/>
          </a:xfrm>
          <a:prstGeom prst="rect">
            <a:avLst/>
          </a:prstGeom>
        </p:spPr>
        <p:txBody>
          <a:bodyPr vert="horz"/>
          <a:lstStyle>
            <a:lvl1pPr marL="0" indent="0" algn="ctr">
              <a:buNone/>
              <a:defRPr sz="700"/>
            </a:lvl1pPr>
          </a:lstStyle>
          <a:p>
            <a:r>
              <a:rPr lang="fr-CA" noProof="0" dirty="0"/>
              <a:t>Objet</a:t>
            </a:r>
          </a:p>
        </p:txBody>
      </p:sp>
      <p:sp>
        <p:nvSpPr>
          <p:cNvPr id="30" name="Picture Placeholder 6"/>
          <p:cNvSpPr>
            <a:spLocks noGrp="1"/>
          </p:cNvSpPr>
          <p:nvPr>
            <p:ph type="pic" sz="quarter" idx="25" hasCustomPrompt="1"/>
          </p:nvPr>
        </p:nvSpPr>
        <p:spPr>
          <a:xfrm>
            <a:off x="4743824" y="1998214"/>
            <a:ext cx="716643" cy="802821"/>
          </a:xfrm>
          <a:prstGeom prst="rect">
            <a:avLst/>
          </a:prstGeom>
        </p:spPr>
        <p:txBody>
          <a:bodyPr vert="horz"/>
          <a:lstStyle>
            <a:lvl1pPr marL="0" indent="0" algn="ctr">
              <a:buNone/>
              <a:defRPr sz="700"/>
            </a:lvl1pPr>
          </a:lstStyle>
          <a:p>
            <a:r>
              <a:rPr lang="fr-CA" noProof="0" dirty="0"/>
              <a:t>Objet</a:t>
            </a:r>
          </a:p>
        </p:txBody>
      </p:sp>
      <p:sp>
        <p:nvSpPr>
          <p:cNvPr id="31" name="Picture Placeholder 6"/>
          <p:cNvSpPr>
            <a:spLocks noGrp="1"/>
          </p:cNvSpPr>
          <p:nvPr>
            <p:ph type="pic" sz="quarter" idx="26" hasCustomPrompt="1"/>
          </p:nvPr>
        </p:nvSpPr>
        <p:spPr>
          <a:xfrm>
            <a:off x="5784703" y="1998214"/>
            <a:ext cx="716643" cy="802821"/>
          </a:xfrm>
          <a:prstGeom prst="rect">
            <a:avLst/>
          </a:prstGeom>
        </p:spPr>
        <p:txBody>
          <a:bodyPr vert="horz"/>
          <a:lstStyle>
            <a:lvl1pPr marL="0" indent="0" algn="ctr">
              <a:buNone/>
              <a:defRPr sz="700"/>
            </a:lvl1pPr>
          </a:lstStyle>
          <a:p>
            <a:r>
              <a:rPr lang="fr-CA" noProof="0" dirty="0"/>
              <a:t>Objet</a:t>
            </a:r>
          </a:p>
        </p:txBody>
      </p:sp>
      <p:sp>
        <p:nvSpPr>
          <p:cNvPr id="32" name="Picture Placeholder 6"/>
          <p:cNvSpPr>
            <a:spLocks noGrp="1"/>
          </p:cNvSpPr>
          <p:nvPr>
            <p:ph type="pic" sz="quarter" idx="27" hasCustomPrompt="1"/>
          </p:nvPr>
        </p:nvSpPr>
        <p:spPr>
          <a:xfrm>
            <a:off x="6825582" y="1998214"/>
            <a:ext cx="716643" cy="802821"/>
          </a:xfrm>
          <a:prstGeom prst="rect">
            <a:avLst/>
          </a:prstGeom>
        </p:spPr>
        <p:txBody>
          <a:bodyPr vert="horz"/>
          <a:lstStyle>
            <a:lvl1pPr marL="0" indent="0" algn="ctr">
              <a:buNone/>
              <a:defRPr sz="700"/>
            </a:lvl1pPr>
          </a:lstStyle>
          <a:p>
            <a:r>
              <a:rPr lang="fr-CA" noProof="0" dirty="0"/>
              <a:t>Objet</a:t>
            </a:r>
          </a:p>
        </p:txBody>
      </p:sp>
      <p:sp>
        <p:nvSpPr>
          <p:cNvPr id="33" name="Picture Placeholder 6"/>
          <p:cNvSpPr>
            <a:spLocks noGrp="1"/>
          </p:cNvSpPr>
          <p:nvPr>
            <p:ph type="pic" sz="quarter" idx="28" hasCustomPrompt="1"/>
          </p:nvPr>
        </p:nvSpPr>
        <p:spPr>
          <a:xfrm>
            <a:off x="7866459" y="1998214"/>
            <a:ext cx="716643" cy="802821"/>
          </a:xfrm>
          <a:prstGeom prst="rect">
            <a:avLst/>
          </a:prstGeom>
        </p:spPr>
        <p:txBody>
          <a:bodyPr vert="horz"/>
          <a:lstStyle>
            <a:lvl1pPr marL="0" indent="0" algn="ctr">
              <a:buNone/>
              <a:defRPr sz="700"/>
            </a:lvl1pPr>
          </a:lstStyle>
          <a:p>
            <a:r>
              <a:rPr lang="fr-CA" noProof="0" dirty="0"/>
              <a:t>Objet</a:t>
            </a:r>
          </a:p>
        </p:txBody>
      </p:sp>
      <p:sp>
        <p:nvSpPr>
          <p:cNvPr id="34" name="Text Placeholder 72"/>
          <p:cNvSpPr>
            <a:spLocks noGrp="1"/>
          </p:cNvSpPr>
          <p:nvPr>
            <p:ph type="body" sz="quarter" idx="29" hasCustomPrompt="1"/>
          </p:nvPr>
        </p:nvSpPr>
        <p:spPr>
          <a:xfrm>
            <a:off x="580308"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35" name="Text Placeholder 72"/>
          <p:cNvSpPr>
            <a:spLocks noGrp="1"/>
          </p:cNvSpPr>
          <p:nvPr>
            <p:ph type="body" sz="quarter" idx="30" hasCustomPrompt="1"/>
          </p:nvPr>
        </p:nvSpPr>
        <p:spPr>
          <a:xfrm>
            <a:off x="580308"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36" name="Text Placeholder 72"/>
          <p:cNvSpPr>
            <a:spLocks noGrp="1"/>
          </p:cNvSpPr>
          <p:nvPr>
            <p:ph type="body" sz="quarter" idx="31" hasCustomPrompt="1"/>
          </p:nvPr>
        </p:nvSpPr>
        <p:spPr>
          <a:xfrm>
            <a:off x="1621187"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37" name="Text Placeholder 72"/>
          <p:cNvSpPr>
            <a:spLocks noGrp="1"/>
          </p:cNvSpPr>
          <p:nvPr>
            <p:ph type="body" sz="quarter" idx="32" hasCustomPrompt="1"/>
          </p:nvPr>
        </p:nvSpPr>
        <p:spPr>
          <a:xfrm>
            <a:off x="1621187"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39" name="Text Placeholder 72"/>
          <p:cNvSpPr>
            <a:spLocks noGrp="1"/>
          </p:cNvSpPr>
          <p:nvPr>
            <p:ph type="body" sz="quarter" idx="33" hasCustomPrompt="1"/>
          </p:nvPr>
        </p:nvSpPr>
        <p:spPr>
          <a:xfrm>
            <a:off x="2662066"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40" name="Text Placeholder 72"/>
          <p:cNvSpPr>
            <a:spLocks noGrp="1"/>
          </p:cNvSpPr>
          <p:nvPr>
            <p:ph type="body" sz="quarter" idx="34" hasCustomPrompt="1"/>
          </p:nvPr>
        </p:nvSpPr>
        <p:spPr>
          <a:xfrm>
            <a:off x="2662066"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41" name="Text Placeholder 72"/>
          <p:cNvSpPr>
            <a:spLocks noGrp="1"/>
          </p:cNvSpPr>
          <p:nvPr>
            <p:ph type="body" sz="quarter" idx="35" hasCustomPrompt="1"/>
          </p:nvPr>
        </p:nvSpPr>
        <p:spPr>
          <a:xfrm>
            <a:off x="3702945"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42" name="Text Placeholder 72"/>
          <p:cNvSpPr>
            <a:spLocks noGrp="1"/>
          </p:cNvSpPr>
          <p:nvPr>
            <p:ph type="body" sz="quarter" idx="36" hasCustomPrompt="1"/>
          </p:nvPr>
        </p:nvSpPr>
        <p:spPr>
          <a:xfrm>
            <a:off x="3702945"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43" name="Text Placeholder 72"/>
          <p:cNvSpPr>
            <a:spLocks noGrp="1"/>
          </p:cNvSpPr>
          <p:nvPr>
            <p:ph type="body" sz="quarter" idx="37" hasCustomPrompt="1"/>
          </p:nvPr>
        </p:nvSpPr>
        <p:spPr>
          <a:xfrm>
            <a:off x="4743824"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44" name="Text Placeholder 72"/>
          <p:cNvSpPr>
            <a:spLocks noGrp="1"/>
          </p:cNvSpPr>
          <p:nvPr>
            <p:ph type="body" sz="quarter" idx="38" hasCustomPrompt="1"/>
          </p:nvPr>
        </p:nvSpPr>
        <p:spPr>
          <a:xfrm>
            <a:off x="4743824"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45" name="Text Placeholder 72"/>
          <p:cNvSpPr>
            <a:spLocks noGrp="1"/>
          </p:cNvSpPr>
          <p:nvPr>
            <p:ph type="body" sz="quarter" idx="39" hasCustomPrompt="1"/>
          </p:nvPr>
        </p:nvSpPr>
        <p:spPr>
          <a:xfrm>
            <a:off x="5784703"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46" name="Text Placeholder 72"/>
          <p:cNvSpPr>
            <a:spLocks noGrp="1"/>
          </p:cNvSpPr>
          <p:nvPr>
            <p:ph type="body" sz="quarter" idx="40" hasCustomPrompt="1"/>
          </p:nvPr>
        </p:nvSpPr>
        <p:spPr>
          <a:xfrm>
            <a:off x="5784703"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47" name="Text Placeholder 72"/>
          <p:cNvSpPr>
            <a:spLocks noGrp="1"/>
          </p:cNvSpPr>
          <p:nvPr>
            <p:ph type="body" sz="quarter" idx="41" hasCustomPrompt="1"/>
          </p:nvPr>
        </p:nvSpPr>
        <p:spPr>
          <a:xfrm>
            <a:off x="6825582"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48" name="Text Placeholder 72"/>
          <p:cNvSpPr>
            <a:spLocks noGrp="1"/>
          </p:cNvSpPr>
          <p:nvPr>
            <p:ph type="body" sz="quarter" idx="42" hasCustomPrompt="1"/>
          </p:nvPr>
        </p:nvSpPr>
        <p:spPr>
          <a:xfrm>
            <a:off x="6825582"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49" name="Text Placeholder 72"/>
          <p:cNvSpPr>
            <a:spLocks noGrp="1"/>
          </p:cNvSpPr>
          <p:nvPr>
            <p:ph type="body" sz="quarter" idx="43" hasCustomPrompt="1"/>
          </p:nvPr>
        </p:nvSpPr>
        <p:spPr>
          <a:xfrm>
            <a:off x="7866459"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50" name="Text Placeholder 72"/>
          <p:cNvSpPr>
            <a:spLocks noGrp="1"/>
          </p:cNvSpPr>
          <p:nvPr>
            <p:ph type="body" sz="quarter" idx="44" hasCustomPrompt="1"/>
          </p:nvPr>
        </p:nvSpPr>
        <p:spPr>
          <a:xfrm>
            <a:off x="7866459"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
        <p:nvSpPr>
          <p:cNvPr id="51" name="Text Placeholder 93"/>
          <p:cNvSpPr>
            <a:spLocks noGrp="1"/>
          </p:cNvSpPr>
          <p:nvPr>
            <p:ph type="body" sz="quarter" idx="47" hasCustomPrompt="1"/>
          </p:nvPr>
        </p:nvSpPr>
        <p:spPr>
          <a:xfrm>
            <a:off x="580308" y="3069903"/>
            <a:ext cx="8002800" cy="1371703"/>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indent="0">
              <a:spcBef>
                <a:spcPts val="0"/>
              </a:spcBef>
              <a:buFontTx/>
              <a:buNone/>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1"/>
            <a:endParaRPr lang="fr-CA" noProof="0" dirty="0"/>
          </a:p>
          <a:p>
            <a:pPr lvl="1"/>
            <a:endParaRPr lang="fr-CA" noProof="0" dirty="0"/>
          </a:p>
          <a:p>
            <a:pPr lvl="1"/>
            <a:endParaRPr lang="fr-CA" noProof="0" dirty="0"/>
          </a:p>
        </p:txBody>
      </p:sp>
      <p:sp>
        <p:nvSpPr>
          <p:cNvPr id="56" name="Espace réservé du texte 2"/>
          <p:cNvSpPr>
            <a:spLocks noGrp="1"/>
          </p:cNvSpPr>
          <p:nvPr>
            <p:ph type="body" sz="quarter" idx="48" hasCustomPrompt="1"/>
          </p:nvPr>
        </p:nvSpPr>
        <p:spPr>
          <a:xfrm>
            <a:off x="580308" y="4553911"/>
            <a:ext cx="80028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53"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008777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ulti-images 2">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1" name="Text Placeholder 93"/>
          <p:cNvSpPr>
            <a:spLocks noGrp="1"/>
          </p:cNvSpPr>
          <p:nvPr>
            <p:ph type="body" sz="quarter" idx="47" hasCustomPrompt="1"/>
          </p:nvPr>
        </p:nvSpPr>
        <p:spPr>
          <a:xfrm>
            <a:off x="580308" y="4554611"/>
            <a:ext cx="8002800" cy="1620000"/>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marR="0" indent="0" algn="l" defTabSz="457200" rtl="0" eaLnBrk="1" fontAlgn="auto" latinLnBrk="0" hangingPunct="1">
              <a:lnSpc>
                <a:spcPct val="100000"/>
              </a:lnSpc>
              <a:spcBef>
                <a:spcPts val="0"/>
              </a:spcBef>
              <a:spcAft>
                <a:spcPts val="0"/>
              </a:spcAft>
              <a:buClrTx/>
              <a:buSzTx/>
              <a:buFontTx/>
              <a:buNone/>
              <a:tabLst/>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marL="180000" marR="0" lvl="1" indent="0" algn="l" defTabSz="457200" rtl="0" eaLnBrk="1" fontAlgn="auto" latinLnBrk="0" hangingPunct="1">
              <a:lnSpc>
                <a:spcPct val="100000"/>
              </a:lnSpc>
              <a:spcBef>
                <a:spcPts val="0"/>
              </a:spcBef>
              <a:spcAft>
                <a:spcPts val="0"/>
              </a:spcAft>
              <a:buClrTx/>
              <a:buSzTx/>
              <a:buFontTx/>
              <a:buNone/>
              <a:tabLst/>
              <a:defRPr/>
            </a:pPr>
            <a:r>
              <a:rPr lang="fr-CA" noProof="0" dirty="0"/>
              <a:t>2e niveau</a:t>
            </a:r>
          </a:p>
          <a:p>
            <a:pPr lvl="0"/>
            <a:r>
              <a:rPr lang="fr-CA" noProof="0" dirty="0"/>
              <a:t>Cliquez pour ajouter du texte</a:t>
            </a:r>
          </a:p>
          <a:p>
            <a:pPr lvl="1"/>
            <a:r>
              <a:rPr lang="fr-CA" noProof="0" dirty="0"/>
              <a:t>2e niveau</a:t>
            </a:r>
          </a:p>
        </p:txBody>
      </p:sp>
      <p:sp>
        <p:nvSpPr>
          <p:cNvPr id="53" name="Espace réservé du texte 2"/>
          <p:cNvSpPr>
            <a:spLocks noGrp="1"/>
          </p:cNvSpPr>
          <p:nvPr>
            <p:ph type="body" sz="quarter" idx="48" hasCustomPrompt="1"/>
          </p:nvPr>
        </p:nvSpPr>
        <p:spPr>
          <a:xfrm>
            <a:off x="580308" y="996203"/>
            <a:ext cx="8002800" cy="144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4"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75" name="Picture Placeholder 6"/>
          <p:cNvSpPr>
            <a:spLocks noGrp="1"/>
          </p:cNvSpPr>
          <p:nvPr>
            <p:ph type="pic" sz="quarter" idx="13" hasCustomPrompt="1"/>
          </p:nvPr>
        </p:nvSpPr>
        <p:spPr>
          <a:xfrm>
            <a:off x="580308" y="2534374"/>
            <a:ext cx="716643" cy="802821"/>
          </a:xfrm>
          <a:prstGeom prst="rect">
            <a:avLst/>
          </a:prstGeom>
        </p:spPr>
        <p:txBody>
          <a:bodyPr vert="horz"/>
          <a:lstStyle>
            <a:lvl1pPr marL="0" indent="0" algn="ctr">
              <a:buNone/>
              <a:defRPr sz="700"/>
            </a:lvl1pPr>
          </a:lstStyle>
          <a:p>
            <a:r>
              <a:rPr lang="fr-CA" noProof="0" dirty="0"/>
              <a:t>Objet</a:t>
            </a:r>
          </a:p>
        </p:txBody>
      </p:sp>
      <p:sp>
        <p:nvSpPr>
          <p:cNvPr id="76" name="Picture Placeholder 6"/>
          <p:cNvSpPr>
            <a:spLocks noGrp="1"/>
          </p:cNvSpPr>
          <p:nvPr>
            <p:ph type="pic" sz="quarter" idx="14" hasCustomPrompt="1"/>
          </p:nvPr>
        </p:nvSpPr>
        <p:spPr>
          <a:xfrm>
            <a:off x="1621384"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77" name="Picture Placeholder 6"/>
          <p:cNvSpPr>
            <a:spLocks noGrp="1"/>
          </p:cNvSpPr>
          <p:nvPr>
            <p:ph type="pic" sz="quarter" idx="15" hasCustomPrompt="1"/>
          </p:nvPr>
        </p:nvSpPr>
        <p:spPr>
          <a:xfrm>
            <a:off x="2662972" y="2534374"/>
            <a:ext cx="716643" cy="802821"/>
          </a:xfrm>
          <a:prstGeom prst="rect">
            <a:avLst/>
          </a:prstGeom>
        </p:spPr>
        <p:txBody>
          <a:bodyPr vert="horz"/>
          <a:lstStyle>
            <a:lvl1pPr marL="0" indent="0" algn="ctr">
              <a:buNone/>
              <a:defRPr sz="700"/>
            </a:lvl1pPr>
          </a:lstStyle>
          <a:p>
            <a:r>
              <a:rPr lang="fr-CA" noProof="0" dirty="0"/>
              <a:t>Objet</a:t>
            </a:r>
          </a:p>
        </p:txBody>
      </p:sp>
      <p:sp>
        <p:nvSpPr>
          <p:cNvPr id="78" name="Picture Placeholder 6"/>
          <p:cNvSpPr>
            <a:spLocks noGrp="1"/>
          </p:cNvSpPr>
          <p:nvPr>
            <p:ph type="pic" sz="quarter" idx="16" hasCustomPrompt="1"/>
          </p:nvPr>
        </p:nvSpPr>
        <p:spPr>
          <a:xfrm>
            <a:off x="3703669" y="2534374"/>
            <a:ext cx="716643" cy="802821"/>
          </a:xfrm>
          <a:prstGeom prst="rect">
            <a:avLst/>
          </a:prstGeom>
        </p:spPr>
        <p:txBody>
          <a:bodyPr vert="horz"/>
          <a:lstStyle>
            <a:lvl1pPr marL="0" indent="0" algn="ctr">
              <a:buNone/>
              <a:defRPr sz="700"/>
            </a:lvl1pPr>
          </a:lstStyle>
          <a:p>
            <a:r>
              <a:rPr lang="fr-CA" noProof="0" dirty="0"/>
              <a:t>Objet</a:t>
            </a:r>
          </a:p>
        </p:txBody>
      </p:sp>
      <p:sp>
        <p:nvSpPr>
          <p:cNvPr id="79" name="Picture Placeholder 6"/>
          <p:cNvSpPr>
            <a:spLocks noGrp="1"/>
          </p:cNvSpPr>
          <p:nvPr>
            <p:ph type="pic" sz="quarter" idx="17" hasCustomPrompt="1"/>
          </p:nvPr>
        </p:nvSpPr>
        <p:spPr>
          <a:xfrm>
            <a:off x="4744366" y="2534374"/>
            <a:ext cx="716643" cy="802821"/>
          </a:xfrm>
          <a:prstGeom prst="rect">
            <a:avLst/>
          </a:prstGeom>
        </p:spPr>
        <p:txBody>
          <a:bodyPr vert="horz"/>
          <a:lstStyle>
            <a:lvl1pPr marL="0" indent="0" algn="ctr">
              <a:buNone/>
              <a:defRPr sz="700"/>
            </a:lvl1pPr>
          </a:lstStyle>
          <a:p>
            <a:r>
              <a:rPr lang="fr-CA" noProof="0" dirty="0"/>
              <a:t>Objet</a:t>
            </a:r>
          </a:p>
        </p:txBody>
      </p:sp>
      <p:sp>
        <p:nvSpPr>
          <p:cNvPr id="80" name="Picture Placeholder 6"/>
          <p:cNvSpPr>
            <a:spLocks noGrp="1"/>
          </p:cNvSpPr>
          <p:nvPr>
            <p:ph type="pic" sz="quarter" idx="18" hasCustomPrompt="1"/>
          </p:nvPr>
        </p:nvSpPr>
        <p:spPr>
          <a:xfrm>
            <a:off x="5784634" y="2534374"/>
            <a:ext cx="716643" cy="802821"/>
          </a:xfrm>
          <a:prstGeom prst="rect">
            <a:avLst/>
          </a:prstGeom>
        </p:spPr>
        <p:txBody>
          <a:bodyPr vert="horz"/>
          <a:lstStyle>
            <a:lvl1pPr marL="0" indent="0" algn="ctr">
              <a:buNone/>
              <a:defRPr sz="700"/>
            </a:lvl1pPr>
          </a:lstStyle>
          <a:p>
            <a:r>
              <a:rPr lang="fr-CA" noProof="0" dirty="0"/>
              <a:t>Objet</a:t>
            </a:r>
          </a:p>
        </p:txBody>
      </p:sp>
      <p:sp>
        <p:nvSpPr>
          <p:cNvPr id="81" name="Picture Placeholder 6"/>
          <p:cNvSpPr>
            <a:spLocks noGrp="1"/>
          </p:cNvSpPr>
          <p:nvPr>
            <p:ph type="pic" sz="quarter" idx="19" hasCustomPrompt="1"/>
          </p:nvPr>
        </p:nvSpPr>
        <p:spPr>
          <a:xfrm>
            <a:off x="6825760"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82" name="Picture Placeholder 6"/>
          <p:cNvSpPr>
            <a:spLocks noGrp="1"/>
          </p:cNvSpPr>
          <p:nvPr>
            <p:ph type="pic" sz="quarter" idx="20" hasCustomPrompt="1"/>
          </p:nvPr>
        </p:nvSpPr>
        <p:spPr>
          <a:xfrm>
            <a:off x="7866459" y="2534374"/>
            <a:ext cx="716643" cy="802821"/>
          </a:xfrm>
          <a:prstGeom prst="rect">
            <a:avLst/>
          </a:prstGeom>
        </p:spPr>
        <p:txBody>
          <a:bodyPr vert="horz"/>
          <a:lstStyle>
            <a:lvl1pPr marL="0" indent="0" algn="ctr">
              <a:buNone/>
              <a:defRPr sz="700"/>
            </a:lvl1pPr>
          </a:lstStyle>
          <a:p>
            <a:r>
              <a:rPr lang="fr-CA" noProof="0" dirty="0"/>
              <a:t>Objet</a:t>
            </a:r>
          </a:p>
        </p:txBody>
      </p:sp>
      <p:sp>
        <p:nvSpPr>
          <p:cNvPr id="83" name="Picture Placeholder 6"/>
          <p:cNvSpPr>
            <a:spLocks noGrp="1"/>
          </p:cNvSpPr>
          <p:nvPr>
            <p:ph type="pic" sz="quarter" idx="21" hasCustomPrompt="1"/>
          </p:nvPr>
        </p:nvSpPr>
        <p:spPr>
          <a:xfrm>
            <a:off x="580308" y="3536698"/>
            <a:ext cx="716643" cy="802821"/>
          </a:xfrm>
          <a:prstGeom prst="rect">
            <a:avLst/>
          </a:prstGeom>
        </p:spPr>
        <p:txBody>
          <a:bodyPr vert="horz"/>
          <a:lstStyle>
            <a:lvl1pPr marL="0" indent="0" algn="ctr">
              <a:buNone/>
              <a:defRPr sz="700"/>
            </a:lvl1pPr>
          </a:lstStyle>
          <a:p>
            <a:r>
              <a:rPr lang="fr-CA" noProof="0" dirty="0"/>
              <a:t>Objet</a:t>
            </a:r>
          </a:p>
        </p:txBody>
      </p:sp>
      <p:sp>
        <p:nvSpPr>
          <p:cNvPr id="84" name="Picture Placeholder 6"/>
          <p:cNvSpPr>
            <a:spLocks noGrp="1"/>
          </p:cNvSpPr>
          <p:nvPr>
            <p:ph type="pic" sz="quarter" idx="22" hasCustomPrompt="1"/>
          </p:nvPr>
        </p:nvSpPr>
        <p:spPr>
          <a:xfrm>
            <a:off x="1621187" y="3536698"/>
            <a:ext cx="716643" cy="802821"/>
          </a:xfrm>
          <a:prstGeom prst="rect">
            <a:avLst/>
          </a:prstGeom>
        </p:spPr>
        <p:txBody>
          <a:bodyPr vert="horz"/>
          <a:lstStyle>
            <a:lvl1pPr marL="0" indent="0" algn="ctr">
              <a:buNone/>
              <a:defRPr sz="700"/>
            </a:lvl1pPr>
          </a:lstStyle>
          <a:p>
            <a:r>
              <a:rPr lang="fr-CA" noProof="0" dirty="0"/>
              <a:t>Objet</a:t>
            </a:r>
          </a:p>
        </p:txBody>
      </p:sp>
      <p:sp>
        <p:nvSpPr>
          <p:cNvPr id="85" name="Picture Placeholder 6"/>
          <p:cNvSpPr>
            <a:spLocks noGrp="1"/>
          </p:cNvSpPr>
          <p:nvPr>
            <p:ph type="pic" sz="quarter" idx="23" hasCustomPrompt="1"/>
          </p:nvPr>
        </p:nvSpPr>
        <p:spPr>
          <a:xfrm>
            <a:off x="2662066" y="3536698"/>
            <a:ext cx="716643" cy="802821"/>
          </a:xfrm>
          <a:prstGeom prst="rect">
            <a:avLst/>
          </a:prstGeom>
        </p:spPr>
        <p:txBody>
          <a:bodyPr vert="horz"/>
          <a:lstStyle>
            <a:lvl1pPr marL="0" indent="0" algn="ctr">
              <a:buNone/>
              <a:defRPr sz="700"/>
            </a:lvl1pPr>
          </a:lstStyle>
          <a:p>
            <a:r>
              <a:rPr lang="fr-CA" noProof="0" dirty="0"/>
              <a:t>Objet</a:t>
            </a:r>
          </a:p>
        </p:txBody>
      </p:sp>
      <p:sp>
        <p:nvSpPr>
          <p:cNvPr id="86" name="Picture Placeholder 6"/>
          <p:cNvSpPr>
            <a:spLocks noGrp="1"/>
          </p:cNvSpPr>
          <p:nvPr>
            <p:ph type="pic" sz="quarter" idx="24" hasCustomPrompt="1"/>
          </p:nvPr>
        </p:nvSpPr>
        <p:spPr>
          <a:xfrm>
            <a:off x="3702945" y="3536698"/>
            <a:ext cx="716643" cy="802821"/>
          </a:xfrm>
          <a:prstGeom prst="rect">
            <a:avLst/>
          </a:prstGeom>
        </p:spPr>
        <p:txBody>
          <a:bodyPr vert="horz"/>
          <a:lstStyle>
            <a:lvl1pPr marL="0" indent="0" algn="ctr">
              <a:buNone/>
              <a:defRPr sz="700"/>
            </a:lvl1pPr>
          </a:lstStyle>
          <a:p>
            <a:r>
              <a:rPr lang="fr-CA" noProof="0" dirty="0"/>
              <a:t>Objet</a:t>
            </a:r>
          </a:p>
        </p:txBody>
      </p:sp>
      <p:sp>
        <p:nvSpPr>
          <p:cNvPr id="87" name="Picture Placeholder 6"/>
          <p:cNvSpPr>
            <a:spLocks noGrp="1"/>
          </p:cNvSpPr>
          <p:nvPr>
            <p:ph type="pic" sz="quarter" idx="25" hasCustomPrompt="1"/>
          </p:nvPr>
        </p:nvSpPr>
        <p:spPr>
          <a:xfrm>
            <a:off x="4743824" y="3536698"/>
            <a:ext cx="716643" cy="802821"/>
          </a:xfrm>
          <a:prstGeom prst="rect">
            <a:avLst/>
          </a:prstGeom>
        </p:spPr>
        <p:txBody>
          <a:bodyPr vert="horz"/>
          <a:lstStyle>
            <a:lvl1pPr marL="0" indent="0" algn="ctr">
              <a:buNone/>
              <a:defRPr sz="700"/>
            </a:lvl1pPr>
          </a:lstStyle>
          <a:p>
            <a:r>
              <a:rPr lang="fr-CA" noProof="0" dirty="0"/>
              <a:t>Objet</a:t>
            </a:r>
          </a:p>
        </p:txBody>
      </p:sp>
      <p:sp>
        <p:nvSpPr>
          <p:cNvPr id="88" name="Picture Placeholder 6"/>
          <p:cNvSpPr>
            <a:spLocks noGrp="1"/>
          </p:cNvSpPr>
          <p:nvPr>
            <p:ph type="pic" sz="quarter" idx="26" hasCustomPrompt="1"/>
          </p:nvPr>
        </p:nvSpPr>
        <p:spPr>
          <a:xfrm>
            <a:off x="5784703" y="3536698"/>
            <a:ext cx="716643" cy="802821"/>
          </a:xfrm>
          <a:prstGeom prst="rect">
            <a:avLst/>
          </a:prstGeom>
        </p:spPr>
        <p:txBody>
          <a:bodyPr vert="horz"/>
          <a:lstStyle>
            <a:lvl1pPr marL="0" indent="0" algn="ctr">
              <a:buNone/>
              <a:defRPr sz="700"/>
            </a:lvl1pPr>
          </a:lstStyle>
          <a:p>
            <a:r>
              <a:rPr lang="fr-CA" noProof="0" dirty="0"/>
              <a:t>Objet</a:t>
            </a:r>
          </a:p>
        </p:txBody>
      </p:sp>
      <p:sp>
        <p:nvSpPr>
          <p:cNvPr id="89" name="Picture Placeholder 6"/>
          <p:cNvSpPr>
            <a:spLocks noGrp="1"/>
          </p:cNvSpPr>
          <p:nvPr>
            <p:ph type="pic" sz="quarter" idx="27" hasCustomPrompt="1"/>
          </p:nvPr>
        </p:nvSpPr>
        <p:spPr>
          <a:xfrm>
            <a:off x="6825582" y="3536698"/>
            <a:ext cx="716643" cy="802821"/>
          </a:xfrm>
          <a:prstGeom prst="rect">
            <a:avLst/>
          </a:prstGeom>
        </p:spPr>
        <p:txBody>
          <a:bodyPr vert="horz"/>
          <a:lstStyle>
            <a:lvl1pPr marL="0" indent="0" algn="ctr">
              <a:buNone/>
              <a:defRPr sz="700"/>
            </a:lvl1pPr>
          </a:lstStyle>
          <a:p>
            <a:r>
              <a:rPr lang="fr-CA" noProof="0" dirty="0"/>
              <a:t>Objet</a:t>
            </a:r>
          </a:p>
        </p:txBody>
      </p:sp>
      <p:sp>
        <p:nvSpPr>
          <p:cNvPr id="90" name="Picture Placeholder 6"/>
          <p:cNvSpPr>
            <a:spLocks noGrp="1"/>
          </p:cNvSpPr>
          <p:nvPr>
            <p:ph type="pic" sz="quarter" idx="28" hasCustomPrompt="1"/>
          </p:nvPr>
        </p:nvSpPr>
        <p:spPr>
          <a:xfrm>
            <a:off x="7866459" y="3536698"/>
            <a:ext cx="716643" cy="802821"/>
          </a:xfrm>
          <a:prstGeom prst="rect">
            <a:avLst/>
          </a:prstGeom>
        </p:spPr>
        <p:txBody>
          <a:bodyPr vert="horz"/>
          <a:lstStyle>
            <a:lvl1pPr marL="0" indent="0" algn="ctr">
              <a:buNone/>
              <a:defRPr sz="700"/>
            </a:lvl1pPr>
          </a:lstStyle>
          <a:p>
            <a:r>
              <a:rPr lang="fr-CA" noProof="0" dirty="0"/>
              <a:t>Objet</a:t>
            </a:r>
          </a:p>
        </p:txBody>
      </p:sp>
      <p:sp>
        <p:nvSpPr>
          <p:cNvPr id="91" name="Text Placeholder 72"/>
          <p:cNvSpPr>
            <a:spLocks noGrp="1"/>
          </p:cNvSpPr>
          <p:nvPr>
            <p:ph type="body" sz="quarter" idx="29" hasCustomPrompt="1"/>
          </p:nvPr>
        </p:nvSpPr>
        <p:spPr>
          <a:xfrm>
            <a:off x="580308"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92" name="Text Placeholder 72"/>
          <p:cNvSpPr>
            <a:spLocks noGrp="1"/>
          </p:cNvSpPr>
          <p:nvPr>
            <p:ph type="body" sz="quarter" idx="30" hasCustomPrompt="1"/>
          </p:nvPr>
        </p:nvSpPr>
        <p:spPr>
          <a:xfrm>
            <a:off x="580308"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93" name="Text Placeholder 72"/>
          <p:cNvSpPr>
            <a:spLocks noGrp="1"/>
          </p:cNvSpPr>
          <p:nvPr>
            <p:ph type="body" sz="quarter" idx="31" hasCustomPrompt="1"/>
          </p:nvPr>
        </p:nvSpPr>
        <p:spPr>
          <a:xfrm>
            <a:off x="1621187"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94" name="Text Placeholder 72"/>
          <p:cNvSpPr>
            <a:spLocks noGrp="1"/>
          </p:cNvSpPr>
          <p:nvPr>
            <p:ph type="body" sz="quarter" idx="32" hasCustomPrompt="1"/>
          </p:nvPr>
        </p:nvSpPr>
        <p:spPr>
          <a:xfrm>
            <a:off x="1621187"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95" name="Text Placeholder 72"/>
          <p:cNvSpPr>
            <a:spLocks noGrp="1"/>
          </p:cNvSpPr>
          <p:nvPr>
            <p:ph type="body" sz="quarter" idx="33" hasCustomPrompt="1"/>
          </p:nvPr>
        </p:nvSpPr>
        <p:spPr>
          <a:xfrm>
            <a:off x="2662066"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96" name="Text Placeholder 72"/>
          <p:cNvSpPr>
            <a:spLocks noGrp="1"/>
          </p:cNvSpPr>
          <p:nvPr>
            <p:ph type="body" sz="quarter" idx="34" hasCustomPrompt="1"/>
          </p:nvPr>
        </p:nvSpPr>
        <p:spPr>
          <a:xfrm>
            <a:off x="2662066"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97" name="Text Placeholder 72"/>
          <p:cNvSpPr>
            <a:spLocks noGrp="1"/>
          </p:cNvSpPr>
          <p:nvPr>
            <p:ph type="body" sz="quarter" idx="35" hasCustomPrompt="1"/>
          </p:nvPr>
        </p:nvSpPr>
        <p:spPr>
          <a:xfrm>
            <a:off x="3702945"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98" name="Text Placeholder 72"/>
          <p:cNvSpPr>
            <a:spLocks noGrp="1"/>
          </p:cNvSpPr>
          <p:nvPr>
            <p:ph type="body" sz="quarter" idx="36" hasCustomPrompt="1"/>
          </p:nvPr>
        </p:nvSpPr>
        <p:spPr>
          <a:xfrm>
            <a:off x="3702945"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99" name="Text Placeholder 72"/>
          <p:cNvSpPr>
            <a:spLocks noGrp="1"/>
          </p:cNvSpPr>
          <p:nvPr>
            <p:ph type="body" sz="quarter" idx="37" hasCustomPrompt="1"/>
          </p:nvPr>
        </p:nvSpPr>
        <p:spPr>
          <a:xfrm>
            <a:off x="4743824"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100" name="Text Placeholder 72"/>
          <p:cNvSpPr>
            <a:spLocks noGrp="1"/>
          </p:cNvSpPr>
          <p:nvPr>
            <p:ph type="body" sz="quarter" idx="38" hasCustomPrompt="1"/>
          </p:nvPr>
        </p:nvSpPr>
        <p:spPr>
          <a:xfrm>
            <a:off x="4743824"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101" name="Text Placeholder 72"/>
          <p:cNvSpPr>
            <a:spLocks noGrp="1"/>
          </p:cNvSpPr>
          <p:nvPr>
            <p:ph type="body" sz="quarter" idx="39" hasCustomPrompt="1"/>
          </p:nvPr>
        </p:nvSpPr>
        <p:spPr>
          <a:xfrm>
            <a:off x="5784703"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102" name="Text Placeholder 72"/>
          <p:cNvSpPr>
            <a:spLocks noGrp="1"/>
          </p:cNvSpPr>
          <p:nvPr>
            <p:ph type="body" sz="quarter" idx="40" hasCustomPrompt="1"/>
          </p:nvPr>
        </p:nvSpPr>
        <p:spPr>
          <a:xfrm>
            <a:off x="5784703"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103" name="Text Placeholder 72"/>
          <p:cNvSpPr>
            <a:spLocks noGrp="1"/>
          </p:cNvSpPr>
          <p:nvPr>
            <p:ph type="body" sz="quarter" idx="41" hasCustomPrompt="1"/>
          </p:nvPr>
        </p:nvSpPr>
        <p:spPr>
          <a:xfrm>
            <a:off x="6825582"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104" name="Text Placeholder 72"/>
          <p:cNvSpPr>
            <a:spLocks noGrp="1"/>
          </p:cNvSpPr>
          <p:nvPr>
            <p:ph type="body" sz="quarter" idx="42" hasCustomPrompt="1"/>
          </p:nvPr>
        </p:nvSpPr>
        <p:spPr>
          <a:xfrm>
            <a:off x="6825582"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105" name="Text Placeholder 72"/>
          <p:cNvSpPr>
            <a:spLocks noGrp="1"/>
          </p:cNvSpPr>
          <p:nvPr>
            <p:ph type="body" sz="quarter" idx="43" hasCustomPrompt="1"/>
          </p:nvPr>
        </p:nvSpPr>
        <p:spPr>
          <a:xfrm>
            <a:off x="7866459"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106" name="Text Placeholder 72"/>
          <p:cNvSpPr>
            <a:spLocks noGrp="1"/>
          </p:cNvSpPr>
          <p:nvPr>
            <p:ph type="body" sz="quarter" idx="44" hasCustomPrompt="1"/>
          </p:nvPr>
        </p:nvSpPr>
        <p:spPr>
          <a:xfrm>
            <a:off x="7866459"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Tree>
    <p:extLst>
      <p:ext uri="{BB962C8B-B14F-4D97-AF65-F5344CB8AC3E}">
        <p14:creationId xmlns:p14="http://schemas.microsoft.com/office/powerpoint/2010/main" val="25517763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rges">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prstClr val="black"/>
                </a:solidFill>
              </a:rPr>
              <a:pPr/>
              <a:t>‹N°›</a:t>
            </a:fld>
            <a:endParaRPr lang="en-US" dirty="0">
              <a:solidFill>
                <a:prstClr val="black"/>
              </a:solidFill>
            </a:endParaRPr>
          </a:p>
        </p:txBody>
      </p:sp>
      <p:grpSp>
        <p:nvGrpSpPr>
          <p:cNvPr id="13" name="Groupe 12"/>
          <p:cNvGrpSpPr/>
          <p:nvPr userDrawn="1"/>
        </p:nvGrpSpPr>
        <p:grpSpPr>
          <a:xfrm>
            <a:off x="-5366" y="0"/>
            <a:ext cx="9154733" cy="6858000"/>
            <a:chOff x="-5366" y="0"/>
            <a:chExt cx="9154733" cy="6858000"/>
          </a:xfrm>
        </p:grpSpPr>
        <p:cxnSp>
          <p:nvCxnSpPr>
            <p:cNvPr id="14" name="Connecteur droit 13"/>
            <p:cNvCxnSpPr/>
            <p:nvPr userDrawn="1"/>
          </p:nvCxnSpPr>
          <p:spPr>
            <a:xfrm>
              <a:off x="21750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5366" y="6536447"/>
              <a:ext cx="9154733" cy="0"/>
            </a:xfrm>
            <a:prstGeom prst="line">
              <a:avLst/>
            </a:prstGeom>
            <a:ln w="9525">
              <a:solidFill>
                <a:schemeClr val="accent2">
                  <a:lumMod val="60000"/>
                  <a:lumOff val="40000"/>
                </a:schemeClr>
              </a:solidFill>
              <a:prstDash val="solid"/>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a:off x="5748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8590076" y="0"/>
              <a:ext cx="0" cy="685800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0" name="Connecteur droit 19"/>
            <p:cNvCxnSpPr/>
            <p:nvPr userDrawn="1"/>
          </p:nvCxnSpPr>
          <p:spPr>
            <a:xfrm>
              <a:off x="-5366" y="56143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Connecteur droit 20"/>
            <p:cNvCxnSpPr/>
            <p:nvPr userDrawn="1"/>
          </p:nvCxnSpPr>
          <p:spPr>
            <a:xfrm>
              <a:off x="-5366" y="75127"/>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userDrawn="1"/>
          </p:nvCxnSpPr>
          <p:spPr>
            <a:xfrm>
              <a:off x="-5366" y="989528"/>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Connecteur droit 22"/>
            <p:cNvCxnSpPr/>
            <p:nvPr userDrawn="1"/>
          </p:nvCxnSpPr>
          <p:spPr>
            <a:xfrm>
              <a:off x="2" y="618186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0380540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1529860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10"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084"/>
          <a:stretch/>
        </p:blipFill>
        <p:spPr bwMode="auto">
          <a:xfrm>
            <a:off x="2000250" y="38100"/>
            <a:ext cx="294912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2968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able des matière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0" y="38100"/>
            <a:ext cx="6565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2627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Note en haut">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6" name="Espace réservé du texte 2"/>
          <p:cNvSpPr>
            <a:spLocks noGrp="1"/>
          </p:cNvSpPr>
          <p:nvPr>
            <p:ph type="body" sz="quarter" idx="11" hasCustomPrompt="1"/>
          </p:nvPr>
        </p:nvSpPr>
        <p:spPr>
          <a:xfrm>
            <a:off x="578103" y="996091"/>
            <a:ext cx="8003922"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94722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pPr/>
              <a:t>‹N°›</a:t>
            </a:fld>
            <a:endParaRPr lang="fr-CA" noProof="0" dirty="0"/>
          </a:p>
        </p:txBody>
      </p:sp>
      <p:sp>
        <p:nvSpPr>
          <p:cNvPr id="5"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9362804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Note en bas">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8" name="Espace réservé du texte 2"/>
          <p:cNvSpPr>
            <a:spLocks noGrp="1"/>
          </p:cNvSpPr>
          <p:nvPr>
            <p:ph type="body" sz="quarter" idx="11" hasCustomPrompt="1"/>
          </p:nvPr>
        </p:nvSpPr>
        <p:spPr>
          <a:xfrm>
            <a:off x="57810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6"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32160543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e - Alignement titr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3" name="Espace réservé du texte 2"/>
          <p:cNvSpPr>
            <a:spLocks noGrp="1"/>
          </p:cNvSpPr>
          <p:nvPr>
            <p:ph type="body" sz="quarter" idx="10" hasCustomPrompt="1"/>
          </p:nvPr>
        </p:nvSpPr>
        <p:spPr>
          <a:xfrm>
            <a:off x="2180160" y="998084"/>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9" name="Espace réservé du texte 2"/>
          <p:cNvSpPr>
            <a:spLocks noGrp="1"/>
          </p:cNvSpPr>
          <p:nvPr>
            <p:ph type="body" sz="quarter" idx="11" hasCustomPrompt="1"/>
          </p:nvPr>
        </p:nvSpPr>
        <p:spPr>
          <a:xfrm>
            <a:off x="2180160" y="5093078"/>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15503516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e - Alignement titr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3" name="Espace réservé du texte 2"/>
          <p:cNvSpPr>
            <a:spLocks noGrp="1"/>
          </p:cNvSpPr>
          <p:nvPr>
            <p:ph type="body" sz="quarter" idx="10" hasCustomPrompt="1"/>
          </p:nvPr>
        </p:nvSpPr>
        <p:spPr>
          <a:xfrm>
            <a:off x="2180160" y="2194322"/>
            <a:ext cx="6400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2180160" y="5095459"/>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6" name="Espace réservé du texte 2"/>
          <p:cNvSpPr>
            <a:spLocks noGrp="1"/>
          </p:cNvSpPr>
          <p:nvPr>
            <p:ph type="body" sz="quarter" idx="12" hasCustomPrompt="1"/>
          </p:nvPr>
        </p:nvSpPr>
        <p:spPr>
          <a:xfrm>
            <a:off x="2180160" y="998084"/>
            <a:ext cx="6400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1759298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e - Alignement marg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8" name="Espace réservé du texte 2"/>
          <p:cNvSpPr>
            <a:spLocks noGrp="1"/>
          </p:cNvSpPr>
          <p:nvPr>
            <p:ph type="body" sz="quarter" idx="11" hasCustomPrompt="1"/>
          </p:nvPr>
        </p:nvSpPr>
        <p:spPr>
          <a:xfrm>
            <a:off x="581890"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890" y="997641"/>
            <a:ext cx="8002800" cy="3924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2073931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e - Alignement marg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6" name="Espace réservé du texte 2"/>
          <p:cNvSpPr>
            <a:spLocks noGrp="1"/>
          </p:cNvSpPr>
          <p:nvPr>
            <p:ph type="body" sz="quarter" idx="10" hasCustomPrompt="1"/>
          </p:nvPr>
        </p:nvSpPr>
        <p:spPr>
          <a:xfrm>
            <a:off x="576996" y="2194322"/>
            <a:ext cx="8002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576996"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texte 2"/>
          <p:cNvSpPr>
            <a:spLocks noGrp="1"/>
          </p:cNvSpPr>
          <p:nvPr>
            <p:ph type="body" sz="quarter" idx="12" hasCustomPrompt="1"/>
          </p:nvPr>
        </p:nvSpPr>
        <p:spPr>
          <a:xfrm>
            <a:off x="576996" y="998084"/>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Tree>
    <p:extLst>
      <p:ext uri="{BB962C8B-B14F-4D97-AF65-F5344CB8AC3E}">
        <p14:creationId xmlns:p14="http://schemas.microsoft.com/office/powerpoint/2010/main" val="30649747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ableau / Smartart (1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5133" y="997848"/>
            <a:ext cx="8002800" cy="4025256"/>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513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1645928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ableau / Smartart (1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137" y="2159674"/>
            <a:ext cx="8002800" cy="4025256"/>
          </a:xfrm>
          <a:prstGeom prst="rect">
            <a:avLst/>
          </a:prstGeom>
        </p:spPr>
        <p:txBody>
          <a:bodyPr lIns="0" rIns="0"/>
          <a:lstStyle>
            <a:lvl1pPr marL="0" indent="0">
              <a:buNone/>
              <a:defRPr sz="900" b="0"/>
            </a:lvl1pPr>
          </a:lstStyle>
          <a:p>
            <a:r>
              <a:rPr lang="fr-CA" sz="1100" b="0" noProof="0" dirty="0"/>
              <a:t>Objet</a:t>
            </a:r>
          </a:p>
        </p:txBody>
      </p:sp>
      <p:sp>
        <p:nvSpPr>
          <p:cNvPr id="7"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7899958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au / Smartart (1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texte 2"/>
          <p:cNvSpPr>
            <a:spLocks noGrp="1"/>
          </p:cNvSpPr>
          <p:nvPr>
            <p:ph type="body" sz="quarter" idx="11" hasCustomPrompt="1"/>
          </p:nvPr>
        </p:nvSpPr>
        <p:spPr>
          <a:xfrm>
            <a:off x="578103"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contenu 3"/>
          <p:cNvSpPr>
            <a:spLocks noGrp="1"/>
          </p:cNvSpPr>
          <p:nvPr>
            <p:ph sz="half" idx="14" hasCustomPrompt="1"/>
            <p:custDataLst>
              <p:tags r:id="rId1"/>
            </p:custDataLst>
          </p:nvPr>
        </p:nvSpPr>
        <p:spPr>
          <a:xfrm>
            <a:off x="578103" y="2141079"/>
            <a:ext cx="80028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texte 2"/>
          <p:cNvSpPr>
            <a:spLocks noGrp="1"/>
          </p:cNvSpPr>
          <p:nvPr>
            <p:ph type="body" sz="quarter" idx="15"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1725620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au / Smartart (1d)">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custDataLst>
              <p:tags r:id="rId1"/>
            </p:custDataLst>
          </p:nvPr>
        </p:nvSpPr>
        <p:spPr>
          <a:xfrm>
            <a:off x="579137" y="3287402"/>
            <a:ext cx="8002800" cy="2889504"/>
          </a:xfrm>
          <a:prstGeom prst="rect">
            <a:avLst/>
          </a:prstGeom>
        </p:spPr>
        <p:txBody>
          <a:bodyPr lIns="0" rIns="0"/>
          <a:lstStyle>
            <a:lvl1pPr marL="0" indent="0">
              <a:buNone/>
              <a:defRPr sz="900" b="0"/>
            </a:lvl1pPr>
          </a:lstStyle>
          <a:p>
            <a:r>
              <a:rPr lang="fr-CA" sz="1100" b="0" noProof="0" dirty="0"/>
              <a:t>Objet</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1" name="Espace réservé du texte 2"/>
          <p:cNvSpPr>
            <a:spLocks noGrp="1"/>
          </p:cNvSpPr>
          <p:nvPr>
            <p:ph type="body" sz="quarter" idx="15" hasCustomPrompt="1"/>
          </p:nvPr>
        </p:nvSpPr>
        <p:spPr>
          <a:xfrm>
            <a:off x="579137" y="214180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2383524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au / Smartart (2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8103"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0008"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8" name="Espace réservé du texte 2"/>
          <p:cNvSpPr>
            <a:spLocks noGrp="1"/>
          </p:cNvSpPr>
          <p:nvPr>
            <p:ph type="body" sz="quarter" idx="11"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05346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pPr/>
              <a:t>‹N°›</a:t>
            </a:fld>
            <a:endParaRPr lang="fr-CA" noProof="0" dirty="0"/>
          </a:p>
        </p:txBody>
      </p:sp>
      <p:sp>
        <p:nvSpPr>
          <p:cNvPr id="10"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084"/>
          <a:stretch/>
        </p:blipFill>
        <p:spPr bwMode="auto">
          <a:xfrm>
            <a:off x="2000250" y="38100"/>
            <a:ext cx="294912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5122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au / Smartart (2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14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22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2" name="Espace réservé du texte 2"/>
          <p:cNvSpPr>
            <a:spLocks noGrp="1"/>
          </p:cNvSpPr>
          <p:nvPr>
            <p:ph type="body" sz="quarter" idx="11" hasCustomPrompt="1"/>
          </p:nvPr>
        </p:nvSpPr>
        <p:spPr>
          <a:xfrm>
            <a:off x="581488"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488"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6947573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au / Smartart (2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900" y="3285400"/>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1" name="Espace réservé du contenu 3"/>
          <p:cNvSpPr>
            <a:spLocks noGrp="1"/>
          </p:cNvSpPr>
          <p:nvPr>
            <p:ph sz="half" idx="15" hasCustomPrompt="1"/>
            <p:custDataLst>
              <p:tags r:id="rId2"/>
            </p:custDataLst>
          </p:nvPr>
        </p:nvSpPr>
        <p:spPr>
          <a:xfrm>
            <a:off x="4732600" y="3294925"/>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2" name="Espace réservé du texte 2"/>
          <p:cNvSpPr>
            <a:spLocks noGrp="1"/>
          </p:cNvSpPr>
          <p:nvPr>
            <p:ph type="body" sz="quarter" idx="11" hasCustomPrompt="1"/>
          </p:nvPr>
        </p:nvSpPr>
        <p:spPr>
          <a:xfrm>
            <a:off x="581800" y="2145564"/>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800"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908420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ableau / Smartart (3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3" name="Espace réservé du contenu 3"/>
          <p:cNvSpPr>
            <a:spLocks noGrp="1"/>
          </p:cNvSpPr>
          <p:nvPr>
            <p:ph sz="half" idx="15" hasCustomPrompt="1"/>
            <p:custDataLst>
              <p:tags r:id="rId1"/>
            </p:custDataLst>
          </p:nvPr>
        </p:nvSpPr>
        <p:spPr>
          <a:xfrm>
            <a:off x="579137" y="996493"/>
            <a:ext cx="6120000" cy="1908000"/>
          </a:xfrm>
          <a:prstGeom prst="rect">
            <a:avLst/>
          </a:prstGeom>
        </p:spPr>
        <p:txBody>
          <a:bodyPr lIns="0" rIns="0"/>
          <a:lstStyle>
            <a:lvl1pPr marL="0" indent="0">
              <a:buNone/>
              <a:defRPr sz="900" b="0"/>
            </a:lvl1pPr>
          </a:lstStyle>
          <a:p>
            <a:r>
              <a:rPr lang="fr-CA" sz="1100" b="0" noProof="0" dirty="0"/>
              <a:t>Objet</a:t>
            </a:r>
          </a:p>
        </p:txBody>
      </p:sp>
      <p:sp>
        <p:nvSpPr>
          <p:cNvPr id="15" name="Espace réservé du contenu 3"/>
          <p:cNvSpPr>
            <a:spLocks noGrp="1"/>
          </p:cNvSpPr>
          <p:nvPr>
            <p:ph sz="half" idx="16" hasCustomPrompt="1"/>
            <p:custDataLst>
              <p:tags r:id="rId2"/>
            </p:custDataLst>
          </p:nvPr>
        </p:nvSpPr>
        <p:spPr>
          <a:xfrm>
            <a:off x="579137" y="3045976"/>
            <a:ext cx="6120000" cy="1908000"/>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0242"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6" name="Espace réservé du texte 2"/>
          <p:cNvSpPr>
            <a:spLocks noGrp="1"/>
          </p:cNvSpPr>
          <p:nvPr>
            <p:ph type="body" sz="quarter" idx="17" hasCustomPrompt="1"/>
          </p:nvPr>
        </p:nvSpPr>
        <p:spPr>
          <a:xfrm>
            <a:off x="6901842" y="996493"/>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8" hasCustomPrompt="1"/>
          </p:nvPr>
        </p:nvSpPr>
        <p:spPr>
          <a:xfrm>
            <a:off x="6901842" y="3045976"/>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265043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ableau / Smartart (3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0" name="Espace réservé du contenu 3"/>
          <p:cNvSpPr>
            <a:spLocks noGrp="1"/>
          </p:cNvSpPr>
          <p:nvPr>
            <p:ph sz="half" idx="15" hasCustomPrompt="1"/>
            <p:custDataLst>
              <p:tags r:id="rId1"/>
            </p:custDataLst>
          </p:nvPr>
        </p:nvSpPr>
        <p:spPr>
          <a:xfrm>
            <a:off x="580006" y="1943000"/>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006" y="3609483"/>
            <a:ext cx="6242061" cy="1620000"/>
          </a:xfrm>
          <a:prstGeom prst="rect">
            <a:avLst/>
          </a:prstGeom>
        </p:spPr>
        <p:txBody>
          <a:bodyPr lIns="0" rIns="0"/>
          <a:lstStyle>
            <a:lvl1pPr marL="0" indent="0">
              <a:buNone/>
              <a:defRPr sz="900" b="0"/>
            </a:lvl1pPr>
          </a:lstStyle>
          <a:p>
            <a:r>
              <a:rPr lang="fr-CA" sz="1100" b="0" noProof="0" dirty="0"/>
              <a:t>Objet</a:t>
            </a:r>
          </a:p>
        </p:txBody>
      </p:sp>
      <p:sp>
        <p:nvSpPr>
          <p:cNvPr id="20" name="Espace réservé du texte 2"/>
          <p:cNvSpPr>
            <a:spLocks noGrp="1"/>
          </p:cNvSpPr>
          <p:nvPr>
            <p:ph type="body" sz="quarter" idx="11" hasCustomPrompt="1"/>
          </p:nvPr>
        </p:nvSpPr>
        <p:spPr>
          <a:xfrm>
            <a:off x="580006" y="5275965"/>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1" name="Espace réservé du texte 2"/>
          <p:cNvSpPr>
            <a:spLocks noGrp="1"/>
          </p:cNvSpPr>
          <p:nvPr>
            <p:ph type="body" sz="quarter" idx="17" hasCustomPrompt="1"/>
          </p:nvPr>
        </p:nvSpPr>
        <p:spPr>
          <a:xfrm>
            <a:off x="6903189" y="1943000"/>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3189" y="3609483"/>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006" y="996517"/>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8996339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ableau / Smartart (3c)">
    <p:spTree>
      <p:nvGrpSpPr>
        <p:cNvPr id="1" name=""/>
        <p:cNvGrpSpPr/>
        <p:nvPr/>
      </p:nvGrpSpPr>
      <p:grpSpPr>
        <a:xfrm>
          <a:off x="0" y="0"/>
          <a:ext cx="0" cy="0"/>
          <a:chOff x="0" y="0"/>
          <a:chExt cx="0" cy="0"/>
        </a:xfrm>
      </p:grpSpPr>
      <p:sp>
        <p:nvSpPr>
          <p:cNvPr id="10" name="Espace réservé du contenu 3"/>
          <p:cNvSpPr>
            <a:spLocks noGrp="1"/>
          </p:cNvSpPr>
          <p:nvPr>
            <p:ph sz="half" idx="15" hasCustomPrompt="1"/>
            <p:custDataLst>
              <p:tags r:id="rId1"/>
            </p:custDataLst>
          </p:nvPr>
        </p:nvSpPr>
        <p:spPr>
          <a:xfrm>
            <a:off x="580724" y="2888732"/>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724" y="4554045"/>
            <a:ext cx="6242061" cy="1620000"/>
          </a:xfrm>
          <a:prstGeom prst="rect">
            <a:avLst/>
          </a:prstGeom>
        </p:spPr>
        <p:txBody>
          <a:bodyPr lIns="0" rIns="0"/>
          <a:lstStyle>
            <a:lvl1pPr marL="0" indent="0">
              <a:buNone/>
              <a:defRPr sz="900" b="0"/>
            </a:lvl1pPr>
          </a:lstStyle>
          <a:p>
            <a:r>
              <a:rPr lang="fr-CA" sz="1100" b="0" noProof="0" dirty="0"/>
              <a:t>Objet</a:t>
            </a:r>
          </a:p>
        </p:txBody>
      </p:sp>
      <p:sp>
        <p:nvSpPr>
          <p:cNvPr id="21" name="Espace réservé du texte 2"/>
          <p:cNvSpPr>
            <a:spLocks noGrp="1"/>
          </p:cNvSpPr>
          <p:nvPr>
            <p:ph type="body" sz="quarter" idx="17" hasCustomPrompt="1"/>
          </p:nvPr>
        </p:nvSpPr>
        <p:spPr>
          <a:xfrm>
            <a:off x="6902324" y="2888732"/>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2324" y="4554045"/>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20" name="Espace réservé du texte 2"/>
          <p:cNvSpPr>
            <a:spLocks noGrp="1"/>
          </p:cNvSpPr>
          <p:nvPr>
            <p:ph type="body" sz="quarter" idx="11" hasCustomPrompt="1"/>
          </p:nvPr>
        </p:nvSpPr>
        <p:spPr>
          <a:xfrm>
            <a:off x="580724" y="1943419"/>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724" y="998106"/>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0342136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ableau / Smartart (4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9" name="Espace réservé du texte 2"/>
          <p:cNvSpPr>
            <a:spLocks noGrp="1"/>
          </p:cNvSpPr>
          <p:nvPr>
            <p:ph type="body" sz="quarter" idx="11" hasCustomPrompt="1"/>
          </p:nvPr>
        </p:nvSpPr>
        <p:spPr>
          <a:xfrm>
            <a:off x="2183277" y="1001259"/>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277"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Espace réservé du contenu 3"/>
          <p:cNvSpPr>
            <a:spLocks noGrp="1"/>
          </p:cNvSpPr>
          <p:nvPr>
            <p:ph sz="half" idx="2" hasCustomPrompt="1"/>
            <p:custDataLst>
              <p:tags r:id="rId1"/>
            </p:custDataLst>
          </p:nvPr>
        </p:nvSpPr>
        <p:spPr>
          <a:xfrm>
            <a:off x="581277" y="1501318"/>
            <a:ext cx="1382400" cy="1411200"/>
          </a:xfrm>
          <a:prstGeom prst="rect">
            <a:avLst/>
          </a:prstGeom>
        </p:spPr>
        <p:txBody>
          <a:bodyPr lIns="0" rIns="0"/>
          <a:lstStyle>
            <a:lvl1pPr marL="0" indent="0">
              <a:buNone/>
              <a:defRPr sz="900" b="0"/>
            </a:lvl1pPr>
          </a:lstStyle>
          <a:p>
            <a:r>
              <a:rPr lang="fr-CA" sz="1100" b="0" noProof="0" dirty="0"/>
              <a:t>Objet</a:t>
            </a:r>
          </a:p>
        </p:txBody>
      </p:sp>
      <p:sp>
        <p:nvSpPr>
          <p:cNvPr id="13" name="Espace réservé du contenu 5"/>
          <p:cNvSpPr>
            <a:spLocks noGrp="1"/>
          </p:cNvSpPr>
          <p:nvPr>
            <p:ph sz="quarter" idx="13" hasCustomPrompt="1"/>
            <p:custDataLst>
              <p:tags r:id="rId2"/>
            </p:custDataLst>
          </p:nvPr>
        </p:nvSpPr>
        <p:spPr>
          <a:xfrm>
            <a:off x="581277" y="3035614"/>
            <a:ext cx="1382400" cy="1411200"/>
          </a:xfrm>
          <a:prstGeom prst="rect">
            <a:avLst/>
          </a:prstGeom>
        </p:spPr>
        <p:txBody>
          <a:bodyPr lIns="0" rIns="0"/>
          <a:lstStyle>
            <a:lvl1pPr marL="0" indent="0">
              <a:buNone/>
              <a:defRPr sz="900" b="0"/>
            </a:lvl1pPr>
          </a:lstStyle>
          <a:p>
            <a:r>
              <a:rPr lang="fr-CA" sz="1100" b="0" noProof="0" dirty="0"/>
              <a:t>Objet</a:t>
            </a:r>
          </a:p>
        </p:txBody>
      </p:sp>
      <p:sp>
        <p:nvSpPr>
          <p:cNvPr id="10" name="Titre 1"/>
          <p:cNvSpPr>
            <a:spLocks noGrp="1"/>
          </p:cNvSpPr>
          <p:nvPr>
            <p:ph type="title" hasCustomPrompt="1"/>
          </p:nvPr>
        </p:nvSpPr>
        <p:spPr>
          <a:xfrm>
            <a:off x="2183277"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9419411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ableau / Smartart (4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contenu 3"/>
          <p:cNvSpPr>
            <a:spLocks noGrp="1"/>
          </p:cNvSpPr>
          <p:nvPr>
            <p:ph sz="half" idx="2" hasCustomPrompt="1"/>
            <p:custDataLst>
              <p:tags r:id="rId1"/>
            </p:custDataLst>
          </p:nvPr>
        </p:nvSpPr>
        <p:spPr>
          <a:xfrm>
            <a:off x="584752" y="2071318"/>
            <a:ext cx="1382400" cy="1411200"/>
          </a:xfrm>
          <a:prstGeom prst="rect">
            <a:avLst/>
          </a:prstGeom>
        </p:spPr>
        <p:txBody>
          <a:bodyPr lIns="0" rIns="0"/>
          <a:lstStyle>
            <a:lvl1pPr marL="0" indent="0">
              <a:buNone/>
              <a:defRPr sz="900" b="0"/>
            </a:lvl1pPr>
          </a:lstStyle>
          <a:p>
            <a:r>
              <a:rPr lang="fr-CA" sz="1100" b="0" noProof="0" dirty="0"/>
              <a:t>Objet</a:t>
            </a:r>
          </a:p>
        </p:txBody>
      </p:sp>
      <p:sp>
        <p:nvSpPr>
          <p:cNvPr id="8" name="Espace réservé du contenu 5"/>
          <p:cNvSpPr>
            <a:spLocks noGrp="1"/>
          </p:cNvSpPr>
          <p:nvPr>
            <p:ph sz="quarter" idx="12" hasCustomPrompt="1"/>
            <p:custDataLst>
              <p:tags r:id="rId2"/>
            </p:custDataLst>
          </p:nvPr>
        </p:nvSpPr>
        <p:spPr>
          <a:xfrm>
            <a:off x="584752" y="3542441"/>
            <a:ext cx="1382400" cy="141120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4" hasCustomPrompt="1"/>
            <p:custDataLst>
              <p:tags r:id="rId3"/>
            </p:custDataLst>
          </p:nvPr>
        </p:nvSpPr>
        <p:spPr>
          <a:xfrm>
            <a:off x="2186752" y="2071318"/>
            <a:ext cx="6400800" cy="2904443"/>
          </a:xfrm>
          <a:prstGeom prst="rect">
            <a:avLst/>
          </a:prstGeom>
        </p:spPr>
        <p:txBody>
          <a:bodyPr lIns="0" rIns="0"/>
          <a:lstStyle>
            <a:lvl1pPr marL="0" indent="0">
              <a:buNone/>
              <a:defRPr sz="900" b="0"/>
            </a:lvl1pPr>
          </a:lstStyle>
          <a:p>
            <a:r>
              <a:rPr lang="fr-CA" sz="1100" b="0" noProof="0" dirty="0"/>
              <a:t>Objet</a:t>
            </a:r>
          </a:p>
        </p:txBody>
      </p:sp>
      <p:sp>
        <p:nvSpPr>
          <p:cNvPr id="16" name="Espace réservé du texte 2"/>
          <p:cNvSpPr>
            <a:spLocks noGrp="1"/>
          </p:cNvSpPr>
          <p:nvPr>
            <p:ph type="body" sz="quarter" idx="11" hasCustomPrompt="1"/>
          </p:nvPr>
        </p:nvSpPr>
        <p:spPr>
          <a:xfrm>
            <a:off x="2186752" y="998084"/>
            <a:ext cx="6400800" cy="996971"/>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5" hasCustomPrompt="1"/>
          </p:nvPr>
        </p:nvSpPr>
        <p:spPr>
          <a:xfrm>
            <a:off x="584752"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6752"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0746000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4"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9380"/>
          <a:stretch/>
        </p:blipFill>
        <p:spPr bwMode="auto">
          <a:xfrm>
            <a:off x="2031647" y="31814"/>
            <a:ext cx="2640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5142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rofil des répondant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588" y="63500"/>
            <a:ext cx="65230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6316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ulti-images 1">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8" name="Picture Placeholder 6"/>
          <p:cNvSpPr>
            <a:spLocks noGrp="1"/>
          </p:cNvSpPr>
          <p:nvPr>
            <p:ph type="pic" sz="quarter" idx="13" hasCustomPrompt="1"/>
          </p:nvPr>
        </p:nvSpPr>
        <p:spPr>
          <a:xfrm>
            <a:off x="580308" y="995890"/>
            <a:ext cx="716643" cy="802821"/>
          </a:xfrm>
          <a:prstGeom prst="rect">
            <a:avLst/>
          </a:prstGeom>
        </p:spPr>
        <p:txBody>
          <a:bodyPr vert="horz"/>
          <a:lstStyle>
            <a:lvl1pPr marL="0" indent="0" algn="ctr">
              <a:buNone/>
              <a:defRPr sz="700"/>
            </a:lvl1pPr>
          </a:lstStyle>
          <a:p>
            <a:r>
              <a:rPr lang="fr-CA" noProof="0" dirty="0"/>
              <a:t>Objet</a:t>
            </a:r>
          </a:p>
        </p:txBody>
      </p:sp>
      <p:sp>
        <p:nvSpPr>
          <p:cNvPr id="19" name="Picture Placeholder 6"/>
          <p:cNvSpPr>
            <a:spLocks noGrp="1"/>
          </p:cNvSpPr>
          <p:nvPr>
            <p:ph type="pic" sz="quarter" idx="14" hasCustomPrompt="1"/>
          </p:nvPr>
        </p:nvSpPr>
        <p:spPr>
          <a:xfrm>
            <a:off x="1621384"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0" name="Picture Placeholder 6"/>
          <p:cNvSpPr>
            <a:spLocks noGrp="1"/>
          </p:cNvSpPr>
          <p:nvPr>
            <p:ph type="pic" sz="quarter" idx="15" hasCustomPrompt="1"/>
          </p:nvPr>
        </p:nvSpPr>
        <p:spPr>
          <a:xfrm>
            <a:off x="2662972" y="995890"/>
            <a:ext cx="716643" cy="802821"/>
          </a:xfrm>
          <a:prstGeom prst="rect">
            <a:avLst/>
          </a:prstGeom>
        </p:spPr>
        <p:txBody>
          <a:bodyPr vert="horz"/>
          <a:lstStyle>
            <a:lvl1pPr marL="0" indent="0" algn="ctr">
              <a:buNone/>
              <a:defRPr sz="700"/>
            </a:lvl1pPr>
          </a:lstStyle>
          <a:p>
            <a:r>
              <a:rPr lang="fr-CA" noProof="0" dirty="0"/>
              <a:t>Objet</a:t>
            </a:r>
          </a:p>
        </p:txBody>
      </p:sp>
      <p:sp>
        <p:nvSpPr>
          <p:cNvPr id="21" name="Picture Placeholder 6"/>
          <p:cNvSpPr>
            <a:spLocks noGrp="1"/>
          </p:cNvSpPr>
          <p:nvPr>
            <p:ph type="pic" sz="quarter" idx="16" hasCustomPrompt="1"/>
          </p:nvPr>
        </p:nvSpPr>
        <p:spPr>
          <a:xfrm>
            <a:off x="3703669" y="995890"/>
            <a:ext cx="716643" cy="802821"/>
          </a:xfrm>
          <a:prstGeom prst="rect">
            <a:avLst/>
          </a:prstGeom>
        </p:spPr>
        <p:txBody>
          <a:bodyPr vert="horz"/>
          <a:lstStyle>
            <a:lvl1pPr marL="0" indent="0" algn="ctr">
              <a:buNone/>
              <a:defRPr sz="700"/>
            </a:lvl1pPr>
          </a:lstStyle>
          <a:p>
            <a:r>
              <a:rPr lang="fr-CA" noProof="0" dirty="0"/>
              <a:t>Objet</a:t>
            </a:r>
          </a:p>
        </p:txBody>
      </p:sp>
      <p:sp>
        <p:nvSpPr>
          <p:cNvPr id="22" name="Picture Placeholder 6"/>
          <p:cNvSpPr>
            <a:spLocks noGrp="1"/>
          </p:cNvSpPr>
          <p:nvPr>
            <p:ph type="pic" sz="quarter" idx="17" hasCustomPrompt="1"/>
          </p:nvPr>
        </p:nvSpPr>
        <p:spPr>
          <a:xfrm>
            <a:off x="4744366" y="995890"/>
            <a:ext cx="716643" cy="802821"/>
          </a:xfrm>
          <a:prstGeom prst="rect">
            <a:avLst/>
          </a:prstGeom>
        </p:spPr>
        <p:txBody>
          <a:bodyPr vert="horz"/>
          <a:lstStyle>
            <a:lvl1pPr marL="0" indent="0" algn="ctr">
              <a:buNone/>
              <a:defRPr sz="700"/>
            </a:lvl1pPr>
          </a:lstStyle>
          <a:p>
            <a:r>
              <a:rPr lang="fr-CA" noProof="0" dirty="0"/>
              <a:t>Objet</a:t>
            </a:r>
          </a:p>
        </p:txBody>
      </p:sp>
      <p:sp>
        <p:nvSpPr>
          <p:cNvPr id="23" name="Picture Placeholder 6"/>
          <p:cNvSpPr>
            <a:spLocks noGrp="1"/>
          </p:cNvSpPr>
          <p:nvPr>
            <p:ph type="pic" sz="quarter" idx="18" hasCustomPrompt="1"/>
          </p:nvPr>
        </p:nvSpPr>
        <p:spPr>
          <a:xfrm>
            <a:off x="5784634" y="995890"/>
            <a:ext cx="716643" cy="802821"/>
          </a:xfrm>
          <a:prstGeom prst="rect">
            <a:avLst/>
          </a:prstGeom>
        </p:spPr>
        <p:txBody>
          <a:bodyPr vert="horz"/>
          <a:lstStyle>
            <a:lvl1pPr marL="0" indent="0" algn="ctr">
              <a:buNone/>
              <a:defRPr sz="700"/>
            </a:lvl1pPr>
          </a:lstStyle>
          <a:p>
            <a:r>
              <a:rPr lang="fr-CA" noProof="0" dirty="0"/>
              <a:t>Objet</a:t>
            </a:r>
          </a:p>
        </p:txBody>
      </p:sp>
      <p:sp>
        <p:nvSpPr>
          <p:cNvPr id="24" name="Picture Placeholder 6"/>
          <p:cNvSpPr>
            <a:spLocks noGrp="1"/>
          </p:cNvSpPr>
          <p:nvPr>
            <p:ph type="pic" sz="quarter" idx="19" hasCustomPrompt="1"/>
          </p:nvPr>
        </p:nvSpPr>
        <p:spPr>
          <a:xfrm>
            <a:off x="6825760"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5" name="Picture Placeholder 6"/>
          <p:cNvSpPr>
            <a:spLocks noGrp="1"/>
          </p:cNvSpPr>
          <p:nvPr>
            <p:ph type="pic" sz="quarter" idx="20" hasCustomPrompt="1"/>
          </p:nvPr>
        </p:nvSpPr>
        <p:spPr>
          <a:xfrm>
            <a:off x="7866459" y="995890"/>
            <a:ext cx="716643" cy="802821"/>
          </a:xfrm>
          <a:prstGeom prst="rect">
            <a:avLst/>
          </a:prstGeom>
        </p:spPr>
        <p:txBody>
          <a:bodyPr vert="horz"/>
          <a:lstStyle>
            <a:lvl1pPr marL="0" indent="0" algn="ctr">
              <a:buNone/>
              <a:defRPr sz="700"/>
            </a:lvl1pPr>
          </a:lstStyle>
          <a:p>
            <a:r>
              <a:rPr lang="fr-CA" noProof="0" dirty="0"/>
              <a:t>Objet</a:t>
            </a:r>
          </a:p>
        </p:txBody>
      </p:sp>
      <p:sp>
        <p:nvSpPr>
          <p:cNvPr id="26" name="Picture Placeholder 6"/>
          <p:cNvSpPr>
            <a:spLocks noGrp="1"/>
          </p:cNvSpPr>
          <p:nvPr>
            <p:ph type="pic" sz="quarter" idx="21" hasCustomPrompt="1"/>
          </p:nvPr>
        </p:nvSpPr>
        <p:spPr>
          <a:xfrm>
            <a:off x="580308" y="1998214"/>
            <a:ext cx="716643" cy="802821"/>
          </a:xfrm>
          <a:prstGeom prst="rect">
            <a:avLst/>
          </a:prstGeom>
        </p:spPr>
        <p:txBody>
          <a:bodyPr vert="horz"/>
          <a:lstStyle>
            <a:lvl1pPr marL="0" indent="0" algn="ctr">
              <a:buNone/>
              <a:defRPr sz="700"/>
            </a:lvl1pPr>
          </a:lstStyle>
          <a:p>
            <a:r>
              <a:rPr lang="fr-CA" noProof="0" dirty="0"/>
              <a:t>Objet</a:t>
            </a:r>
          </a:p>
        </p:txBody>
      </p:sp>
      <p:sp>
        <p:nvSpPr>
          <p:cNvPr id="27" name="Picture Placeholder 6"/>
          <p:cNvSpPr>
            <a:spLocks noGrp="1"/>
          </p:cNvSpPr>
          <p:nvPr>
            <p:ph type="pic" sz="quarter" idx="22" hasCustomPrompt="1"/>
          </p:nvPr>
        </p:nvSpPr>
        <p:spPr>
          <a:xfrm>
            <a:off x="1621187" y="1998214"/>
            <a:ext cx="716643" cy="802821"/>
          </a:xfrm>
          <a:prstGeom prst="rect">
            <a:avLst/>
          </a:prstGeom>
        </p:spPr>
        <p:txBody>
          <a:bodyPr vert="horz"/>
          <a:lstStyle>
            <a:lvl1pPr marL="0" indent="0" algn="ctr">
              <a:buNone/>
              <a:defRPr sz="700"/>
            </a:lvl1pPr>
          </a:lstStyle>
          <a:p>
            <a:r>
              <a:rPr lang="fr-CA" noProof="0" dirty="0"/>
              <a:t>Objet</a:t>
            </a:r>
          </a:p>
        </p:txBody>
      </p:sp>
      <p:sp>
        <p:nvSpPr>
          <p:cNvPr id="28" name="Picture Placeholder 6"/>
          <p:cNvSpPr>
            <a:spLocks noGrp="1"/>
          </p:cNvSpPr>
          <p:nvPr>
            <p:ph type="pic" sz="quarter" idx="23" hasCustomPrompt="1"/>
          </p:nvPr>
        </p:nvSpPr>
        <p:spPr>
          <a:xfrm>
            <a:off x="2662066" y="1998214"/>
            <a:ext cx="716643" cy="802821"/>
          </a:xfrm>
          <a:prstGeom prst="rect">
            <a:avLst/>
          </a:prstGeom>
        </p:spPr>
        <p:txBody>
          <a:bodyPr vert="horz"/>
          <a:lstStyle>
            <a:lvl1pPr marL="0" indent="0" algn="ctr">
              <a:buNone/>
              <a:defRPr sz="700"/>
            </a:lvl1pPr>
          </a:lstStyle>
          <a:p>
            <a:r>
              <a:rPr lang="fr-CA" noProof="0" dirty="0"/>
              <a:t>Objet</a:t>
            </a:r>
          </a:p>
        </p:txBody>
      </p:sp>
      <p:sp>
        <p:nvSpPr>
          <p:cNvPr id="29" name="Picture Placeholder 6"/>
          <p:cNvSpPr>
            <a:spLocks noGrp="1"/>
          </p:cNvSpPr>
          <p:nvPr>
            <p:ph type="pic" sz="quarter" idx="24" hasCustomPrompt="1"/>
          </p:nvPr>
        </p:nvSpPr>
        <p:spPr>
          <a:xfrm>
            <a:off x="3702945" y="1998214"/>
            <a:ext cx="716643" cy="802821"/>
          </a:xfrm>
          <a:prstGeom prst="rect">
            <a:avLst/>
          </a:prstGeom>
        </p:spPr>
        <p:txBody>
          <a:bodyPr vert="horz"/>
          <a:lstStyle>
            <a:lvl1pPr marL="0" indent="0" algn="ctr">
              <a:buNone/>
              <a:defRPr sz="700"/>
            </a:lvl1pPr>
          </a:lstStyle>
          <a:p>
            <a:r>
              <a:rPr lang="fr-CA" noProof="0" dirty="0"/>
              <a:t>Objet</a:t>
            </a:r>
          </a:p>
        </p:txBody>
      </p:sp>
      <p:sp>
        <p:nvSpPr>
          <p:cNvPr id="30" name="Picture Placeholder 6"/>
          <p:cNvSpPr>
            <a:spLocks noGrp="1"/>
          </p:cNvSpPr>
          <p:nvPr>
            <p:ph type="pic" sz="quarter" idx="25" hasCustomPrompt="1"/>
          </p:nvPr>
        </p:nvSpPr>
        <p:spPr>
          <a:xfrm>
            <a:off x="4743824" y="1998214"/>
            <a:ext cx="716643" cy="802821"/>
          </a:xfrm>
          <a:prstGeom prst="rect">
            <a:avLst/>
          </a:prstGeom>
        </p:spPr>
        <p:txBody>
          <a:bodyPr vert="horz"/>
          <a:lstStyle>
            <a:lvl1pPr marL="0" indent="0" algn="ctr">
              <a:buNone/>
              <a:defRPr sz="700"/>
            </a:lvl1pPr>
          </a:lstStyle>
          <a:p>
            <a:r>
              <a:rPr lang="fr-CA" noProof="0" dirty="0"/>
              <a:t>Objet</a:t>
            </a:r>
          </a:p>
        </p:txBody>
      </p:sp>
      <p:sp>
        <p:nvSpPr>
          <p:cNvPr id="31" name="Picture Placeholder 6"/>
          <p:cNvSpPr>
            <a:spLocks noGrp="1"/>
          </p:cNvSpPr>
          <p:nvPr>
            <p:ph type="pic" sz="quarter" idx="26" hasCustomPrompt="1"/>
          </p:nvPr>
        </p:nvSpPr>
        <p:spPr>
          <a:xfrm>
            <a:off x="5784703" y="1998214"/>
            <a:ext cx="716643" cy="802821"/>
          </a:xfrm>
          <a:prstGeom prst="rect">
            <a:avLst/>
          </a:prstGeom>
        </p:spPr>
        <p:txBody>
          <a:bodyPr vert="horz"/>
          <a:lstStyle>
            <a:lvl1pPr marL="0" indent="0" algn="ctr">
              <a:buNone/>
              <a:defRPr sz="700"/>
            </a:lvl1pPr>
          </a:lstStyle>
          <a:p>
            <a:r>
              <a:rPr lang="fr-CA" noProof="0" dirty="0"/>
              <a:t>Objet</a:t>
            </a:r>
          </a:p>
        </p:txBody>
      </p:sp>
      <p:sp>
        <p:nvSpPr>
          <p:cNvPr id="32" name="Picture Placeholder 6"/>
          <p:cNvSpPr>
            <a:spLocks noGrp="1"/>
          </p:cNvSpPr>
          <p:nvPr>
            <p:ph type="pic" sz="quarter" idx="27" hasCustomPrompt="1"/>
          </p:nvPr>
        </p:nvSpPr>
        <p:spPr>
          <a:xfrm>
            <a:off x="6825582" y="1998214"/>
            <a:ext cx="716643" cy="802821"/>
          </a:xfrm>
          <a:prstGeom prst="rect">
            <a:avLst/>
          </a:prstGeom>
        </p:spPr>
        <p:txBody>
          <a:bodyPr vert="horz"/>
          <a:lstStyle>
            <a:lvl1pPr marL="0" indent="0" algn="ctr">
              <a:buNone/>
              <a:defRPr sz="700"/>
            </a:lvl1pPr>
          </a:lstStyle>
          <a:p>
            <a:r>
              <a:rPr lang="fr-CA" noProof="0" dirty="0"/>
              <a:t>Objet</a:t>
            </a:r>
          </a:p>
        </p:txBody>
      </p:sp>
      <p:sp>
        <p:nvSpPr>
          <p:cNvPr id="33" name="Picture Placeholder 6"/>
          <p:cNvSpPr>
            <a:spLocks noGrp="1"/>
          </p:cNvSpPr>
          <p:nvPr>
            <p:ph type="pic" sz="quarter" idx="28" hasCustomPrompt="1"/>
          </p:nvPr>
        </p:nvSpPr>
        <p:spPr>
          <a:xfrm>
            <a:off x="7866459" y="1998214"/>
            <a:ext cx="716643" cy="802821"/>
          </a:xfrm>
          <a:prstGeom prst="rect">
            <a:avLst/>
          </a:prstGeom>
        </p:spPr>
        <p:txBody>
          <a:bodyPr vert="horz"/>
          <a:lstStyle>
            <a:lvl1pPr marL="0" indent="0" algn="ctr">
              <a:buNone/>
              <a:defRPr sz="700"/>
            </a:lvl1pPr>
          </a:lstStyle>
          <a:p>
            <a:r>
              <a:rPr lang="fr-CA" noProof="0" dirty="0"/>
              <a:t>Objet</a:t>
            </a:r>
          </a:p>
        </p:txBody>
      </p:sp>
      <p:sp>
        <p:nvSpPr>
          <p:cNvPr id="34" name="Text Placeholder 72"/>
          <p:cNvSpPr>
            <a:spLocks noGrp="1"/>
          </p:cNvSpPr>
          <p:nvPr>
            <p:ph type="body" sz="quarter" idx="29" hasCustomPrompt="1"/>
          </p:nvPr>
        </p:nvSpPr>
        <p:spPr>
          <a:xfrm>
            <a:off x="580308"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35" name="Text Placeholder 72"/>
          <p:cNvSpPr>
            <a:spLocks noGrp="1"/>
          </p:cNvSpPr>
          <p:nvPr>
            <p:ph type="body" sz="quarter" idx="30" hasCustomPrompt="1"/>
          </p:nvPr>
        </p:nvSpPr>
        <p:spPr>
          <a:xfrm>
            <a:off x="580308"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36" name="Text Placeholder 72"/>
          <p:cNvSpPr>
            <a:spLocks noGrp="1"/>
          </p:cNvSpPr>
          <p:nvPr>
            <p:ph type="body" sz="quarter" idx="31" hasCustomPrompt="1"/>
          </p:nvPr>
        </p:nvSpPr>
        <p:spPr>
          <a:xfrm>
            <a:off x="1621187"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37" name="Text Placeholder 72"/>
          <p:cNvSpPr>
            <a:spLocks noGrp="1"/>
          </p:cNvSpPr>
          <p:nvPr>
            <p:ph type="body" sz="quarter" idx="32" hasCustomPrompt="1"/>
          </p:nvPr>
        </p:nvSpPr>
        <p:spPr>
          <a:xfrm>
            <a:off x="1621187"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39" name="Text Placeholder 72"/>
          <p:cNvSpPr>
            <a:spLocks noGrp="1"/>
          </p:cNvSpPr>
          <p:nvPr>
            <p:ph type="body" sz="quarter" idx="33" hasCustomPrompt="1"/>
          </p:nvPr>
        </p:nvSpPr>
        <p:spPr>
          <a:xfrm>
            <a:off x="2662066"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40" name="Text Placeholder 72"/>
          <p:cNvSpPr>
            <a:spLocks noGrp="1"/>
          </p:cNvSpPr>
          <p:nvPr>
            <p:ph type="body" sz="quarter" idx="34" hasCustomPrompt="1"/>
          </p:nvPr>
        </p:nvSpPr>
        <p:spPr>
          <a:xfrm>
            <a:off x="2662066"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41" name="Text Placeholder 72"/>
          <p:cNvSpPr>
            <a:spLocks noGrp="1"/>
          </p:cNvSpPr>
          <p:nvPr>
            <p:ph type="body" sz="quarter" idx="35" hasCustomPrompt="1"/>
          </p:nvPr>
        </p:nvSpPr>
        <p:spPr>
          <a:xfrm>
            <a:off x="3702945"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42" name="Text Placeholder 72"/>
          <p:cNvSpPr>
            <a:spLocks noGrp="1"/>
          </p:cNvSpPr>
          <p:nvPr>
            <p:ph type="body" sz="quarter" idx="36" hasCustomPrompt="1"/>
          </p:nvPr>
        </p:nvSpPr>
        <p:spPr>
          <a:xfrm>
            <a:off x="3702945"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43" name="Text Placeholder 72"/>
          <p:cNvSpPr>
            <a:spLocks noGrp="1"/>
          </p:cNvSpPr>
          <p:nvPr>
            <p:ph type="body" sz="quarter" idx="37" hasCustomPrompt="1"/>
          </p:nvPr>
        </p:nvSpPr>
        <p:spPr>
          <a:xfrm>
            <a:off x="4743824"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44" name="Text Placeholder 72"/>
          <p:cNvSpPr>
            <a:spLocks noGrp="1"/>
          </p:cNvSpPr>
          <p:nvPr>
            <p:ph type="body" sz="quarter" idx="38" hasCustomPrompt="1"/>
          </p:nvPr>
        </p:nvSpPr>
        <p:spPr>
          <a:xfrm>
            <a:off x="4743824"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45" name="Text Placeholder 72"/>
          <p:cNvSpPr>
            <a:spLocks noGrp="1"/>
          </p:cNvSpPr>
          <p:nvPr>
            <p:ph type="body" sz="quarter" idx="39" hasCustomPrompt="1"/>
          </p:nvPr>
        </p:nvSpPr>
        <p:spPr>
          <a:xfrm>
            <a:off x="5784703"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46" name="Text Placeholder 72"/>
          <p:cNvSpPr>
            <a:spLocks noGrp="1"/>
          </p:cNvSpPr>
          <p:nvPr>
            <p:ph type="body" sz="quarter" idx="40" hasCustomPrompt="1"/>
          </p:nvPr>
        </p:nvSpPr>
        <p:spPr>
          <a:xfrm>
            <a:off x="5784703"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47" name="Text Placeholder 72"/>
          <p:cNvSpPr>
            <a:spLocks noGrp="1"/>
          </p:cNvSpPr>
          <p:nvPr>
            <p:ph type="body" sz="quarter" idx="41" hasCustomPrompt="1"/>
          </p:nvPr>
        </p:nvSpPr>
        <p:spPr>
          <a:xfrm>
            <a:off x="6825582"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48" name="Text Placeholder 72"/>
          <p:cNvSpPr>
            <a:spLocks noGrp="1"/>
          </p:cNvSpPr>
          <p:nvPr>
            <p:ph type="body" sz="quarter" idx="42" hasCustomPrompt="1"/>
          </p:nvPr>
        </p:nvSpPr>
        <p:spPr>
          <a:xfrm>
            <a:off x="6825582"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49" name="Text Placeholder 72"/>
          <p:cNvSpPr>
            <a:spLocks noGrp="1"/>
          </p:cNvSpPr>
          <p:nvPr>
            <p:ph type="body" sz="quarter" idx="43" hasCustomPrompt="1"/>
          </p:nvPr>
        </p:nvSpPr>
        <p:spPr>
          <a:xfrm>
            <a:off x="7866459"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50" name="Text Placeholder 72"/>
          <p:cNvSpPr>
            <a:spLocks noGrp="1"/>
          </p:cNvSpPr>
          <p:nvPr>
            <p:ph type="body" sz="quarter" idx="44" hasCustomPrompt="1"/>
          </p:nvPr>
        </p:nvSpPr>
        <p:spPr>
          <a:xfrm>
            <a:off x="7866459"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
        <p:nvSpPr>
          <p:cNvPr id="51" name="Text Placeholder 93"/>
          <p:cNvSpPr>
            <a:spLocks noGrp="1"/>
          </p:cNvSpPr>
          <p:nvPr>
            <p:ph type="body" sz="quarter" idx="47" hasCustomPrompt="1"/>
          </p:nvPr>
        </p:nvSpPr>
        <p:spPr>
          <a:xfrm>
            <a:off x="580308" y="3069903"/>
            <a:ext cx="8002800" cy="1371703"/>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indent="0">
              <a:spcBef>
                <a:spcPts val="0"/>
              </a:spcBef>
              <a:buFontTx/>
              <a:buNone/>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1"/>
            <a:endParaRPr lang="fr-CA" noProof="0" dirty="0"/>
          </a:p>
          <a:p>
            <a:pPr lvl="1"/>
            <a:endParaRPr lang="fr-CA" noProof="0" dirty="0"/>
          </a:p>
          <a:p>
            <a:pPr lvl="1"/>
            <a:endParaRPr lang="fr-CA" noProof="0" dirty="0"/>
          </a:p>
        </p:txBody>
      </p:sp>
      <p:sp>
        <p:nvSpPr>
          <p:cNvPr id="56" name="Espace réservé du texte 2"/>
          <p:cNvSpPr>
            <a:spLocks noGrp="1"/>
          </p:cNvSpPr>
          <p:nvPr>
            <p:ph type="body" sz="quarter" idx="48" hasCustomPrompt="1"/>
          </p:nvPr>
        </p:nvSpPr>
        <p:spPr>
          <a:xfrm>
            <a:off x="580308" y="4553911"/>
            <a:ext cx="80028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53"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21845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des matière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pPr/>
              <a:t>‹N°›</a:t>
            </a:fld>
            <a:endParaRPr lang="fr-CA" noProof="0" dirty="0"/>
          </a:p>
        </p:txBody>
      </p:sp>
      <p:sp>
        <p:nvSpPr>
          <p:cNvPr id="5"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0" y="38100"/>
            <a:ext cx="6565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1573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ulti-images 2">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1" name="Text Placeholder 93"/>
          <p:cNvSpPr>
            <a:spLocks noGrp="1"/>
          </p:cNvSpPr>
          <p:nvPr>
            <p:ph type="body" sz="quarter" idx="47" hasCustomPrompt="1"/>
          </p:nvPr>
        </p:nvSpPr>
        <p:spPr>
          <a:xfrm>
            <a:off x="580308" y="4554611"/>
            <a:ext cx="8002800" cy="1620000"/>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marR="0" indent="0" algn="l" defTabSz="457200" rtl="0" eaLnBrk="1" fontAlgn="auto" latinLnBrk="0" hangingPunct="1">
              <a:lnSpc>
                <a:spcPct val="100000"/>
              </a:lnSpc>
              <a:spcBef>
                <a:spcPts val="0"/>
              </a:spcBef>
              <a:spcAft>
                <a:spcPts val="0"/>
              </a:spcAft>
              <a:buClrTx/>
              <a:buSzTx/>
              <a:buFontTx/>
              <a:buNone/>
              <a:tabLst/>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marL="180000" marR="0" lvl="1" indent="0" algn="l" defTabSz="457200" rtl="0" eaLnBrk="1" fontAlgn="auto" latinLnBrk="0" hangingPunct="1">
              <a:lnSpc>
                <a:spcPct val="100000"/>
              </a:lnSpc>
              <a:spcBef>
                <a:spcPts val="0"/>
              </a:spcBef>
              <a:spcAft>
                <a:spcPts val="0"/>
              </a:spcAft>
              <a:buClrTx/>
              <a:buSzTx/>
              <a:buFontTx/>
              <a:buNone/>
              <a:tabLst/>
              <a:defRPr/>
            </a:pPr>
            <a:r>
              <a:rPr lang="fr-CA" noProof="0" dirty="0"/>
              <a:t>2e niveau</a:t>
            </a:r>
          </a:p>
          <a:p>
            <a:pPr lvl="0"/>
            <a:r>
              <a:rPr lang="fr-CA" noProof="0" dirty="0"/>
              <a:t>Cliquez pour ajouter du texte</a:t>
            </a:r>
          </a:p>
          <a:p>
            <a:pPr lvl="1"/>
            <a:r>
              <a:rPr lang="fr-CA" noProof="0" dirty="0"/>
              <a:t>2e niveau</a:t>
            </a:r>
          </a:p>
        </p:txBody>
      </p:sp>
      <p:sp>
        <p:nvSpPr>
          <p:cNvPr id="53" name="Espace réservé du texte 2"/>
          <p:cNvSpPr>
            <a:spLocks noGrp="1"/>
          </p:cNvSpPr>
          <p:nvPr>
            <p:ph type="body" sz="quarter" idx="48" hasCustomPrompt="1"/>
          </p:nvPr>
        </p:nvSpPr>
        <p:spPr>
          <a:xfrm>
            <a:off x="580308" y="996203"/>
            <a:ext cx="8002800" cy="144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4"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75" name="Picture Placeholder 6"/>
          <p:cNvSpPr>
            <a:spLocks noGrp="1"/>
          </p:cNvSpPr>
          <p:nvPr>
            <p:ph type="pic" sz="quarter" idx="13" hasCustomPrompt="1"/>
          </p:nvPr>
        </p:nvSpPr>
        <p:spPr>
          <a:xfrm>
            <a:off x="580308" y="2534374"/>
            <a:ext cx="716643" cy="802821"/>
          </a:xfrm>
          <a:prstGeom prst="rect">
            <a:avLst/>
          </a:prstGeom>
        </p:spPr>
        <p:txBody>
          <a:bodyPr vert="horz"/>
          <a:lstStyle>
            <a:lvl1pPr marL="0" indent="0" algn="ctr">
              <a:buNone/>
              <a:defRPr sz="700"/>
            </a:lvl1pPr>
          </a:lstStyle>
          <a:p>
            <a:r>
              <a:rPr lang="fr-CA" noProof="0" dirty="0"/>
              <a:t>Objet</a:t>
            </a:r>
          </a:p>
        </p:txBody>
      </p:sp>
      <p:sp>
        <p:nvSpPr>
          <p:cNvPr id="76" name="Picture Placeholder 6"/>
          <p:cNvSpPr>
            <a:spLocks noGrp="1"/>
          </p:cNvSpPr>
          <p:nvPr>
            <p:ph type="pic" sz="quarter" idx="14" hasCustomPrompt="1"/>
          </p:nvPr>
        </p:nvSpPr>
        <p:spPr>
          <a:xfrm>
            <a:off x="1621384"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77" name="Picture Placeholder 6"/>
          <p:cNvSpPr>
            <a:spLocks noGrp="1"/>
          </p:cNvSpPr>
          <p:nvPr>
            <p:ph type="pic" sz="quarter" idx="15" hasCustomPrompt="1"/>
          </p:nvPr>
        </p:nvSpPr>
        <p:spPr>
          <a:xfrm>
            <a:off x="2662972" y="2534374"/>
            <a:ext cx="716643" cy="802821"/>
          </a:xfrm>
          <a:prstGeom prst="rect">
            <a:avLst/>
          </a:prstGeom>
        </p:spPr>
        <p:txBody>
          <a:bodyPr vert="horz"/>
          <a:lstStyle>
            <a:lvl1pPr marL="0" indent="0" algn="ctr">
              <a:buNone/>
              <a:defRPr sz="700"/>
            </a:lvl1pPr>
          </a:lstStyle>
          <a:p>
            <a:r>
              <a:rPr lang="fr-CA" noProof="0" dirty="0"/>
              <a:t>Objet</a:t>
            </a:r>
          </a:p>
        </p:txBody>
      </p:sp>
      <p:sp>
        <p:nvSpPr>
          <p:cNvPr id="78" name="Picture Placeholder 6"/>
          <p:cNvSpPr>
            <a:spLocks noGrp="1"/>
          </p:cNvSpPr>
          <p:nvPr>
            <p:ph type="pic" sz="quarter" idx="16" hasCustomPrompt="1"/>
          </p:nvPr>
        </p:nvSpPr>
        <p:spPr>
          <a:xfrm>
            <a:off x="3703669" y="2534374"/>
            <a:ext cx="716643" cy="802821"/>
          </a:xfrm>
          <a:prstGeom prst="rect">
            <a:avLst/>
          </a:prstGeom>
        </p:spPr>
        <p:txBody>
          <a:bodyPr vert="horz"/>
          <a:lstStyle>
            <a:lvl1pPr marL="0" indent="0" algn="ctr">
              <a:buNone/>
              <a:defRPr sz="700"/>
            </a:lvl1pPr>
          </a:lstStyle>
          <a:p>
            <a:r>
              <a:rPr lang="fr-CA" noProof="0" dirty="0"/>
              <a:t>Objet</a:t>
            </a:r>
          </a:p>
        </p:txBody>
      </p:sp>
      <p:sp>
        <p:nvSpPr>
          <p:cNvPr id="79" name="Picture Placeholder 6"/>
          <p:cNvSpPr>
            <a:spLocks noGrp="1"/>
          </p:cNvSpPr>
          <p:nvPr>
            <p:ph type="pic" sz="quarter" idx="17" hasCustomPrompt="1"/>
          </p:nvPr>
        </p:nvSpPr>
        <p:spPr>
          <a:xfrm>
            <a:off x="4744366" y="2534374"/>
            <a:ext cx="716643" cy="802821"/>
          </a:xfrm>
          <a:prstGeom prst="rect">
            <a:avLst/>
          </a:prstGeom>
        </p:spPr>
        <p:txBody>
          <a:bodyPr vert="horz"/>
          <a:lstStyle>
            <a:lvl1pPr marL="0" indent="0" algn="ctr">
              <a:buNone/>
              <a:defRPr sz="700"/>
            </a:lvl1pPr>
          </a:lstStyle>
          <a:p>
            <a:r>
              <a:rPr lang="fr-CA" noProof="0" dirty="0"/>
              <a:t>Objet</a:t>
            </a:r>
          </a:p>
        </p:txBody>
      </p:sp>
      <p:sp>
        <p:nvSpPr>
          <p:cNvPr id="80" name="Picture Placeholder 6"/>
          <p:cNvSpPr>
            <a:spLocks noGrp="1"/>
          </p:cNvSpPr>
          <p:nvPr>
            <p:ph type="pic" sz="quarter" idx="18" hasCustomPrompt="1"/>
          </p:nvPr>
        </p:nvSpPr>
        <p:spPr>
          <a:xfrm>
            <a:off x="5784634" y="2534374"/>
            <a:ext cx="716643" cy="802821"/>
          </a:xfrm>
          <a:prstGeom prst="rect">
            <a:avLst/>
          </a:prstGeom>
        </p:spPr>
        <p:txBody>
          <a:bodyPr vert="horz"/>
          <a:lstStyle>
            <a:lvl1pPr marL="0" indent="0" algn="ctr">
              <a:buNone/>
              <a:defRPr sz="700"/>
            </a:lvl1pPr>
          </a:lstStyle>
          <a:p>
            <a:r>
              <a:rPr lang="fr-CA" noProof="0" dirty="0"/>
              <a:t>Objet</a:t>
            </a:r>
          </a:p>
        </p:txBody>
      </p:sp>
      <p:sp>
        <p:nvSpPr>
          <p:cNvPr id="81" name="Picture Placeholder 6"/>
          <p:cNvSpPr>
            <a:spLocks noGrp="1"/>
          </p:cNvSpPr>
          <p:nvPr>
            <p:ph type="pic" sz="quarter" idx="19" hasCustomPrompt="1"/>
          </p:nvPr>
        </p:nvSpPr>
        <p:spPr>
          <a:xfrm>
            <a:off x="6825760"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82" name="Picture Placeholder 6"/>
          <p:cNvSpPr>
            <a:spLocks noGrp="1"/>
          </p:cNvSpPr>
          <p:nvPr>
            <p:ph type="pic" sz="quarter" idx="20" hasCustomPrompt="1"/>
          </p:nvPr>
        </p:nvSpPr>
        <p:spPr>
          <a:xfrm>
            <a:off x="7866459" y="2534374"/>
            <a:ext cx="716643" cy="802821"/>
          </a:xfrm>
          <a:prstGeom prst="rect">
            <a:avLst/>
          </a:prstGeom>
        </p:spPr>
        <p:txBody>
          <a:bodyPr vert="horz"/>
          <a:lstStyle>
            <a:lvl1pPr marL="0" indent="0" algn="ctr">
              <a:buNone/>
              <a:defRPr sz="700"/>
            </a:lvl1pPr>
          </a:lstStyle>
          <a:p>
            <a:r>
              <a:rPr lang="fr-CA" noProof="0" dirty="0"/>
              <a:t>Objet</a:t>
            </a:r>
          </a:p>
        </p:txBody>
      </p:sp>
      <p:sp>
        <p:nvSpPr>
          <p:cNvPr id="83" name="Picture Placeholder 6"/>
          <p:cNvSpPr>
            <a:spLocks noGrp="1"/>
          </p:cNvSpPr>
          <p:nvPr>
            <p:ph type="pic" sz="quarter" idx="21" hasCustomPrompt="1"/>
          </p:nvPr>
        </p:nvSpPr>
        <p:spPr>
          <a:xfrm>
            <a:off x="580308" y="3536698"/>
            <a:ext cx="716643" cy="802821"/>
          </a:xfrm>
          <a:prstGeom prst="rect">
            <a:avLst/>
          </a:prstGeom>
        </p:spPr>
        <p:txBody>
          <a:bodyPr vert="horz"/>
          <a:lstStyle>
            <a:lvl1pPr marL="0" indent="0" algn="ctr">
              <a:buNone/>
              <a:defRPr sz="700"/>
            </a:lvl1pPr>
          </a:lstStyle>
          <a:p>
            <a:r>
              <a:rPr lang="fr-CA" noProof="0" dirty="0"/>
              <a:t>Objet</a:t>
            </a:r>
          </a:p>
        </p:txBody>
      </p:sp>
      <p:sp>
        <p:nvSpPr>
          <p:cNvPr id="84" name="Picture Placeholder 6"/>
          <p:cNvSpPr>
            <a:spLocks noGrp="1"/>
          </p:cNvSpPr>
          <p:nvPr>
            <p:ph type="pic" sz="quarter" idx="22" hasCustomPrompt="1"/>
          </p:nvPr>
        </p:nvSpPr>
        <p:spPr>
          <a:xfrm>
            <a:off x="1621187" y="3536698"/>
            <a:ext cx="716643" cy="802821"/>
          </a:xfrm>
          <a:prstGeom prst="rect">
            <a:avLst/>
          </a:prstGeom>
        </p:spPr>
        <p:txBody>
          <a:bodyPr vert="horz"/>
          <a:lstStyle>
            <a:lvl1pPr marL="0" indent="0" algn="ctr">
              <a:buNone/>
              <a:defRPr sz="700"/>
            </a:lvl1pPr>
          </a:lstStyle>
          <a:p>
            <a:r>
              <a:rPr lang="fr-CA" noProof="0" dirty="0"/>
              <a:t>Objet</a:t>
            </a:r>
          </a:p>
        </p:txBody>
      </p:sp>
      <p:sp>
        <p:nvSpPr>
          <p:cNvPr id="85" name="Picture Placeholder 6"/>
          <p:cNvSpPr>
            <a:spLocks noGrp="1"/>
          </p:cNvSpPr>
          <p:nvPr>
            <p:ph type="pic" sz="quarter" idx="23" hasCustomPrompt="1"/>
          </p:nvPr>
        </p:nvSpPr>
        <p:spPr>
          <a:xfrm>
            <a:off x="2662066" y="3536698"/>
            <a:ext cx="716643" cy="802821"/>
          </a:xfrm>
          <a:prstGeom prst="rect">
            <a:avLst/>
          </a:prstGeom>
        </p:spPr>
        <p:txBody>
          <a:bodyPr vert="horz"/>
          <a:lstStyle>
            <a:lvl1pPr marL="0" indent="0" algn="ctr">
              <a:buNone/>
              <a:defRPr sz="700"/>
            </a:lvl1pPr>
          </a:lstStyle>
          <a:p>
            <a:r>
              <a:rPr lang="fr-CA" noProof="0" dirty="0"/>
              <a:t>Objet</a:t>
            </a:r>
          </a:p>
        </p:txBody>
      </p:sp>
      <p:sp>
        <p:nvSpPr>
          <p:cNvPr id="86" name="Picture Placeholder 6"/>
          <p:cNvSpPr>
            <a:spLocks noGrp="1"/>
          </p:cNvSpPr>
          <p:nvPr>
            <p:ph type="pic" sz="quarter" idx="24" hasCustomPrompt="1"/>
          </p:nvPr>
        </p:nvSpPr>
        <p:spPr>
          <a:xfrm>
            <a:off x="3702945" y="3536698"/>
            <a:ext cx="716643" cy="802821"/>
          </a:xfrm>
          <a:prstGeom prst="rect">
            <a:avLst/>
          </a:prstGeom>
        </p:spPr>
        <p:txBody>
          <a:bodyPr vert="horz"/>
          <a:lstStyle>
            <a:lvl1pPr marL="0" indent="0" algn="ctr">
              <a:buNone/>
              <a:defRPr sz="700"/>
            </a:lvl1pPr>
          </a:lstStyle>
          <a:p>
            <a:r>
              <a:rPr lang="fr-CA" noProof="0" dirty="0"/>
              <a:t>Objet</a:t>
            </a:r>
          </a:p>
        </p:txBody>
      </p:sp>
      <p:sp>
        <p:nvSpPr>
          <p:cNvPr id="87" name="Picture Placeholder 6"/>
          <p:cNvSpPr>
            <a:spLocks noGrp="1"/>
          </p:cNvSpPr>
          <p:nvPr>
            <p:ph type="pic" sz="quarter" idx="25" hasCustomPrompt="1"/>
          </p:nvPr>
        </p:nvSpPr>
        <p:spPr>
          <a:xfrm>
            <a:off x="4743824" y="3536698"/>
            <a:ext cx="716643" cy="802821"/>
          </a:xfrm>
          <a:prstGeom prst="rect">
            <a:avLst/>
          </a:prstGeom>
        </p:spPr>
        <p:txBody>
          <a:bodyPr vert="horz"/>
          <a:lstStyle>
            <a:lvl1pPr marL="0" indent="0" algn="ctr">
              <a:buNone/>
              <a:defRPr sz="700"/>
            </a:lvl1pPr>
          </a:lstStyle>
          <a:p>
            <a:r>
              <a:rPr lang="fr-CA" noProof="0" dirty="0"/>
              <a:t>Objet</a:t>
            </a:r>
          </a:p>
        </p:txBody>
      </p:sp>
      <p:sp>
        <p:nvSpPr>
          <p:cNvPr id="88" name="Picture Placeholder 6"/>
          <p:cNvSpPr>
            <a:spLocks noGrp="1"/>
          </p:cNvSpPr>
          <p:nvPr>
            <p:ph type="pic" sz="quarter" idx="26" hasCustomPrompt="1"/>
          </p:nvPr>
        </p:nvSpPr>
        <p:spPr>
          <a:xfrm>
            <a:off x="5784703" y="3536698"/>
            <a:ext cx="716643" cy="802821"/>
          </a:xfrm>
          <a:prstGeom prst="rect">
            <a:avLst/>
          </a:prstGeom>
        </p:spPr>
        <p:txBody>
          <a:bodyPr vert="horz"/>
          <a:lstStyle>
            <a:lvl1pPr marL="0" indent="0" algn="ctr">
              <a:buNone/>
              <a:defRPr sz="700"/>
            </a:lvl1pPr>
          </a:lstStyle>
          <a:p>
            <a:r>
              <a:rPr lang="fr-CA" noProof="0" dirty="0"/>
              <a:t>Objet</a:t>
            </a:r>
          </a:p>
        </p:txBody>
      </p:sp>
      <p:sp>
        <p:nvSpPr>
          <p:cNvPr id="89" name="Picture Placeholder 6"/>
          <p:cNvSpPr>
            <a:spLocks noGrp="1"/>
          </p:cNvSpPr>
          <p:nvPr>
            <p:ph type="pic" sz="quarter" idx="27" hasCustomPrompt="1"/>
          </p:nvPr>
        </p:nvSpPr>
        <p:spPr>
          <a:xfrm>
            <a:off x="6825582" y="3536698"/>
            <a:ext cx="716643" cy="802821"/>
          </a:xfrm>
          <a:prstGeom prst="rect">
            <a:avLst/>
          </a:prstGeom>
        </p:spPr>
        <p:txBody>
          <a:bodyPr vert="horz"/>
          <a:lstStyle>
            <a:lvl1pPr marL="0" indent="0" algn="ctr">
              <a:buNone/>
              <a:defRPr sz="700"/>
            </a:lvl1pPr>
          </a:lstStyle>
          <a:p>
            <a:r>
              <a:rPr lang="fr-CA" noProof="0" dirty="0"/>
              <a:t>Objet</a:t>
            </a:r>
          </a:p>
        </p:txBody>
      </p:sp>
      <p:sp>
        <p:nvSpPr>
          <p:cNvPr id="90" name="Picture Placeholder 6"/>
          <p:cNvSpPr>
            <a:spLocks noGrp="1"/>
          </p:cNvSpPr>
          <p:nvPr>
            <p:ph type="pic" sz="quarter" idx="28" hasCustomPrompt="1"/>
          </p:nvPr>
        </p:nvSpPr>
        <p:spPr>
          <a:xfrm>
            <a:off x="7866459" y="3536698"/>
            <a:ext cx="716643" cy="802821"/>
          </a:xfrm>
          <a:prstGeom prst="rect">
            <a:avLst/>
          </a:prstGeom>
        </p:spPr>
        <p:txBody>
          <a:bodyPr vert="horz"/>
          <a:lstStyle>
            <a:lvl1pPr marL="0" indent="0" algn="ctr">
              <a:buNone/>
              <a:defRPr sz="700"/>
            </a:lvl1pPr>
          </a:lstStyle>
          <a:p>
            <a:r>
              <a:rPr lang="fr-CA" noProof="0" dirty="0"/>
              <a:t>Objet</a:t>
            </a:r>
          </a:p>
        </p:txBody>
      </p:sp>
      <p:sp>
        <p:nvSpPr>
          <p:cNvPr id="91" name="Text Placeholder 72"/>
          <p:cNvSpPr>
            <a:spLocks noGrp="1"/>
          </p:cNvSpPr>
          <p:nvPr>
            <p:ph type="body" sz="quarter" idx="29" hasCustomPrompt="1"/>
          </p:nvPr>
        </p:nvSpPr>
        <p:spPr>
          <a:xfrm>
            <a:off x="580308"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92" name="Text Placeholder 72"/>
          <p:cNvSpPr>
            <a:spLocks noGrp="1"/>
          </p:cNvSpPr>
          <p:nvPr>
            <p:ph type="body" sz="quarter" idx="30" hasCustomPrompt="1"/>
          </p:nvPr>
        </p:nvSpPr>
        <p:spPr>
          <a:xfrm>
            <a:off x="580308"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93" name="Text Placeholder 72"/>
          <p:cNvSpPr>
            <a:spLocks noGrp="1"/>
          </p:cNvSpPr>
          <p:nvPr>
            <p:ph type="body" sz="quarter" idx="31" hasCustomPrompt="1"/>
          </p:nvPr>
        </p:nvSpPr>
        <p:spPr>
          <a:xfrm>
            <a:off x="1621187"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94" name="Text Placeholder 72"/>
          <p:cNvSpPr>
            <a:spLocks noGrp="1"/>
          </p:cNvSpPr>
          <p:nvPr>
            <p:ph type="body" sz="quarter" idx="32" hasCustomPrompt="1"/>
          </p:nvPr>
        </p:nvSpPr>
        <p:spPr>
          <a:xfrm>
            <a:off x="1621187"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95" name="Text Placeholder 72"/>
          <p:cNvSpPr>
            <a:spLocks noGrp="1"/>
          </p:cNvSpPr>
          <p:nvPr>
            <p:ph type="body" sz="quarter" idx="33" hasCustomPrompt="1"/>
          </p:nvPr>
        </p:nvSpPr>
        <p:spPr>
          <a:xfrm>
            <a:off x="2662066"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96" name="Text Placeholder 72"/>
          <p:cNvSpPr>
            <a:spLocks noGrp="1"/>
          </p:cNvSpPr>
          <p:nvPr>
            <p:ph type="body" sz="quarter" idx="34" hasCustomPrompt="1"/>
          </p:nvPr>
        </p:nvSpPr>
        <p:spPr>
          <a:xfrm>
            <a:off x="2662066"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97" name="Text Placeholder 72"/>
          <p:cNvSpPr>
            <a:spLocks noGrp="1"/>
          </p:cNvSpPr>
          <p:nvPr>
            <p:ph type="body" sz="quarter" idx="35" hasCustomPrompt="1"/>
          </p:nvPr>
        </p:nvSpPr>
        <p:spPr>
          <a:xfrm>
            <a:off x="3702945"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98" name="Text Placeholder 72"/>
          <p:cNvSpPr>
            <a:spLocks noGrp="1"/>
          </p:cNvSpPr>
          <p:nvPr>
            <p:ph type="body" sz="quarter" idx="36" hasCustomPrompt="1"/>
          </p:nvPr>
        </p:nvSpPr>
        <p:spPr>
          <a:xfrm>
            <a:off x="3702945"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99" name="Text Placeholder 72"/>
          <p:cNvSpPr>
            <a:spLocks noGrp="1"/>
          </p:cNvSpPr>
          <p:nvPr>
            <p:ph type="body" sz="quarter" idx="37" hasCustomPrompt="1"/>
          </p:nvPr>
        </p:nvSpPr>
        <p:spPr>
          <a:xfrm>
            <a:off x="4743824"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100" name="Text Placeholder 72"/>
          <p:cNvSpPr>
            <a:spLocks noGrp="1"/>
          </p:cNvSpPr>
          <p:nvPr>
            <p:ph type="body" sz="quarter" idx="38" hasCustomPrompt="1"/>
          </p:nvPr>
        </p:nvSpPr>
        <p:spPr>
          <a:xfrm>
            <a:off x="4743824"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101" name="Text Placeholder 72"/>
          <p:cNvSpPr>
            <a:spLocks noGrp="1"/>
          </p:cNvSpPr>
          <p:nvPr>
            <p:ph type="body" sz="quarter" idx="39" hasCustomPrompt="1"/>
          </p:nvPr>
        </p:nvSpPr>
        <p:spPr>
          <a:xfrm>
            <a:off x="5784703"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102" name="Text Placeholder 72"/>
          <p:cNvSpPr>
            <a:spLocks noGrp="1"/>
          </p:cNvSpPr>
          <p:nvPr>
            <p:ph type="body" sz="quarter" idx="40" hasCustomPrompt="1"/>
          </p:nvPr>
        </p:nvSpPr>
        <p:spPr>
          <a:xfrm>
            <a:off x="5784703"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103" name="Text Placeholder 72"/>
          <p:cNvSpPr>
            <a:spLocks noGrp="1"/>
          </p:cNvSpPr>
          <p:nvPr>
            <p:ph type="body" sz="quarter" idx="41" hasCustomPrompt="1"/>
          </p:nvPr>
        </p:nvSpPr>
        <p:spPr>
          <a:xfrm>
            <a:off x="6825582"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104" name="Text Placeholder 72"/>
          <p:cNvSpPr>
            <a:spLocks noGrp="1"/>
          </p:cNvSpPr>
          <p:nvPr>
            <p:ph type="body" sz="quarter" idx="42" hasCustomPrompt="1"/>
          </p:nvPr>
        </p:nvSpPr>
        <p:spPr>
          <a:xfrm>
            <a:off x="6825582"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105" name="Text Placeholder 72"/>
          <p:cNvSpPr>
            <a:spLocks noGrp="1"/>
          </p:cNvSpPr>
          <p:nvPr>
            <p:ph type="body" sz="quarter" idx="43" hasCustomPrompt="1"/>
          </p:nvPr>
        </p:nvSpPr>
        <p:spPr>
          <a:xfrm>
            <a:off x="7866459"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106" name="Text Placeholder 72"/>
          <p:cNvSpPr>
            <a:spLocks noGrp="1"/>
          </p:cNvSpPr>
          <p:nvPr>
            <p:ph type="body" sz="quarter" idx="44" hasCustomPrompt="1"/>
          </p:nvPr>
        </p:nvSpPr>
        <p:spPr>
          <a:xfrm>
            <a:off x="7866459"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Tree>
    <p:extLst>
      <p:ext uri="{BB962C8B-B14F-4D97-AF65-F5344CB8AC3E}">
        <p14:creationId xmlns:p14="http://schemas.microsoft.com/office/powerpoint/2010/main" val="24825034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rges">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prstClr val="black"/>
                </a:solidFill>
              </a:rPr>
              <a:pPr/>
              <a:t>‹N°›</a:t>
            </a:fld>
            <a:endParaRPr lang="en-US" dirty="0">
              <a:solidFill>
                <a:prstClr val="black"/>
              </a:solidFill>
            </a:endParaRPr>
          </a:p>
        </p:txBody>
      </p:sp>
      <p:grpSp>
        <p:nvGrpSpPr>
          <p:cNvPr id="13" name="Groupe 12"/>
          <p:cNvGrpSpPr/>
          <p:nvPr userDrawn="1"/>
        </p:nvGrpSpPr>
        <p:grpSpPr>
          <a:xfrm>
            <a:off x="-5366" y="0"/>
            <a:ext cx="9154733" cy="6858000"/>
            <a:chOff x="-5366" y="0"/>
            <a:chExt cx="9154733" cy="6858000"/>
          </a:xfrm>
        </p:grpSpPr>
        <p:cxnSp>
          <p:nvCxnSpPr>
            <p:cNvPr id="14" name="Connecteur droit 13"/>
            <p:cNvCxnSpPr/>
            <p:nvPr userDrawn="1"/>
          </p:nvCxnSpPr>
          <p:spPr>
            <a:xfrm>
              <a:off x="21750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5366" y="6536447"/>
              <a:ext cx="9154733" cy="0"/>
            </a:xfrm>
            <a:prstGeom prst="line">
              <a:avLst/>
            </a:prstGeom>
            <a:ln w="9525">
              <a:solidFill>
                <a:schemeClr val="accent2">
                  <a:lumMod val="60000"/>
                  <a:lumOff val="40000"/>
                </a:schemeClr>
              </a:solidFill>
              <a:prstDash val="solid"/>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a:off x="5748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8590076" y="0"/>
              <a:ext cx="0" cy="685800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0" name="Connecteur droit 19"/>
            <p:cNvCxnSpPr/>
            <p:nvPr userDrawn="1"/>
          </p:nvCxnSpPr>
          <p:spPr>
            <a:xfrm>
              <a:off x="-5366" y="56143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Connecteur droit 20"/>
            <p:cNvCxnSpPr/>
            <p:nvPr userDrawn="1"/>
          </p:nvCxnSpPr>
          <p:spPr>
            <a:xfrm>
              <a:off x="-5366" y="75127"/>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userDrawn="1"/>
          </p:nvCxnSpPr>
          <p:spPr>
            <a:xfrm>
              <a:off x="-5366" y="989528"/>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Connecteur droit 22"/>
            <p:cNvCxnSpPr/>
            <p:nvPr userDrawn="1"/>
          </p:nvCxnSpPr>
          <p:spPr>
            <a:xfrm>
              <a:off x="2" y="618186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9550664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538372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10"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084"/>
          <a:stretch/>
        </p:blipFill>
        <p:spPr bwMode="auto">
          <a:xfrm>
            <a:off x="2000250" y="38100"/>
            <a:ext cx="294912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2559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able des matière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0" y="38100"/>
            <a:ext cx="6565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8310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Note en haut">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6" name="Espace réservé du texte 2"/>
          <p:cNvSpPr>
            <a:spLocks noGrp="1"/>
          </p:cNvSpPr>
          <p:nvPr>
            <p:ph type="body" sz="quarter" idx="11" hasCustomPrompt="1"/>
          </p:nvPr>
        </p:nvSpPr>
        <p:spPr>
          <a:xfrm>
            <a:off x="578103" y="996091"/>
            <a:ext cx="8003922"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8079012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Note en bas">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8" name="Espace réservé du texte 2"/>
          <p:cNvSpPr>
            <a:spLocks noGrp="1"/>
          </p:cNvSpPr>
          <p:nvPr>
            <p:ph type="body" sz="quarter" idx="11" hasCustomPrompt="1"/>
          </p:nvPr>
        </p:nvSpPr>
        <p:spPr>
          <a:xfrm>
            <a:off x="57810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6"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11583085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xte - Alignement titr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3" name="Espace réservé du texte 2"/>
          <p:cNvSpPr>
            <a:spLocks noGrp="1"/>
          </p:cNvSpPr>
          <p:nvPr>
            <p:ph type="body" sz="quarter" idx="10" hasCustomPrompt="1"/>
          </p:nvPr>
        </p:nvSpPr>
        <p:spPr>
          <a:xfrm>
            <a:off x="2180160" y="998084"/>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9" name="Espace réservé du texte 2"/>
          <p:cNvSpPr>
            <a:spLocks noGrp="1"/>
          </p:cNvSpPr>
          <p:nvPr>
            <p:ph type="body" sz="quarter" idx="11" hasCustomPrompt="1"/>
          </p:nvPr>
        </p:nvSpPr>
        <p:spPr>
          <a:xfrm>
            <a:off x="2180160" y="5093078"/>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7179709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xte - Alignement titr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3" name="Espace réservé du texte 2"/>
          <p:cNvSpPr>
            <a:spLocks noGrp="1"/>
          </p:cNvSpPr>
          <p:nvPr>
            <p:ph type="body" sz="quarter" idx="10" hasCustomPrompt="1"/>
          </p:nvPr>
        </p:nvSpPr>
        <p:spPr>
          <a:xfrm>
            <a:off x="2180160" y="2194322"/>
            <a:ext cx="6400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2180160" y="5095459"/>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6" name="Espace réservé du texte 2"/>
          <p:cNvSpPr>
            <a:spLocks noGrp="1"/>
          </p:cNvSpPr>
          <p:nvPr>
            <p:ph type="body" sz="quarter" idx="12" hasCustomPrompt="1"/>
          </p:nvPr>
        </p:nvSpPr>
        <p:spPr>
          <a:xfrm>
            <a:off x="2180160" y="998084"/>
            <a:ext cx="6400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7015152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e - Alignement marg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8" name="Espace réservé du texte 2"/>
          <p:cNvSpPr>
            <a:spLocks noGrp="1"/>
          </p:cNvSpPr>
          <p:nvPr>
            <p:ph type="body" sz="quarter" idx="11" hasCustomPrompt="1"/>
          </p:nvPr>
        </p:nvSpPr>
        <p:spPr>
          <a:xfrm>
            <a:off x="581890"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890" y="997641"/>
            <a:ext cx="8002800" cy="3924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44967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te en haut">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6" name="Espace réservé du texte 2"/>
          <p:cNvSpPr>
            <a:spLocks noGrp="1"/>
          </p:cNvSpPr>
          <p:nvPr>
            <p:ph type="body" sz="quarter" idx="11" hasCustomPrompt="1"/>
          </p:nvPr>
        </p:nvSpPr>
        <p:spPr>
          <a:xfrm>
            <a:off x="578103" y="996091"/>
            <a:ext cx="8003922"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124352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xte - Alignement marg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6" name="Espace réservé du texte 2"/>
          <p:cNvSpPr>
            <a:spLocks noGrp="1"/>
          </p:cNvSpPr>
          <p:nvPr>
            <p:ph type="body" sz="quarter" idx="10" hasCustomPrompt="1"/>
          </p:nvPr>
        </p:nvSpPr>
        <p:spPr>
          <a:xfrm>
            <a:off x="576996" y="2194322"/>
            <a:ext cx="8002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576996"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texte 2"/>
          <p:cNvSpPr>
            <a:spLocks noGrp="1"/>
          </p:cNvSpPr>
          <p:nvPr>
            <p:ph type="body" sz="quarter" idx="12" hasCustomPrompt="1"/>
          </p:nvPr>
        </p:nvSpPr>
        <p:spPr>
          <a:xfrm>
            <a:off x="576996" y="998084"/>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Tree>
    <p:extLst>
      <p:ext uri="{BB962C8B-B14F-4D97-AF65-F5344CB8AC3E}">
        <p14:creationId xmlns:p14="http://schemas.microsoft.com/office/powerpoint/2010/main" val="14958076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au / Smartart (1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5133" y="997848"/>
            <a:ext cx="8002800" cy="4025256"/>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513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2591980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leau / Smartart (1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137" y="2159674"/>
            <a:ext cx="8002800" cy="4025256"/>
          </a:xfrm>
          <a:prstGeom prst="rect">
            <a:avLst/>
          </a:prstGeom>
        </p:spPr>
        <p:txBody>
          <a:bodyPr lIns="0" rIns="0"/>
          <a:lstStyle>
            <a:lvl1pPr marL="0" indent="0">
              <a:buNone/>
              <a:defRPr sz="900" b="0"/>
            </a:lvl1pPr>
          </a:lstStyle>
          <a:p>
            <a:r>
              <a:rPr lang="fr-CA" sz="1100" b="0" noProof="0" dirty="0"/>
              <a:t>Objet</a:t>
            </a:r>
          </a:p>
        </p:txBody>
      </p:sp>
      <p:sp>
        <p:nvSpPr>
          <p:cNvPr id="7"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4616251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ableau / Smartart (1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texte 2"/>
          <p:cNvSpPr>
            <a:spLocks noGrp="1"/>
          </p:cNvSpPr>
          <p:nvPr>
            <p:ph type="body" sz="quarter" idx="11" hasCustomPrompt="1"/>
          </p:nvPr>
        </p:nvSpPr>
        <p:spPr>
          <a:xfrm>
            <a:off x="578103"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contenu 3"/>
          <p:cNvSpPr>
            <a:spLocks noGrp="1"/>
          </p:cNvSpPr>
          <p:nvPr>
            <p:ph sz="half" idx="14" hasCustomPrompt="1"/>
            <p:custDataLst>
              <p:tags r:id="rId1"/>
            </p:custDataLst>
          </p:nvPr>
        </p:nvSpPr>
        <p:spPr>
          <a:xfrm>
            <a:off x="578103" y="2141079"/>
            <a:ext cx="80028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texte 2"/>
          <p:cNvSpPr>
            <a:spLocks noGrp="1"/>
          </p:cNvSpPr>
          <p:nvPr>
            <p:ph type="body" sz="quarter" idx="15"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629923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ableau / Smartart (1d)">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custDataLst>
              <p:tags r:id="rId1"/>
            </p:custDataLst>
          </p:nvPr>
        </p:nvSpPr>
        <p:spPr>
          <a:xfrm>
            <a:off x="579137" y="3287402"/>
            <a:ext cx="8002800" cy="2889504"/>
          </a:xfrm>
          <a:prstGeom prst="rect">
            <a:avLst/>
          </a:prstGeom>
        </p:spPr>
        <p:txBody>
          <a:bodyPr lIns="0" rIns="0"/>
          <a:lstStyle>
            <a:lvl1pPr marL="0" indent="0">
              <a:buNone/>
              <a:defRPr sz="900" b="0"/>
            </a:lvl1pPr>
          </a:lstStyle>
          <a:p>
            <a:r>
              <a:rPr lang="fr-CA" sz="1100" b="0" noProof="0" dirty="0"/>
              <a:t>Objet</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1" name="Espace réservé du texte 2"/>
          <p:cNvSpPr>
            <a:spLocks noGrp="1"/>
          </p:cNvSpPr>
          <p:nvPr>
            <p:ph type="body" sz="quarter" idx="15" hasCustomPrompt="1"/>
          </p:nvPr>
        </p:nvSpPr>
        <p:spPr>
          <a:xfrm>
            <a:off x="579137" y="214180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0195007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ableau / Smartart (2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8103"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0008"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8" name="Espace réservé du texte 2"/>
          <p:cNvSpPr>
            <a:spLocks noGrp="1"/>
          </p:cNvSpPr>
          <p:nvPr>
            <p:ph type="body" sz="quarter" idx="11"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459266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ableau / Smartart (2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14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22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2" name="Espace réservé du texte 2"/>
          <p:cNvSpPr>
            <a:spLocks noGrp="1"/>
          </p:cNvSpPr>
          <p:nvPr>
            <p:ph type="body" sz="quarter" idx="11" hasCustomPrompt="1"/>
          </p:nvPr>
        </p:nvSpPr>
        <p:spPr>
          <a:xfrm>
            <a:off x="581488"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488"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2789001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ableau / Smartart (2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900" y="3285400"/>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1" name="Espace réservé du contenu 3"/>
          <p:cNvSpPr>
            <a:spLocks noGrp="1"/>
          </p:cNvSpPr>
          <p:nvPr>
            <p:ph sz="half" idx="15" hasCustomPrompt="1"/>
            <p:custDataLst>
              <p:tags r:id="rId2"/>
            </p:custDataLst>
          </p:nvPr>
        </p:nvSpPr>
        <p:spPr>
          <a:xfrm>
            <a:off x="4732600" y="3294925"/>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2" name="Espace réservé du texte 2"/>
          <p:cNvSpPr>
            <a:spLocks noGrp="1"/>
          </p:cNvSpPr>
          <p:nvPr>
            <p:ph type="body" sz="quarter" idx="11" hasCustomPrompt="1"/>
          </p:nvPr>
        </p:nvSpPr>
        <p:spPr>
          <a:xfrm>
            <a:off x="581800" y="2145564"/>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800"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7276805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ableau / Smartart (3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3" name="Espace réservé du contenu 3"/>
          <p:cNvSpPr>
            <a:spLocks noGrp="1"/>
          </p:cNvSpPr>
          <p:nvPr>
            <p:ph sz="half" idx="15" hasCustomPrompt="1"/>
            <p:custDataLst>
              <p:tags r:id="rId1"/>
            </p:custDataLst>
          </p:nvPr>
        </p:nvSpPr>
        <p:spPr>
          <a:xfrm>
            <a:off x="579137" y="996493"/>
            <a:ext cx="6120000" cy="1908000"/>
          </a:xfrm>
          <a:prstGeom prst="rect">
            <a:avLst/>
          </a:prstGeom>
        </p:spPr>
        <p:txBody>
          <a:bodyPr lIns="0" rIns="0"/>
          <a:lstStyle>
            <a:lvl1pPr marL="0" indent="0">
              <a:buNone/>
              <a:defRPr sz="900" b="0"/>
            </a:lvl1pPr>
          </a:lstStyle>
          <a:p>
            <a:r>
              <a:rPr lang="fr-CA" sz="1100" b="0" noProof="0" dirty="0"/>
              <a:t>Objet</a:t>
            </a:r>
          </a:p>
        </p:txBody>
      </p:sp>
      <p:sp>
        <p:nvSpPr>
          <p:cNvPr id="15" name="Espace réservé du contenu 3"/>
          <p:cNvSpPr>
            <a:spLocks noGrp="1"/>
          </p:cNvSpPr>
          <p:nvPr>
            <p:ph sz="half" idx="16" hasCustomPrompt="1"/>
            <p:custDataLst>
              <p:tags r:id="rId2"/>
            </p:custDataLst>
          </p:nvPr>
        </p:nvSpPr>
        <p:spPr>
          <a:xfrm>
            <a:off x="579137" y="3045976"/>
            <a:ext cx="6120000" cy="1908000"/>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0242"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6" name="Espace réservé du texte 2"/>
          <p:cNvSpPr>
            <a:spLocks noGrp="1"/>
          </p:cNvSpPr>
          <p:nvPr>
            <p:ph type="body" sz="quarter" idx="17" hasCustomPrompt="1"/>
          </p:nvPr>
        </p:nvSpPr>
        <p:spPr>
          <a:xfrm>
            <a:off x="6901842" y="996493"/>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8" hasCustomPrompt="1"/>
          </p:nvPr>
        </p:nvSpPr>
        <p:spPr>
          <a:xfrm>
            <a:off x="6901842" y="3045976"/>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97739244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ableau / Smartart (3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0" name="Espace réservé du contenu 3"/>
          <p:cNvSpPr>
            <a:spLocks noGrp="1"/>
          </p:cNvSpPr>
          <p:nvPr>
            <p:ph sz="half" idx="15" hasCustomPrompt="1"/>
            <p:custDataLst>
              <p:tags r:id="rId1"/>
            </p:custDataLst>
          </p:nvPr>
        </p:nvSpPr>
        <p:spPr>
          <a:xfrm>
            <a:off x="580006" y="1943000"/>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006" y="3609483"/>
            <a:ext cx="6242061" cy="1620000"/>
          </a:xfrm>
          <a:prstGeom prst="rect">
            <a:avLst/>
          </a:prstGeom>
        </p:spPr>
        <p:txBody>
          <a:bodyPr lIns="0" rIns="0"/>
          <a:lstStyle>
            <a:lvl1pPr marL="0" indent="0">
              <a:buNone/>
              <a:defRPr sz="900" b="0"/>
            </a:lvl1pPr>
          </a:lstStyle>
          <a:p>
            <a:r>
              <a:rPr lang="fr-CA" sz="1100" b="0" noProof="0" dirty="0"/>
              <a:t>Objet</a:t>
            </a:r>
          </a:p>
        </p:txBody>
      </p:sp>
      <p:sp>
        <p:nvSpPr>
          <p:cNvPr id="20" name="Espace réservé du texte 2"/>
          <p:cNvSpPr>
            <a:spLocks noGrp="1"/>
          </p:cNvSpPr>
          <p:nvPr>
            <p:ph type="body" sz="quarter" idx="11" hasCustomPrompt="1"/>
          </p:nvPr>
        </p:nvSpPr>
        <p:spPr>
          <a:xfrm>
            <a:off x="580006" y="5275965"/>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1" name="Espace réservé du texte 2"/>
          <p:cNvSpPr>
            <a:spLocks noGrp="1"/>
          </p:cNvSpPr>
          <p:nvPr>
            <p:ph type="body" sz="quarter" idx="17" hasCustomPrompt="1"/>
          </p:nvPr>
        </p:nvSpPr>
        <p:spPr>
          <a:xfrm>
            <a:off x="6903189" y="1943000"/>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3189" y="3609483"/>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006" y="996517"/>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663882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te en bas">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pPr/>
              <a:t>‹N°›</a:t>
            </a:fld>
            <a:endParaRPr lang="en-US" dirty="0"/>
          </a:p>
        </p:txBody>
      </p:sp>
      <p:sp>
        <p:nvSpPr>
          <p:cNvPr id="8" name="Espace réservé du texte 2"/>
          <p:cNvSpPr>
            <a:spLocks noGrp="1"/>
          </p:cNvSpPr>
          <p:nvPr>
            <p:ph type="body" sz="quarter" idx="11" hasCustomPrompt="1"/>
          </p:nvPr>
        </p:nvSpPr>
        <p:spPr>
          <a:xfrm>
            <a:off x="57810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6"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19305027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ableau / Smartart (3c)">
    <p:spTree>
      <p:nvGrpSpPr>
        <p:cNvPr id="1" name=""/>
        <p:cNvGrpSpPr/>
        <p:nvPr/>
      </p:nvGrpSpPr>
      <p:grpSpPr>
        <a:xfrm>
          <a:off x="0" y="0"/>
          <a:ext cx="0" cy="0"/>
          <a:chOff x="0" y="0"/>
          <a:chExt cx="0" cy="0"/>
        </a:xfrm>
      </p:grpSpPr>
      <p:sp>
        <p:nvSpPr>
          <p:cNvPr id="10" name="Espace réservé du contenu 3"/>
          <p:cNvSpPr>
            <a:spLocks noGrp="1"/>
          </p:cNvSpPr>
          <p:nvPr>
            <p:ph sz="half" idx="15" hasCustomPrompt="1"/>
            <p:custDataLst>
              <p:tags r:id="rId1"/>
            </p:custDataLst>
          </p:nvPr>
        </p:nvSpPr>
        <p:spPr>
          <a:xfrm>
            <a:off x="580724" y="2888732"/>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724" y="4554045"/>
            <a:ext cx="6242061" cy="1620000"/>
          </a:xfrm>
          <a:prstGeom prst="rect">
            <a:avLst/>
          </a:prstGeom>
        </p:spPr>
        <p:txBody>
          <a:bodyPr lIns="0" rIns="0"/>
          <a:lstStyle>
            <a:lvl1pPr marL="0" indent="0">
              <a:buNone/>
              <a:defRPr sz="900" b="0"/>
            </a:lvl1pPr>
          </a:lstStyle>
          <a:p>
            <a:r>
              <a:rPr lang="fr-CA" sz="1100" b="0" noProof="0" dirty="0"/>
              <a:t>Objet</a:t>
            </a:r>
          </a:p>
        </p:txBody>
      </p:sp>
      <p:sp>
        <p:nvSpPr>
          <p:cNvPr id="21" name="Espace réservé du texte 2"/>
          <p:cNvSpPr>
            <a:spLocks noGrp="1"/>
          </p:cNvSpPr>
          <p:nvPr>
            <p:ph type="body" sz="quarter" idx="17" hasCustomPrompt="1"/>
          </p:nvPr>
        </p:nvSpPr>
        <p:spPr>
          <a:xfrm>
            <a:off x="6902324" y="2888732"/>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2324" y="4554045"/>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20" name="Espace réservé du texte 2"/>
          <p:cNvSpPr>
            <a:spLocks noGrp="1"/>
          </p:cNvSpPr>
          <p:nvPr>
            <p:ph type="body" sz="quarter" idx="11" hasCustomPrompt="1"/>
          </p:nvPr>
        </p:nvSpPr>
        <p:spPr>
          <a:xfrm>
            <a:off x="580724" y="1943419"/>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724" y="998106"/>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6472339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ableau / Smartart (4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9" name="Espace réservé du texte 2"/>
          <p:cNvSpPr>
            <a:spLocks noGrp="1"/>
          </p:cNvSpPr>
          <p:nvPr>
            <p:ph type="body" sz="quarter" idx="11" hasCustomPrompt="1"/>
          </p:nvPr>
        </p:nvSpPr>
        <p:spPr>
          <a:xfrm>
            <a:off x="2183277" y="1001259"/>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277"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Espace réservé du contenu 3"/>
          <p:cNvSpPr>
            <a:spLocks noGrp="1"/>
          </p:cNvSpPr>
          <p:nvPr>
            <p:ph sz="half" idx="2" hasCustomPrompt="1"/>
            <p:custDataLst>
              <p:tags r:id="rId1"/>
            </p:custDataLst>
          </p:nvPr>
        </p:nvSpPr>
        <p:spPr>
          <a:xfrm>
            <a:off x="581277" y="1501318"/>
            <a:ext cx="1382400" cy="1411200"/>
          </a:xfrm>
          <a:prstGeom prst="rect">
            <a:avLst/>
          </a:prstGeom>
        </p:spPr>
        <p:txBody>
          <a:bodyPr lIns="0" rIns="0"/>
          <a:lstStyle>
            <a:lvl1pPr marL="0" indent="0">
              <a:buNone/>
              <a:defRPr sz="900" b="0"/>
            </a:lvl1pPr>
          </a:lstStyle>
          <a:p>
            <a:r>
              <a:rPr lang="fr-CA" sz="1100" b="0" noProof="0" dirty="0"/>
              <a:t>Objet</a:t>
            </a:r>
          </a:p>
        </p:txBody>
      </p:sp>
      <p:sp>
        <p:nvSpPr>
          <p:cNvPr id="13" name="Espace réservé du contenu 5"/>
          <p:cNvSpPr>
            <a:spLocks noGrp="1"/>
          </p:cNvSpPr>
          <p:nvPr>
            <p:ph sz="quarter" idx="13" hasCustomPrompt="1"/>
            <p:custDataLst>
              <p:tags r:id="rId2"/>
            </p:custDataLst>
          </p:nvPr>
        </p:nvSpPr>
        <p:spPr>
          <a:xfrm>
            <a:off x="581277" y="3035614"/>
            <a:ext cx="1382400" cy="1411200"/>
          </a:xfrm>
          <a:prstGeom prst="rect">
            <a:avLst/>
          </a:prstGeom>
        </p:spPr>
        <p:txBody>
          <a:bodyPr lIns="0" rIns="0"/>
          <a:lstStyle>
            <a:lvl1pPr marL="0" indent="0">
              <a:buNone/>
              <a:defRPr sz="900" b="0"/>
            </a:lvl1pPr>
          </a:lstStyle>
          <a:p>
            <a:r>
              <a:rPr lang="fr-CA" sz="1100" b="0" noProof="0" dirty="0"/>
              <a:t>Objet</a:t>
            </a:r>
          </a:p>
        </p:txBody>
      </p:sp>
      <p:sp>
        <p:nvSpPr>
          <p:cNvPr id="10" name="Titre 1"/>
          <p:cNvSpPr>
            <a:spLocks noGrp="1"/>
          </p:cNvSpPr>
          <p:nvPr>
            <p:ph type="title" hasCustomPrompt="1"/>
          </p:nvPr>
        </p:nvSpPr>
        <p:spPr>
          <a:xfrm>
            <a:off x="2183277"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6283716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ableau / Smartart (4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contenu 3"/>
          <p:cNvSpPr>
            <a:spLocks noGrp="1"/>
          </p:cNvSpPr>
          <p:nvPr>
            <p:ph sz="half" idx="2" hasCustomPrompt="1"/>
            <p:custDataLst>
              <p:tags r:id="rId1"/>
            </p:custDataLst>
          </p:nvPr>
        </p:nvSpPr>
        <p:spPr>
          <a:xfrm>
            <a:off x="584752" y="2071318"/>
            <a:ext cx="1382400" cy="1411200"/>
          </a:xfrm>
          <a:prstGeom prst="rect">
            <a:avLst/>
          </a:prstGeom>
        </p:spPr>
        <p:txBody>
          <a:bodyPr lIns="0" rIns="0"/>
          <a:lstStyle>
            <a:lvl1pPr marL="0" indent="0">
              <a:buNone/>
              <a:defRPr sz="900" b="0"/>
            </a:lvl1pPr>
          </a:lstStyle>
          <a:p>
            <a:r>
              <a:rPr lang="fr-CA" sz="1100" b="0" noProof="0" dirty="0"/>
              <a:t>Objet</a:t>
            </a:r>
          </a:p>
        </p:txBody>
      </p:sp>
      <p:sp>
        <p:nvSpPr>
          <p:cNvPr id="8" name="Espace réservé du contenu 5"/>
          <p:cNvSpPr>
            <a:spLocks noGrp="1"/>
          </p:cNvSpPr>
          <p:nvPr>
            <p:ph sz="quarter" idx="12" hasCustomPrompt="1"/>
            <p:custDataLst>
              <p:tags r:id="rId2"/>
            </p:custDataLst>
          </p:nvPr>
        </p:nvSpPr>
        <p:spPr>
          <a:xfrm>
            <a:off x="584752" y="3542441"/>
            <a:ext cx="1382400" cy="141120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4" hasCustomPrompt="1"/>
            <p:custDataLst>
              <p:tags r:id="rId3"/>
            </p:custDataLst>
          </p:nvPr>
        </p:nvSpPr>
        <p:spPr>
          <a:xfrm>
            <a:off x="2186752" y="2071318"/>
            <a:ext cx="6400800" cy="2904443"/>
          </a:xfrm>
          <a:prstGeom prst="rect">
            <a:avLst/>
          </a:prstGeom>
        </p:spPr>
        <p:txBody>
          <a:bodyPr lIns="0" rIns="0"/>
          <a:lstStyle>
            <a:lvl1pPr marL="0" indent="0">
              <a:buNone/>
              <a:defRPr sz="900" b="0"/>
            </a:lvl1pPr>
          </a:lstStyle>
          <a:p>
            <a:r>
              <a:rPr lang="fr-CA" sz="1100" b="0" noProof="0" dirty="0"/>
              <a:t>Objet</a:t>
            </a:r>
          </a:p>
        </p:txBody>
      </p:sp>
      <p:sp>
        <p:nvSpPr>
          <p:cNvPr id="16" name="Espace réservé du texte 2"/>
          <p:cNvSpPr>
            <a:spLocks noGrp="1"/>
          </p:cNvSpPr>
          <p:nvPr>
            <p:ph type="body" sz="quarter" idx="11" hasCustomPrompt="1"/>
          </p:nvPr>
        </p:nvSpPr>
        <p:spPr>
          <a:xfrm>
            <a:off x="2186752" y="998084"/>
            <a:ext cx="6400800" cy="996971"/>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5" hasCustomPrompt="1"/>
          </p:nvPr>
        </p:nvSpPr>
        <p:spPr>
          <a:xfrm>
            <a:off x="584752"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6752"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9560868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4"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9380"/>
          <a:stretch/>
        </p:blipFill>
        <p:spPr bwMode="auto">
          <a:xfrm>
            <a:off x="2031647" y="31814"/>
            <a:ext cx="2640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8439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rofil des répondant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588" y="63500"/>
            <a:ext cx="65230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574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Multi-images 1">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8" name="Picture Placeholder 6"/>
          <p:cNvSpPr>
            <a:spLocks noGrp="1"/>
          </p:cNvSpPr>
          <p:nvPr>
            <p:ph type="pic" sz="quarter" idx="13" hasCustomPrompt="1"/>
          </p:nvPr>
        </p:nvSpPr>
        <p:spPr>
          <a:xfrm>
            <a:off x="580308" y="995890"/>
            <a:ext cx="716643" cy="802821"/>
          </a:xfrm>
          <a:prstGeom prst="rect">
            <a:avLst/>
          </a:prstGeom>
        </p:spPr>
        <p:txBody>
          <a:bodyPr vert="horz"/>
          <a:lstStyle>
            <a:lvl1pPr marL="0" indent="0" algn="ctr">
              <a:buNone/>
              <a:defRPr sz="700"/>
            </a:lvl1pPr>
          </a:lstStyle>
          <a:p>
            <a:r>
              <a:rPr lang="fr-CA" noProof="0" dirty="0"/>
              <a:t>Objet</a:t>
            </a:r>
          </a:p>
        </p:txBody>
      </p:sp>
      <p:sp>
        <p:nvSpPr>
          <p:cNvPr id="19" name="Picture Placeholder 6"/>
          <p:cNvSpPr>
            <a:spLocks noGrp="1"/>
          </p:cNvSpPr>
          <p:nvPr>
            <p:ph type="pic" sz="quarter" idx="14" hasCustomPrompt="1"/>
          </p:nvPr>
        </p:nvSpPr>
        <p:spPr>
          <a:xfrm>
            <a:off x="1621384"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0" name="Picture Placeholder 6"/>
          <p:cNvSpPr>
            <a:spLocks noGrp="1"/>
          </p:cNvSpPr>
          <p:nvPr>
            <p:ph type="pic" sz="quarter" idx="15" hasCustomPrompt="1"/>
          </p:nvPr>
        </p:nvSpPr>
        <p:spPr>
          <a:xfrm>
            <a:off x="2662972" y="995890"/>
            <a:ext cx="716643" cy="802821"/>
          </a:xfrm>
          <a:prstGeom prst="rect">
            <a:avLst/>
          </a:prstGeom>
        </p:spPr>
        <p:txBody>
          <a:bodyPr vert="horz"/>
          <a:lstStyle>
            <a:lvl1pPr marL="0" indent="0" algn="ctr">
              <a:buNone/>
              <a:defRPr sz="700"/>
            </a:lvl1pPr>
          </a:lstStyle>
          <a:p>
            <a:r>
              <a:rPr lang="fr-CA" noProof="0" dirty="0"/>
              <a:t>Objet</a:t>
            </a:r>
          </a:p>
        </p:txBody>
      </p:sp>
      <p:sp>
        <p:nvSpPr>
          <p:cNvPr id="21" name="Picture Placeholder 6"/>
          <p:cNvSpPr>
            <a:spLocks noGrp="1"/>
          </p:cNvSpPr>
          <p:nvPr>
            <p:ph type="pic" sz="quarter" idx="16" hasCustomPrompt="1"/>
          </p:nvPr>
        </p:nvSpPr>
        <p:spPr>
          <a:xfrm>
            <a:off x="3703669" y="995890"/>
            <a:ext cx="716643" cy="802821"/>
          </a:xfrm>
          <a:prstGeom prst="rect">
            <a:avLst/>
          </a:prstGeom>
        </p:spPr>
        <p:txBody>
          <a:bodyPr vert="horz"/>
          <a:lstStyle>
            <a:lvl1pPr marL="0" indent="0" algn="ctr">
              <a:buNone/>
              <a:defRPr sz="700"/>
            </a:lvl1pPr>
          </a:lstStyle>
          <a:p>
            <a:r>
              <a:rPr lang="fr-CA" noProof="0" dirty="0"/>
              <a:t>Objet</a:t>
            </a:r>
          </a:p>
        </p:txBody>
      </p:sp>
      <p:sp>
        <p:nvSpPr>
          <p:cNvPr id="22" name="Picture Placeholder 6"/>
          <p:cNvSpPr>
            <a:spLocks noGrp="1"/>
          </p:cNvSpPr>
          <p:nvPr>
            <p:ph type="pic" sz="quarter" idx="17" hasCustomPrompt="1"/>
          </p:nvPr>
        </p:nvSpPr>
        <p:spPr>
          <a:xfrm>
            <a:off x="4744366" y="995890"/>
            <a:ext cx="716643" cy="802821"/>
          </a:xfrm>
          <a:prstGeom prst="rect">
            <a:avLst/>
          </a:prstGeom>
        </p:spPr>
        <p:txBody>
          <a:bodyPr vert="horz"/>
          <a:lstStyle>
            <a:lvl1pPr marL="0" indent="0" algn="ctr">
              <a:buNone/>
              <a:defRPr sz="700"/>
            </a:lvl1pPr>
          </a:lstStyle>
          <a:p>
            <a:r>
              <a:rPr lang="fr-CA" noProof="0" dirty="0"/>
              <a:t>Objet</a:t>
            </a:r>
          </a:p>
        </p:txBody>
      </p:sp>
      <p:sp>
        <p:nvSpPr>
          <p:cNvPr id="23" name="Picture Placeholder 6"/>
          <p:cNvSpPr>
            <a:spLocks noGrp="1"/>
          </p:cNvSpPr>
          <p:nvPr>
            <p:ph type="pic" sz="quarter" idx="18" hasCustomPrompt="1"/>
          </p:nvPr>
        </p:nvSpPr>
        <p:spPr>
          <a:xfrm>
            <a:off x="5784634" y="995890"/>
            <a:ext cx="716643" cy="802821"/>
          </a:xfrm>
          <a:prstGeom prst="rect">
            <a:avLst/>
          </a:prstGeom>
        </p:spPr>
        <p:txBody>
          <a:bodyPr vert="horz"/>
          <a:lstStyle>
            <a:lvl1pPr marL="0" indent="0" algn="ctr">
              <a:buNone/>
              <a:defRPr sz="700"/>
            </a:lvl1pPr>
          </a:lstStyle>
          <a:p>
            <a:r>
              <a:rPr lang="fr-CA" noProof="0" dirty="0"/>
              <a:t>Objet</a:t>
            </a:r>
          </a:p>
        </p:txBody>
      </p:sp>
      <p:sp>
        <p:nvSpPr>
          <p:cNvPr id="24" name="Picture Placeholder 6"/>
          <p:cNvSpPr>
            <a:spLocks noGrp="1"/>
          </p:cNvSpPr>
          <p:nvPr>
            <p:ph type="pic" sz="quarter" idx="19" hasCustomPrompt="1"/>
          </p:nvPr>
        </p:nvSpPr>
        <p:spPr>
          <a:xfrm>
            <a:off x="6825760"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5" name="Picture Placeholder 6"/>
          <p:cNvSpPr>
            <a:spLocks noGrp="1"/>
          </p:cNvSpPr>
          <p:nvPr>
            <p:ph type="pic" sz="quarter" idx="20" hasCustomPrompt="1"/>
          </p:nvPr>
        </p:nvSpPr>
        <p:spPr>
          <a:xfrm>
            <a:off x="7866459" y="995890"/>
            <a:ext cx="716643" cy="802821"/>
          </a:xfrm>
          <a:prstGeom prst="rect">
            <a:avLst/>
          </a:prstGeom>
        </p:spPr>
        <p:txBody>
          <a:bodyPr vert="horz"/>
          <a:lstStyle>
            <a:lvl1pPr marL="0" indent="0" algn="ctr">
              <a:buNone/>
              <a:defRPr sz="700"/>
            </a:lvl1pPr>
          </a:lstStyle>
          <a:p>
            <a:r>
              <a:rPr lang="fr-CA" noProof="0" dirty="0"/>
              <a:t>Objet</a:t>
            </a:r>
          </a:p>
        </p:txBody>
      </p:sp>
      <p:sp>
        <p:nvSpPr>
          <p:cNvPr id="26" name="Picture Placeholder 6"/>
          <p:cNvSpPr>
            <a:spLocks noGrp="1"/>
          </p:cNvSpPr>
          <p:nvPr>
            <p:ph type="pic" sz="quarter" idx="21" hasCustomPrompt="1"/>
          </p:nvPr>
        </p:nvSpPr>
        <p:spPr>
          <a:xfrm>
            <a:off x="580308" y="1998214"/>
            <a:ext cx="716643" cy="802821"/>
          </a:xfrm>
          <a:prstGeom prst="rect">
            <a:avLst/>
          </a:prstGeom>
        </p:spPr>
        <p:txBody>
          <a:bodyPr vert="horz"/>
          <a:lstStyle>
            <a:lvl1pPr marL="0" indent="0" algn="ctr">
              <a:buNone/>
              <a:defRPr sz="700"/>
            </a:lvl1pPr>
          </a:lstStyle>
          <a:p>
            <a:r>
              <a:rPr lang="fr-CA" noProof="0" dirty="0"/>
              <a:t>Objet</a:t>
            </a:r>
          </a:p>
        </p:txBody>
      </p:sp>
      <p:sp>
        <p:nvSpPr>
          <p:cNvPr id="27" name="Picture Placeholder 6"/>
          <p:cNvSpPr>
            <a:spLocks noGrp="1"/>
          </p:cNvSpPr>
          <p:nvPr>
            <p:ph type="pic" sz="quarter" idx="22" hasCustomPrompt="1"/>
          </p:nvPr>
        </p:nvSpPr>
        <p:spPr>
          <a:xfrm>
            <a:off x="1621187" y="1998214"/>
            <a:ext cx="716643" cy="802821"/>
          </a:xfrm>
          <a:prstGeom prst="rect">
            <a:avLst/>
          </a:prstGeom>
        </p:spPr>
        <p:txBody>
          <a:bodyPr vert="horz"/>
          <a:lstStyle>
            <a:lvl1pPr marL="0" indent="0" algn="ctr">
              <a:buNone/>
              <a:defRPr sz="700"/>
            </a:lvl1pPr>
          </a:lstStyle>
          <a:p>
            <a:r>
              <a:rPr lang="fr-CA" noProof="0" dirty="0"/>
              <a:t>Objet</a:t>
            </a:r>
          </a:p>
        </p:txBody>
      </p:sp>
      <p:sp>
        <p:nvSpPr>
          <p:cNvPr id="28" name="Picture Placeholder 6"/>
          <p:cNvSpPr>
            <a:spLocks noGrp="1"/>
          </p:cNvSpPr>
          <p:nvPr>
            <p:ph type="pic" sz="quarter" idx="23" hasCustomPrompt="1"/>
          </p:nvPr>
        </p:nvSpPr>
        <p:spPr>
          <a:xfrm>
            <a:off x="2662066" y="1998214"/>
            <a:ext cx="716643" cy="802821"/>
          </a:xfrm>
          <a:prstGeom prst="rect">
            <a:avLst/>
          </a:prstGeom>
        </p:spPr>
        <p:txBody>
          <a:bodyPr vert="horz"/>
          <a:lstStyle>
            <a:lvl1pPr marL="0" indent="0" algn="ctr">
              <a:buNone/>
              <a:defRPr sz="700"/>
            </a:lvl1pPr>
          </a:lstStyle>
          <a:p>
            <a:r>
              <a:rPr lang="fr-CA" noProof="0" dirty="0"/>
              <a:t>Objet</a:t>
            </a:r>
          </a:p>
        </p:txBody>
      </p:sp>
      <p:sp>
        <p:nvSpPr>
          <p:cNvPr id="29" name="Picture Placeholder 6"/>
          <p:cNvSpPr>
            <a:spLocks noGrp="1"/>
          </p:cNvSpPr>
          <p:nvPr>
            <p:ph type="pic" sz="quarter" idx="24" hasCustomPrompt="1"/>
          </p:nvPr>
        </p:nvSpPr>
        <p:spPr>
          <a:xfrm>
            <a:off x="3702945" y="1998214"/>
            <a:ext cx="716643" cy="802821"/>
          </a:xfrm>
          <a:prstGeom prst="rect">
            <a:avLst/>
          </a:prstGeom>
        </p:spPr>
        <p:txBody>
          <a:bodyPr vert="horz"/>
          <a:lstStyle>
            <a:lvl1pPr marL="0" indent="0" algn="ctr">
              <a:buNone/>
              <a:defRPr sz="700"/>
            </a:lvl1pPr>
          </a:lstStyle>
          <a:p>
            <a:r>
              <a:rPr lang="fr-CA" noProof="0" dirty="0"/>
              <a:t>Objet</a:t>
            </a:r>
          </a:p>
        </p:txBody>
      </p:sp>
      <p:sp>
        <p:nvSpPr>
          <p:cNvPr id="30" name="Picture Placeholder 6"/>
          <p:cNvSpPr>
            <a:spLocks noGrp="1"/>
          </p:cNvSpPr>
          <p:nvPr>
            <p:ph type="pic" sz="quarter" idx="25" hasCustomPrompt="1"/>
          </p:nvPr>
        </p:nvSpPr>
        <p:spPr>
          <a:xfrm>
            <a:off x="4743824" y="1998214"/>
            <a:ext cx="716643" cy="802821"/>
          </a:xfrm>
          <a:prstGeom prst="rect">
            <a:avLst/>
          </a:prstGeom>
        </p:spPr>
        <p:txBody>
          <a:bodyPr vert="horz"/>
          <a:lstStyle>
            <a:lvl1pPr marL="0" indent="0" algn="ctr">
              <a:buNone/>
              <a:defRPr sz="700"/>
            </a:lvl1pPr>
          </a:lstStyle>
          <a:p>
            <a:r>
              <a:rPr lang="fr-CA" noProof="0" dirty="0"/>
              <a:t>Objet</a:t>
            </a:r>
          </a:p>
        </p:txBody>
      </p:sp>
      <p:sp>
        <p:nvSpPr>
          <p:cNvPr id="31" name="Picture Placeholder 6"/>
          <p:cNvSpPr>
            <a:spLocks noGrp="1"/>
          </p:cNvSpPr>
          <p:nvPr>
            <p:ph type="pic" sz="quarter" idx="26" hasCustomPrompt="1"/>
          </p:nvPr>
        </p:nvSpPr>
        <p:spPr>
          <a:xfrm>
            <a:off x="5784703" y="1998214"/>
            <a:ext cx="716643" cy="802821"/>
          </a:xfrm>
          <a:prstGeom prst="rect">
            <a:avLst/>
          </a:prstGeom>
        </p:spPr>
        <p:txBody>
          <a:bodyPr vert="horz"/>
          <a:lstStyle>
            <a:lvl1pPr marL="0" indent="0" algn="ctr">
              <a:buNone/>
              <a:defRPr sz="700"/>
            </a:lvl1pPr>
          </a:lstStyle>
          <a:p>
            <a:r>
              <a:rPr lang="fr-CA" noProof="0" dirty="0"/>
              <a:t>Objet</a:t>
            </a:r>
          </a:p>
        </p:txBody>
      </p:sp>
      <p:sp>
        <p:nvSpPr>
          <p:cNvPr id="32" name="Picture Placeholder 6"/>
          <p:cNvSpPr>
            <a:spLocks noGrp="1"/>
          </p:cNvSpPr>
          <p:nvPr>
            <p:ph type="pic" sz="quarter" idx="27" hasCustomPrompt="1"/>
          </p:nvPr>
        </p:nvSpPr>
        <p:spPr>
          <a:xfrm>
            <a:off x="6825582" y="1998214"/>
            <a:ext cx="716643" cy="802821"/>
          </a:xfrm>
          <a:prstGeom prst="rect">
            <a:avLst/>
          </a:prstGeom>
        </p:spPr>
        <p:txBody>
          <a:bodyPr vert="horz"/>
          <a:lstStyle>
            <a:lvl1pPr marL="0" indent="0" algn="ctr">
              <a:buNone/>
              <a:defRPr sz="700"/>
            </a:lvl1pPr>
          </a:lstStyle>
          <a:p>
            <a:r>
              <a:rPr lang="fr-CA" noProof="0" dirty="0"/>
              <a:t>Objet</a:t>
            </a:r>
          </a:p>
        </p:txBody>
      </p:sp>
      <p:sp>
        <p:nvSpPr>
          <p:cNvPr id="33" name="Picture Placeholder 6"/>
          <p:cNvSpPr>
            <a:spLocks noGrp="1"/>
          </p:cNvSpPr>
          <p:nvPr>
            <p:ph type="pic" sz="quarter" idx="28" hasCustomPrompt="1"/>
          </p:nvPr>
        </p:nvSpPr>
        <p:spPr>
          <a:xfrm>
            <a:off x="7866459" y="1998214"/>
            <a:ext cx="716643" cy="802821"/>
          </a:xfrm>
          <a:prstGeom prst="rect">
            <a:avLst/>
          </a:prstGeom>
        </p:spPr>
        <p:txBody>
          <a:bodyPr vert="horz"/>
          <a:lstStyle>
            <a:lvl1pPr marL="0" indent="0" algn="ctr">
              <a:buNone/>
              <a:defRPr sz="700"/>
            </a:lvl1pPr>
          </a:lstStyle>
          <a:p>
            <a:r>
              <a:rPr lang="fr-CA" noProof="0" dirty="0"/>
              <a:t>Objet</a:t>
            </a:r>
          </a:p>
        </p:txBody>
      </p:sp>
      <p:sp>
        <p:nvSpPr>
          <p:cNvPr id="34" name="Text Placeholder 72"/>
          <p:cNvSpPr>
            <a:spLocks noGrp="1"/>
          </p:cNvSpPr>
          <p:nvPr>
            <p:ph type="body" sz="quarter" idx="29" hasCustomPrompt="1"/>
          </p:nvPr>
        </p:nvSpPr>
        <p:spPr>
          <a:xfrm>
            <a:off x="580308"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35" name="Text Placeholder 72"/>
          <p:cNvSpPr>
            <a:spLocks noGrp="1"/>
          </p:cNvSpPr>
          <p:nvPr>
            <p:ph type="body" sz="quarter" idx="30" hasCustomPrompt="1"/>
          </p:nvPr>
        </p:nvSpPr>
        <p:spPr>
          <a:xfrm>
            <a:off x="580308"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36" name="Text Placeholder 72"/>
          <p:cNvSpPr>
            <a:spLocks noGrp="1"/>
          </p:cNvSpPr>
          <p:nvPr>
            <p:ph type="body" sz="quarter" idx="31" hasCustomPrompt="1"/>
          </p:nvPr>
        </p:nvSpPr>
        <p:spPr>
          <a:xfrm>
            <a:off x="1621187"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37" name="Text Placeholder 72"/>
          <p:cNvSpPr>
            <a:spLocks noGrp="1"/>
          </p:cNvSpPr>
          <p:nvPr>
            <p:ph type="body" sz="quarter" idx="32" hasCustomPrompt="1"/>
          </p:nvPr>
        </p:nvSpPr>
        <p:spPr>
          <a:xfrm>
            <a:off x="1621187"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39" name="Text Placeholder 72"/>
          <p:cNvSpPr>
            <a:spLocks noGrp="1"/>
          </p:cNvSpPr>
          <p:nvPr>
            <p:ph type="body" sz="quarter" idx="33" hasCustomPrompt="1"/>
          </p:nvPr>
        </p:nvSpPr>
        <p:spPr>
          <a:xfrm>
            <a:off x="2662066"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40" name="Text Placeholder 72"/>
          <p:cNvSpPr>
            <a:spLocks noGrp="1"/>
          </p:cNvSpPr>
          <p:nvPr>
            <p:ph type="body" sz="quarter" idx="34" hasCustomPrompt="1"/>
          </p:nvPr>
        </p:nvSpPr>
        <p:spPr>
          <a:xfrm>
            <a:off x="2662066"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41" name="Text Placeholder 72"/>
          <p:cNvSpPr>
            <a:spLocks noGrp="1"/>
          </p:cNvSpPr>
          <p:nvPr>
            <p:ph type="body" sz="quarter" idx="35" hasCustomPrompt="1"/>
          </p:nvPr>
        </p:nvSpPr>
        <p:spPr>
          <a:xfrm>
            <a:off x="3702945"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42" name="Text Placeholder 72"/>
          <p:cNvSpPr>
            <a:spLocks noGrp="1"/>
          </p:cNvSpPr>
          <p:nvPr>
            <p:ph type="body" sz="quarter" idx="36" hasCustomPrompt="1"/>
          </p:nvPr>
        </p:nvSpPr>
        <p:spPr>
          <a:xfrm>
            <a:off x="3702945"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43" name="Text Placeholder 72"/>
          <p:cNvSpPr>
            <a:spLocks noGrp="1"/>
          </p:cNvSpPr>
          <p:nvPr>
            <p:ph type="body" sz="quarter" idx="37" hasCustomPrompt="1"/>
          </p:nvPr>
        </p:nvSpPr>
        <p:spPr>
          <a:xfrm>
            <a:off x="4743824"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44" name="Text Placeholder 72"/>
          <p:cNvSpPr>
            <a:spLocks noGrp="1"/>
          </p:cNvSpPr>
          <p:nvPr>
            <p:ph type="body" sz="quarter" idx="38" hasCustomPrompt="1"/>
          </p:nvPr>
        </p:nvSpPr>
        <p:spPr>
          <a:xfrm>
            <a:off x="4743824"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45" name="Text Placeholder 72"/>
          <p:cNvSpPr>
            <a:spLocks noGrp="1"/>
          </p:cNvSpPr>
          <p:nvPr>
            <p:ph type="body" sz="quarter" idx="39" hasCustomPrompt="1"/>
          </p:nvPr>
        </p:nvSpPr>
        <p:spPr>
          <a:xfrm>
            <a:off x="5784703"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46" name="Text Placeholder 72"/>
          <p:cNvSpPr>
            <a:spLocks noGrp="1"/>
          </p:cNvSpPr>
          <p:nvPr>
            <p:ph type="body" sz="quarter" idx="40" hasCustomPrompt="1"/>
          </p:nvPr>
        </p:nvSpPr>
        <p:spPr>
          <a:xfrm>
            <a:off x="5784703"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47" name="Text Placeholder 72"/>
          <p:cNvSpPr>
            <a:spLocks noGrp="1"/>
          </p:cNvSpPr>
          <p:nvPr>
            <p:ph type="body" sz="quarter" idx="41" hasCustomPrompt="1"/>
          </p:nvPr>
        </p:nvSpPr>
        <p:spPr>
          <a:xfrm>
            <a:off x="6825582"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48" name="Text Placeholder 72"/>
          <p:cNvSpPr>
            <a:spLocks noGrp="1"/>
          </p:cNvSpPr>
          <p:nvPr>
            <p:ph type="body" sz="quarter" idx="42" hasCustomPrompt="1"/>
          </p:nvPr>
        </p:nvSpPr>
        <p:spPr>
          <a:xfrm>
            <a:off x="6825582"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49" name="Text Placeholder 72"/>
          <p:cNvSpPr>
            <a:spLocks noGrp="1"/>
          </p:cNvSpPr>
          <p:nvPr>
            <p:ph type="body" sz="quarter" idx="43" hasCustomPrompt="1"/>
          </p:nvPr>
        </p:nvSpPr>
        <p:spPr>
          <a:xfrm>
            <a:off x="7866459"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50" name="Text Placeholder 72"/>
          <p:cNvSpPr>
            <a:spLocks noGrp="1"/>
          </p:cNvSpPr>
          <p:nvPr>
            <p:ph type="body" sz="quarter" idx="44" hasCustomPrompt="1"/>
          </p:nvPr>
        </p:nvSpPr>
        <p:spPr>
          <a:xfrm>
            <a:off x="7866459"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
        <p:nvSpPr>
          <p:cNvPr id="51" name="Text Placeholder 93"/>
          <p:cNvSpPr>
            <a:spLocks noGrp="1"/>
          </p:cNvSpPr>
          <p:nvPr>
            <p:ph type="body" sz="quarter" idx="47" hasCustomPrompt="1"/>
          </p:nvPr>
        </p:nvSpPr>
        <p:spPr>
          <a:xfrm>
            <a:off x="580308" y="3069903"/>
            <a:ext cx="8002800" cy="1371703"/>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indent="0">
              <a:spcBef>
                <a:spcPts val="0"/>
              </a:spcBef>
              <a:buFontTx/>
              <a:buNone/>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1"/>
            <a:endParaRPr lang="fr-CA" noProof="0" dirty="0"/>
          </a:p>
          <a:p>
            <a:pPr lvl="1"/>
            <a:endParaRPr lang="fr-CA" noProof="0" dirty="0"/>
          </a:p>
          <a:p>
            <a:pPr lvl="1"/>
            <a:endParaRPr lang="fr-CA" noProof="0" dirty="0"/>
          </a:p>
        </p:txBody>
      </p:sp>
      <p:sp>
        <p:nvSpPr>
          <p:cNvPr id="56" name="Espace réservé du texte 2"/>
          <p:cNvSpPr>
            <a:spLocks noGrp="1"/>
          </p:cNvSpPr>
          <p:nvPr>
            <p:ph type="body" sz="quarter" idx="48" hasCustomPrompt="1"/>
          </p:nvPr>
        </p:nvSpPr>
        <p:spPr>
          <a:xfrm>
            <a:off x="580308" y="4553911"/>
            <a:ext cx="80028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53"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43320961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Multi-images 2">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1" name="Text Placeholder 93"/>
          <p:cNvSpPr>
            <a:spLocks noGrp="1"/>
          </p:cNvSpPr>
          <p:nvPr>
            <p:ph type="body" sz="quarter" idx="47" hasCustomPrompt="1"/>
          </p:nvPr>
        </p:nvSpPr>
        <p:spPr>
          <a:xfrm>
            <a:off x="580308" y="4554611"/>
            <a:ext cx="8002800" cy="1620000"/>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marR="0" indent="0" algn="l" defTabSz="457200" rtl="0" eaLnBrk="1" fontAlgn="auto" latinLnBrk="0" hangingPunct="1">
              <a:lnSpc>
                <a:spcPct val="100000"/>
              </a:lnSpc>
              <a:spcBef>
                <a:spcPts val="0"/>
              </a:spcBef>
              <a:spcAft>
                <a:spcPts val="0"/>
              </a:spcAft>
              <a:buClrTx/>
              <a:buSzTx/>
              <a:buFontTx/>
              <a:buNone/>
              <a:tabLst/>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marL="180000" marR="0" lvl="1" indent="0" algn="l" defTabSz="457200" rtl="0" eaLnBrk="1" fontAlgn="auto" latinLnBrk="0" hangingPunct="1">
              <a:lnSpc>
                <a:spcPct val="100000"/>
              </a:lnSpc>
              <a:spcBef>
                <a:spcPts val="0"/>
              </a:spcBef>
              <a:spcAft>
                <a:spcPts val="0"/>
              </a:spcAft>
              <a:buClrTx/>
              <a:buSzTx/>
              <a:buFontTx/>
              <a:buNone/>
              <a:tabLst/>
              <a:defRPr/>
            </a:pPr>
            <a:r>
              <a:rPr lang="fr-CA" noProof="0" dirty="0"/>
              <a:t>2e niveau</a:t>
            </a:r>
          </a:p>
          <a:p>
            <a:pPr lvl="0"/>
            <a:r>
              <a:rPr lang="fr-CA" noProof="0" dirty="0"/>
              <a:t>Cliquez pour ajouter du texte</a:t>
            </a:r>
          </a:p>
          <a:p>
            <a:pPr lvl="1"/>
            <a:r>
              <a:rPr lang="fr-CA" noProof="0" dirty="0"/>
              <a:t>2e niveau</a:t>
            </a:r>
          </a:p>
        </p:txBody>
      </p:sp>
      <p:sp>
        <p:nvSpPr>
          <p:cNvPr id="53" name="Espace réservé du texte 2"/>
          <p:cNvSpPr>
            <a:spLocks noGrp="1"/>
          </p:cNvSpPr>
          <p:nvPr>
            <p:ph type="body" sz="quarter" idx="48" hasCustomPrompt="1"/>
          </p:nvPr>
        </p:nvSpPr>
        <p:spPr>
          <a:xfrm>
            <a:off x="580308" y="996203"/>
            <a:ext cx="8002800" cy="144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4"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75" name="Picture Placeholder 6"/>
          <p:cNvSpPr>
            <a:spLocks noGrp="1"/>
          </p:cNvSpPr>
          <p:nvPr>
            <p:ph type="pic" sz="quarter" idx="13" hasCustomPrompt="1"/>
          </p:nvPr>
        </p:nvSpPr>
        <p:spPr>
          <a:xfrm>
            <a:off x="580308" y="2534374"/>
            <a:ext cx="716643" cy="802821"/>
          </a:xfrm>
          <a:prstGeom prst="rect">
            <a:avLst/>
          </a:prstGeom>
        </p:spPr>
        <p:txBody>
          <a:bodyPr vert="horz"/>
          <a:lstStyle>
            <a:lvl1pPr marL="0" indent="0" algn="ctr">
              <a:buNone/>
              <a:defRPr sz="700"/>
            </a:lvl1pPr>
          </a:lstStyle>
          <a:p>
            <a:r>
              <a:rPr lang="fr-CA" noProof="0" dirty="0"/>
              <a:t>Objet</a:t>
            </a:r>
          </a:p>
        </p:txBody>
      </p:sp>
      <p:sp>
        <p:nvSpPr>
          <p:cNvPr id="76" name="Picture Placeholder 6"/>
          <p:cNvSpPr>
            <a:spLocks noGrp="1"/>
          </p:cNvSpPr>
          <p:nvPr>
            <p:ph type="pic" sz="quarter" idx="14" hasCustomPrompt="1"/>
          </p:nvPr>
        </p:nvSpPr>
        <p:spPr>
          <a:xfrm>
            <a:off x="1621384"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77" name="Picture Placeholder 6"/>
          <p:cNvSpPr>
            <a:spLocks noGrp="1"/>
          </p:cNvSpPr>
          <p:nvPr>
            <p:ph type="pic" sz="quarter" idx="15" hasCustomPrompt="1"/>
          </p:nvPr>
        </p:nvSpPr>
        <p:spPr>
          <a:xfrm>
            <a:off x="2662972" y="2534374"/>
            <a:ext cx="716643" cy="802821"/>
          </a:xfrm>
          <a:prstGeom prst="rect">
            <a:avLst/>
          </a:prstGeom>
        </p:spPr>
        <p:txBody>
          <a:bodyPr vert="horz"/>
          <a:lstStyle>
            <a:lvl1pPr marL="0" indent="0" algn="ctr">
              <a:buNone/>
              <a:defRPr sz="700"/>
            </a:lvl1pPr>
          </a:lstStyle>
          <a:p>
            <a:r>
              <a:rPr lang="fr-CA" noProof="0" dirty="0"/>
              <a:t>Objet</a:t>
            </a:r>
          </a:p>
        </p:txBody>
      </p:sp>
      <p:sp>
        <p:nvSpPr>
          <p:cNvPr id="78" name="Picture Placeholder 6"/>
          <p:cNvSpPr>
            <a:spLocks noGrp="1"/>
          </p:cNvSpPr>
          <p:nvPr>
            <p:ph type="pic" sz="quarter" idx="16" hasCustomPrompt="1"/>
          </p:nvPr>
        </p:nvSpPr>
        <p:spPr>
          <a:xfrm>
            <a:off x="3703669" y="2534374"/>
            <a:ext cx="716643" cy="802821"/>
          </a:xfrm>
          <a:prstGeom prst="rect">
            <a:avLst/>
          </a:prstGeom>
        </p:spPr>
        <p:txBody>
          <a:bodyPr vert="horz"/>
          <a:lstStyle>
            <a:lvl1pPr marL="0" indent="0" algn="ctr">
              <a:buNone/>
              <a:defRPr sz="700"/>
            </a:lvl1pPr>
          </a:lstStyle>
          <a:p>
            <a:r>
              <a:rPr lang="fr-CA" noProof="0" dirty="0"/>
              <a:t>Objet</a:t>
            </a:r>
          </a:p>
        </p:txBody>
      </p:sp>
      <p:sp>
        <p:nvSpPr>
          <p:cNvPr id="79" name="Picture Placeholder 6"/>
          <p:cNvSpPr>
            <a:spLocks noGrp="1"/>
          </p:cNvSpPr>
          <p:nvPr>
            <p:ph type="pic" sz="quarter" idx="17" hasCustomPrompt="1"/>
          </p:nvPr>
        </p:nvSpPr>
        <p:spPr>
          <a:xfrm>
            <a:off x="4744366" y="2534374"/>
            <a:ext cx="716643" cy="802821"/>
          </a:xfrm>
          <a:prstGeom prst="rect">
            <a:avLst/>
          </a:prstGeom>
        </p:spPr>
        <p:txBody>
          <a:bodyPr vert="horz"/>
          <a:lstStyle>
            <a:lvl1pPr marL="0" indent="0" algn="ctr">
              <a:buNone/>
              <a:defRPr sz="700"/>
            </a:lvl1pPr>
          </a:lstStyle>
          <a:p>
            <a:r>
              <a:rPr lang="fr-CA" noProof="0" dirty="0"/>
              <a:t>Objet</a:t>
            </a:r>
          </a:p>
        </p:txBody>
      </p:sp>
      <p:sp>
        <p:nvSpPr>
          <p:cNvPr id="80" name="Picture Placeholder 6"/>
          <p:cNvSpPr>
            <a:spLocks noGrp="1"/>
          </p:cNvSpPr>
          <p:nvPr>
            <p:ph type="pic" sz="quarter" idx="18" hasCustomPrompt="1"/>
          </p:nvPr>
        </p:nvSpPr>
        <p:spPr>
          <a:xfrm>
            <a:off x="5784634" y="2534374"/>
            <a:ext cx="716643" cy="802821"/>
          </a:xfrm>
          <a:prstGeom prst="rect">
            <a:avLst/>
          </a:prstGeom>
        </p:spPr>
        <p:txBody>
          <a:bodyPr vert="horz"/>
          <a:lstStyle>
            <a:lvl1pPr marL="0" indent="0" algn="ctr">
              <a:buNone/>
              <a:defRPr sz="700"/>
            </a:lvl1pPr>
          </a:lstStyle>
          <a:p>
            <a:r>
              <a:rPr lang="fr-CA" noProof="0" dirty="0"/>
              <a:t>Objet</a:t>
            </a:r>
          </a:p>
        </p:txBody>
      </p:sp>
      <p:sp>
        <p:nvSpPr>
          <p:cNvPr id="81" name="Picture Placeholder 6"/>
          <p:cNvSpPr>
            <a:spLocks noGrp="1"/>
          </p:cNvSpPr>
          <p:nvPr>
            <p:ph type="pic" sz="quarter" idx="19" hasCustomPrompt="1"/>
          </p:nvPr>
        </p:nvSpPr>
        <p:spPr>
          <a:xfrm>
            <a:off x="6825760"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82" name="Picture Placeholder 6"/>
          <p:cNvSpPr>
            <a:spLocks noGrp="1"/>
          </p:cNvSpPr>
          <p:nvPr>
            <p:ph type="pic" sz="quarter" idx="20" hasCustomPrompt="1"/>
          </p:nvPr>
        </p:nvSpPr>
        <p:spPr>
          <a:xfrm>
            <a:off x="7866459" y="2534374"/>
            <a:ext cx="716643" cy="802821"/>
          </a:xfrm>
          <a:prstGeom prst="rect">
            <a:avLst/>
          </a:prstGeom>
        </p:spPr>
        <p:txBody>
          <a:bodyPr vert="horz"/>
          <a:lstStyle>
            <a:lvl1pPr marL="0" indent="0" algn="ctr">
              <a:buNone/>
              <a:defRPr sz="700"/>
            </a:lvl1pPr>
          </a:lstStyle>
          <a:p>
            <a:r>
              <a:rPr lang="fr-CA" noProof="0" dirty="0"/>
              <a:t>Objet</a:t>
            </a:r>
          </a:p>
        </p:txBody>
      </p:sp>
      <p:sp>
        <p:nvSpPr>
          <p:cNvPr id="83" name="Picture Placeholder 6"/>
          <p:cNvSpPr>
            <a:spLocks noGrp="1"/>
          </p:cNvSpPr>
          <p:nvPr>
            <p:ph type="pic" sz="quarter" idx="21" hasCustomPrompt="1"/>
          </p:nvPr>
        </p:nvSpPr>
        <p:spPr>
          <a:xfrm>
            <a:off x="580308" y="3536698"/>
            <a:ext cx="716643" cy="802821"/>
          </a:xfrm>
          <a:prstGeom prst="rect">
            <a:avLst/>
          </a:prstGeom>
        </p:spPr>
        <p:txBody>
          <a:bodyPr vert="horz"/>
          <a:lstStyle>
            <a:lvl1pPr marL="0" indent="0" algn="ctr">
              <a:buNone/>
              <a:defRPr sz="700"/>
            </a:lvl1pPr>
          </a:lstStyle>
          <a:p>
            <a:r>
              <a:rPr lang="fr-CA" noProof="0" dirty="0"/>
              <a:t>Objet</a:t>
            </a:r>
          </a:p>
        </p:txBody>
      </p:sp>
      <p:sp>
        <p:nvSpPr>
          <p:cNvPr id="84" name="Picture Placeholder 6"/>
          <p:cNvSpPr>
            <a:spLocks noGrp="1"/>
          </p:cNvSpPr>
          <p:nvPr>
            <p:ph type="pic" sz="quarter" idx="22" hasCustomPrompt="1"/>
          </p:nvPr>
        </p:nvSpPr>
        <p:spPr>
          <a:xfrm>
            <a:off x="1621187" y="3536698"/>
            <a:ext cx="716643" cy="802821"/>
          </a:xfrm>
          <a:prstGeom prst="rect">
            <a:avLst/>
          </a:prstGeom>
        </p:spPr>
        <p:txBody>
          <a:bodyPr vert="horz"/>
          <a:lstStyle>
            <a:lvl1pPr marL="0" indent="0" algn="ctr">
              <a:buNone/>
              <a:defRPr sz="700"/>
            </a:lvl1pPr>
          </a:lstStyle>
          <a:p>
            <a:r>
              <a:rPr lang="fr-CA" noProof="0" dirty="0"/>
              <a:t>Objet</a:t>
            </a:r>
          </a:p>
        </p:txBody>
      </p:sp>
      <p:sp>
        <p:nvSpPr>
          <p:cNvPr id="85" name="Picture Placeholder 6"/>
          <p:cNvSpPr>
            <a:spLocks noGrp="1"/>
          </p:cNvSpPr>
          <p:nvPr>
            <p:ph type="pic" sz="quarter" idx="23" hasCustomPrompt="1"/>
          </p:nvPr>
        </p:nvSpPr>
        <p:spPr>
          <a:xfrm>
            <a:off x="2662066" y="3536698"/>
            <a:ext cx="716643" cy="802821"/>
          </a:xfrm>
          <a:prstGeom prst="rect">
            <a:avLst/>
          </a:prstGeom>
        </p:spPr>
        <p:txBody>
          <a:bodyPr vert="horz"/>
          <a:lstStyle>
            <a:lvl1pPr marL="0" indent="0" algn="ctr">
              <a:buNone/>
              <a:defRPr sz="700"/>
            </a:lvl1pPr>
          </a:lstStyle>
          <a:p>
            <a:r>
              <a:rPr lang="fr-CA" noProof="0" dirty="0"/>
              <a:t>Objet</a:t>
            </a:r>
          </a:p>
        </p:txBody>
      </p:sp>
      <p:sp>
        <p:nvSpPr>
          <p:cNvPr id="86" name="Picture Placeholder 6"/>
          <p:cNvSpPr>
            <a:spLocks noGrp="1"/>
          </p:cNvSpPr>
          <p:nvPr>
            <p:ph type="pic" sz="quarter" idx="24" hasCustomPrompt="1"/>
          </p:nvPr>
        </p:nvSpPr>
        <p:spPr>
          <a:xfrm>
            <a:off x="3702945" y="3536698"/>
            <a:ext cx="716643" cy="802821"/>
          </a:xfrm>
          <a:prstGeom prst="rect">
            <a:avLst/>
          </a:prstGeom>
        </p:spPr>
        <p:txBody>
          <a:bodyPr vert="horz"/>
          <a:lstStyle>
            <a:lvl1pPr marL="0" indent="0" algn="ctr">
              <a:buNone/>
              <a:defRPr sz="700"/>
            </a:lvl1pPr>
          </a:lstStyle>
          <a:p>
            <a:r>
              <a:rPr lang="fr-CA" noProof="0" dirty="0"/>
              <a:t>Objet</a:t>
            </a:r>
          </a:p>
        </p:txBody>
      </p:sp>
      <p:sp>
        <p:nvSpPr>
          <p:cNvPr id="87" name="Picture Placeholder 6"/>
          <p:cNvSpPr>
            <a:spLocks noGrp="1"/>
          </p:cNvSpPr>
          <p:nvPr>
            <p:ph type="pic" sz="quarter" idx="25" hasCustomPrompt="1"/>
          </p:nvPr>
        </p:nvSpPr>
        <p:spPr>
          <a:xfrm>
            <a:off x="4743824" y="3536698"/>
            <a:ext cx="716643" cy="802821"/>
          </a:xfrm>
          <a:prstGeom prst="rect">
            <a:avLst/>
          </a:prstGeom>
        </p:spPr>
        <p:txBody>
          <a:bodyPr vert="horz"/>
          <a:lstStyle>
            <a:lvl1pPr marL="0" indent="0" algn="ctr">
              <a:buNone/>
              <a:defRPr sz="700"/>
            </a:lvl1pPr>
          </a:lstStyle>
          <a:p>
            <a:r>
              <a:rPr lang="fr-CA" noProof="0" dirty="0"/>
              <a:t>Objet</a:t>
            </a:r>
          </a:p>
        </p:txBody>
      </p:sp>
      <p:sp>
        <p:nvSpPr>
          <p:cNvPr id="88" name="Picture Placeholder 6"/>
          <p:cNvSpPr>
            <a:spLocks noGrp="1"/>
          </p:cNvSpPr>
          <p:nvPr>
            <p:ph type="pic" sz="quarter" idx="26" hasCustomPrompt="1"/>
          </p:nvPr>
        </p:nvSpPr>
        <p:spPr>
          <a:xfrm>
            <a:off x="5784703" y="3536698"/>
            <a:ext cx="716643" cy="802821"/>
          </a:xfrm>
          <a:prstGeom prst="rect">
            <a:avLst/>
          </a:prstGeom>
        </p:spPr>
        <p:txBody>
          <a:bodyPr vert="horz"/>
          <a:lstStyle>
            <a:lvl1pPr marL="0" indent="0" algn="ctr">
              <a:buNone/>
              <a:defRPr sz="700"/>
            </a:lvl1pPr>
          </a:lstStyle>
          <a:p>
            <a:r>
              <a:rPr lang="fr-CA" noProof="0" dirty="0"/>
              <a:t>Objet</a:t>
            </a:r>
          </a:p>
        </p:txBody>
      </p:sp>
      <p:sp>
        <p:nvSpPr>
          <p:cNvPr id="89" name="Picture Placeholder 6"/>
          <p:cNvSpPr>
            <a:spLocks noGrp="1"/>
          </p:cNvSpPr>
          <p:nvPr>
            <p:ph type="pic" sz="quarter" idx="27" hasCustomPrompt="1"/>
          </p:nvPr>
        </p:nvSpPr>
        <p:spPr>
          <a:xfrm>
            <a:off x="6825582" y="3536698"/>
            <a:ext cx="716643" cy="802821"/>
          </a:xfrm>
          <a:prstGeom prst="rect">
            <a:avLst/>
          </a:prstGeom>
        </p:spPr>
        <p:txBody>
          <a:bodyPr vert="horz"/>
          <a:lstStyle>
            <a:lvl1pPr marL="0" indent="0" algn="ctr">
              <a:buNone/>
              <a:defRPr sz="700"/>
            </a:lvl1pPr>
          </a:lstStyle>
          <a:p>
            <a:r>
              <a:rPr lang="fr-CA" noProof="0" dirty="0"/>
              <a:t>Objet</a:t>
            </a:r>
          </a:p>
        </p:txBody>
      </p:sp>
      <p:sp>
        <p:nvSpPr>
          <p:cNvPr id="90" name="Picture Placeholder 6"/>
          <p:cNvSpPr>
            <a:spLocks noGrp="1"/>
          </p:cNvSpPr>
          <p:nvPr>
            <p:ph type="pic" sz="quarter" idx="28" hasCustomPrompt="1"/>
          </p:nvPr>
        </p:nvSpPr>
        <p:spPr>
          <a:xfrm>
            <a:off x="7866459" y="3536698"/>
            <a:ext cx="716643" cy="802821"/>
          </a:xfrm>
          <a:prstGeom prst="rect">
            <a:avLst/>
          </a:prstGeom>
        </p:spPr>
        <p:txBody>
          <a:bodyPr vert="horz"/>
          <a:lstStyle>
            <a:lvl1pPr marL="0" indent="0" algn="ctr">
              <a:buNone/>
              <a:defRPr sz="700"/>
            </a:lvl1pPr>
          </a:lstStyle>
          <a:p>
            <a:r>
              <a:rPr lang="fr-CA" noProof="0" dirty="0"/>
              <a:t>Objet</a:t>
            </a:r>
          </a:p>
        </p:txBody>
      </p:sp>
      <p:sp>
        <p:nvSpPr>
          <p:cNvPr id="91" name="Text Placeholder 72"/>
          <p:cNvSpPr>
            <a:spLocks noGrp="1"/>
          </p:cNvSpPr>
          <p:nvPr>
            <p:ph type="body" sz="quarter" idx="29" hasCustomPrompt="1"/>
          </p:nvPr>
        </p:nvSpPr>
        <p:spPr>
          <a:xfrm>
            <a:off x="580308"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92" name="Text Placeholder 72"/>
          <p:cNvSpPr>
            <a:spLocks noGrp="1"/>
          </p:cNvSpPr>
          <p:nvPr>
            <p:ph type="body" sz="quarter" idx="30" hasCustomPrompt="1"/>
          </p:nvPr>
        </p:nvSpPr>
        <p:spPr>
          <a:xfrm>
            <a:off x="580308"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93" name="Text Placeholder 72"/>
          <p:cNvSpPr>
            <a:spLocks noGrp="1"/>
          </p:cNvSpPr>
          <p:nvPr>
            <p:ph type="body" sz="quarter" idx="31" hasCustomPrompt="1"/>
          </p:nvPr>
        </p:nvSpPr>
        <p:spPr>
          <a:xfrm>
            <a:off x="1621187"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94" name="Text Placeholder 72"/>
          <p:cNvSpPr>
            <a:spLocks noGrp="1"/>
          </p:cNvSpPr>
          <p:nvPr>
            <p:ph type="body" sz="quarter" idx="32" hasCustomPrompt="1"/>
          </p:nvPr>
        </p:nvSpPr>
        <p:spPr>
          <a:xfrm>
            <a:off x="1621187"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95" name="Text Placeholder 72"/>
          <p:cNvSpPr>
            <a:spLocks noGrp="1"/>
          </p:cNvSpPr>
          <p:nvPr>
            <p:ph type="body" sz="quarter" idx="33" hasCustomPrompt="1"/>
          </p:nvPr>
        </p:nvSpPr>
        <p:spPr>
          <a:xfrm>
            <a:off x="2662066"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96" name="Text Placeholder 72"/>
          <p:cNvSpPr>
            <a:spLocks noGrp="1"/>
          </p:cNvSpPr>
          <p:nvPr>
            <p:ph type="body" sz="quarter" idx="34" hasCustomPrompt="1"/>
          </p:nvPr>
        </p:nvSpPr>
        <p:spPr>
          <a:xfrm>
            <a:off x="2662066"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97" name="Text Placeholder 72"/>
          <p:cNvSpPr>
            <a:spLocks noGrp="1"/>
          </p:cNvSpPr>
          <p:nvPr>
            <p:ph type="body" sz="quarter" idx="35" hasCustomPrompt="1"/>
          </p:nvPr>
        </p:nvSpPr>
        <p:spPr>
          <a:xfrm>
            <a:off x="3702945"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98" name="Text Placeholder 72"/>
          <p:cNvSpPr>
            <a:spLocks noGrp="1"/>
          </p:cNvSpPr>
          <p:nvPr>
            <p:ph type="body" sz="quarter" idx="36" hasCustomPrompt="1"/>
          </p:nvPr>
        </p:nvSpPr>
        <p:spPr>
          <a:xfrm>
            <a:off x="3702945"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99" name="Text Placeholder 72"/>
          <p:cNvSpPr>
            <a:spLocks noGrp="1"/>
          </p:cNvSpPr>
          <p:nvPr>
            <p:ph type="body" sz="quarter" idx="37" hasCustomPrompt="1"/>
          </p:nvPr>
        </p:nvSpPr>
        <p:spPr>
          <a:xfrm>
            <a:off x="4743824"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100" name="Text Placeholder 72"/>
          <p:cNvSpPr>
            <a:spLocks noGrp="1"/>
          </p:cNvSpPr>
          <p:nvPr>
            <p:ph type="body" sz="quarter" idx="38" hasCustomPrompt="1"/>
          </p:nvPr>
        </p:nvSpPr>
        <p:spPr>
          <a:xfrm>
            <a:off x="4743824"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101" name="Text Placeholder 72"/>
          <p:cNvSpPr>
            <a:spLocks noGrp="1"/>
          </p:cNvSpPr>
          <p:nvPr>
            <p:ph type="body" sz="quarter" idx="39" hasCustomPrompt="1"/>
          </p:nvPr>
        </p:nvSpPr>
        <p:spPr>
          <a:xfrm>
            <a:off x="5784703"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102" name="Text Placeholder 72"/>
          <p:cNvSpPr>
            <a:spLocks noGrp="1"/>
          </p:cNvSpPr>
          <p:nvPr>
            <p:ph type="body" sz="quarter" idx="40" hasCustomPrompt="1"/>
          </p:nvPr>
        </p:nvSpPr>
        <p:spPr>
          <a:xfrm>
            <a:off x="5784703"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103" name="Text Placeholder 72"/>
          <p:cNvSpPr>
            <a:spLocks noGrp="1"/>
          </p:cNvSpPr>
          <p:nvPr>
            <p:ph type="body" sz="quarter" idx="41" hasCustomPrompt="1"/>
          </p:nvPr>
        </p:nvSpPr>
        <p:spPr>
          <a:xfrm>
            <a:off x="6825582"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104" name="Text Placeholder 72"/>
          <p:cNvSpPr>
            <a:spLocks noGrp="1"/>
          </p:cNvSpPr>
          <p:nvPr>
            <p:ph type="body" sz="quarter" idx="42" hasCustomPrompt="1"/>
          </p:nvPr>
        </p:nvSpPr>
        <p:spPr>
          <a:xfrm>
            <a:off x="6825582"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105" name="Text Placeholder 72"/>
          <p:cNvSpPr>
            <a:spLocks noGrp="1"/>
          </p:cNvSpPr>
          <p:nvPr>
            <p:ph type="body" sz="quarter" idx="43" hasCustomPrompt="1"/>
          </p:nvPr>
        </p:nvSpPr>
        <p:spPr>
          <a:xfrm>
            <a:off x="7866459"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106" name="Text Placeholder 72"/>
          <p:cNvSpPr>
            <a:spLocks noGrp="1"/>
          </p:cNvSpPr>
          <p:nvPr>
            <p:ph type="body" sz="quarter" idx="44" hasCustomPrompt="1"/>
          </p:nvPr>
        </p:nvSpPr>
        <p:spPr>
          <a:xfrm>
            <a:off x="7866459"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Tree>
    <p:extLst>
      <p:ext uri="{BB962C8B-B14F-4D97-AF65-F5344CB8AC3E}">
        <p14:creationId xmlns:p14="http://schemas.microsoft.com/office/powerpoint/2010/main" val="42748043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Marges">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prstClr val="black"/>
                </a:solidFill>
              </a:rPr>
              <a:pPr/>
              <a:t>‹N°›</a:t>
            </a:fld>
            <a:endParaRPr lang="en-US" dirty="0">
              <a:solidFill>
                <a:prstClr val="black"/>
              </a:solidFill>
            </a:endParaRPr>
          </a:p>
        </p:txBody>
      </p:sp>
      <p:grpSp>
        <p:nvGrpSpPr>
          <p:cNvPr id="13" name="Groupe 12"/>
          <p:cNvGrpSpPr/>
          <p:nvPr userDrawn="1"/>
        </p:nvGrpSpPr>
        <p:grpSpPr>
          <a:xfrm>
            <a:off x="-5366" y="0"/>
            <a:ext cx="9154733" cy="6858000"/>
            <a:chOff x="-5366" y="0"/>
            <a:chExt cx="9154733" cy="6858000"/>
          </a:xfrm>
        </p:grpSpPr>
        <p:cxnSp>
          <p:nvCxnSpPr>
            <p:cNvPr id="14" name="Connecteur droit 13"/>
            <p:cNvCxnSpPr/>
            <p:nvPr userDrawn="1"/>
          </p:nvCxnSpPr>
          <p:spPr>
            <a:xfrm>
              <a:off x="21750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5366" y="6536447"/>
              <a:ext cx="9154733" cy="0"/>
            </a:xfrm>
            <a:prstGeom prst="line">
              <a:avLst/>
            </a:prstGeom>
            <a:ln w="9525">
              <a:solidFill>
                <a:schemeClr val="accent2">
                  <a:lumMod val="60000"/>
                  <a:lumOff val="40000"/>
                </a:schemeClr>
              </a:solidFill>
              <a:prstDash val="solid"/>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a:off x="5748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8590076" y="0"/>
              <a:ext cx="0" cy="685800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0" name="Connecteur droit 19"/>
            <p:cNvCxnSpPr/>
            <p:nvPr userDrawn="1"/>
          </p:nvCxnSpPr>
          <p:spPr>
            <a:xfrm>
              <a:off x="-5366" y="56143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Connecteur droit 20"/>
            <p:cNvCxnSpPr/>
            <p:nvPr userDrawn="1"/>
          </p:nvCxnSpPr>
          <p:spPr>
            <a:xfrm>
              <a:off x="-5366" y="75127"/>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userDrawn="1"/>
          </p:nvCxnSpPr>
          <p:spPr>
            <a:xfrm>
              <a:off x="-5366" y="989528"/>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Connecteur droit 22"/>
            <p:cNvCxnSpPr/>
            <p:nvPr userDrawn="1"/>
          </p:nvCxnSpPr>
          <p:spPr>
            <a:xfrm>
              <a:off x="2" y="618186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6926796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5783319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10"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084"/>
          <a:stretch/>
        </p:blipFill>
        <p:spPr bwMode="auto">
          <a:xfrm>
            <a:off x="2000250" y="38100"/>
            <a:ext cx="294912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73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séparateur à personaliser">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2184400" y="1874838"/>
            <a:ext cx="5400000" cy="514800"/>
          </a:xfrm>
          <a:prstGeom prst="rect">
            <a:avLst/>
          </a:prstGeom>
        </p:spPr>
        <p:txBody>
          <a:bodyPr lIns="0" rIns="0" anchor="ctr"/>
          <a:lstStyle>
            <a:lvl1pPr algn="l">
              <a:defRPr sz="2400" b="1">
                <a:solidFill>
                  <a:schemeClr val="tx1"/>
                </a:solidFill>
                <a:latin typeface="Arial" panose="020B0604020202020204" pitchFamily="34" charset="0"/>
                <a:cs typeface="Arial" panose="020B0604020202020204" pitchFamily="34" charset="0"/>
              </a:defRPr>
            </a:lvl1pPr>
          </a:lstStyle>
          <a:p>
            <a:r>
              <a:rPr lang="fr-CA" noProof="0" dirty="0"/>
              <a:t>Modifiez le titre</a:t>
            </a:r>
          </a:p>
        </p:txBody>
      </p:sp>
      <p:sp>
        <p:nvSpPr>
          <p:cNvPr id="9" name="Text Placeholder 17"/>
          <p:cNvSpPr>
            <a:spLocks noGrp="1"/>
          </p:cNvSpPr>
          <p:nvPr>
            <p:ph type="body" sz="quarter" idx="17" hasCustomPrompt="1"/>
          </p:nvPr>
        </p:nvSpPr>
        <p:spPr>
          <a:xfrm>
            <a:off x="2184400" y="2384569"/>
            <a:ext cx="5400000" cy="514800"/>
          </a:xfrm>
          <a:prstGeom prst="rect">
            <a:avLst/>
          </a:prstGeom>
        </p:spPr>
        <p:txBody>
          <a:bodyPr vert="horz" lIns="0" tIns="0" rIns="0" bIns="0" anchor="ctr" anchorCtr="0"/>
          <a:lstStyle>
            <a:lvl1pPr marL="0" indent="0">
              <a:buNone/>
              <a:defRPr sz="1800" b="1" baseline="0">
                <a:solidFill>
                  <a:schemeClr val="tx2">
                    <a:lumMod val="65000"/>
                    <a:lumOff val="35000"/>
                  </a:schemeClr>
                </a:solidFill>
                <a:latin typeface="Arial"/>
                <a:cs typeface="Arial"/>
              </a:defRPr>
            </a:lvl1pPr>
          </a:lstStyle>
          <a:p>
            <a:pPr lvl="0"/>
            <a:r>
              <a:rPr lang="fr-CA" noProof="0" dirty="0"/>
              <a:t>Modifiez le sous-titre</a:t>
            </a:r>
          </a:p>
        </p:txBody>
      </p:sp>
      <p:sp>
        <p:nvSpPr>
          <p:cNvPr id="5" name="Espace réservé pour une image  13"/>
          <p:cNvSpPr>
            <a:spLocks noGrp="1"/>
          </p:cNvSpPr>
          <p:nvPr>
            <p:ph type="pic" sz="quarter" idx="16" hasCustomPrompt="1"/>
          </p:nvPr>
        </p:nvSpPr>
        <p:spPr>
          <a:xfrm>
            <a:off x="0" y="3210164"/>
            <a:ext cx="9144000" cy="3646800"/>
          </a:xfrm>
          <a:prstGeom prst="rect">
            <a:avLst/>
          </a:prstGeom>
        </p:spPr>
        <p:txBody>
          <a:bodyPr/>
          <a:lstStyle>
            <a:lvl1pPr algn="ctr">
              <a:defRPr sz="1100" b="1" baseline="0">
                <a:latin typeface="Arial" panose="020B0604020202020204" pitchFamily="34" charset="0"/>
                <a:cs typeface="Arial" panose="020B0604020202020204" pitchFamily="34" charset="0"/>
              </a:defRPr>
            </a:lvl1pPr>
          </a:lstStyle>
          <a:p>
            <a:r>
              <a:rPr lang="fr-CA" noProof="0" dirty="0"/>
              <a:t>Insérez une image </a:t>
            </a:r>
          </a:p>
          <a:p>
            <a:r>
              <a:rPr lang="fr-CA" noProof="0" dirty="0"/>
              <a:t>Rajoutez le Logo+BandeauNoir par dessus</a:t>
            </a:r>
          </a:p>
        </p:txBody>
      </p:sp>
    </p:spTree>
    <p:extLst>
      <p:ext uri="{BB962C8B-B14F-4D97-AF65-F5344CB8AC3E}">
        <p14:creationId xmlns:p14="http://schemas.microsoft.com/office/powerpoint/2010/main" val="569840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Alignement titr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pPr/>
              <a:t>‹N°›</a:t>
            </a:fld>
            <a:endParaRPr lang="en-US" dirty="0"/>
          </a:p>
        </p:txBody>
      </p:sp>
      <p:sp>
        <p:nvSpPr>
          <p:cNvPr id="3" name="Espace réservé du texte 2"/>
          <p:cNvSpPr>
            <a:spLocks noGrp="1"/>
          </p:cNvSpPr>
          <p:nvPr>
            <p:ph type="body" sz="quarter" idx="10" hasCustomPrompt="1"/>
          </p:nvPr>
        </p:nvSpPr>
        <p:spPr>
          <a:xfrm>
            <a:off x="2180160" y="998084"/>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9" name="Espace réservé du texte 2"/>
          <p:cNvSpPr>
            <a:spLocks noGrp="1"/>
          </p:cNvSpPr>
          <p:nvPr>
            <p:ph type="body" sz="quarter" idx="11" hasCustomPrompt="1"/>
          </p:nvPr>
        </p:nvSpPr>
        <p:spPr>
          <a:xfrm>
            <a:off x="2180160" y="5093078"/>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36583422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able des matière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0" y="38100"/>
            <a:ext cx="6565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4361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Note en haut">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6" name="Espace réservé du texte 2"/>
          <p:cNvSpPr>
            <a:spLocks noGrp="1"/>
          </p:cNvSpPr>
          <p:nvPr>
            <p:ph type="body" sz="quarter" idx="11" hasCustomPrompt="1"/>
          </p:nvPr>
        </p:nvSpPr>
        <p:spPr>
          <a:xfrm>
            <a:off x="578103" y="996091"/>
            <a:ext cx="8003922"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8004752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Note en bas">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8" name="Espace réservé du texte 2"/>
          <p:cNvSpPr>
            <a:spLocks noGrp="1"/>
          </p:cNvSpPr>
          <p:nvPr>
            <p:ph type="body" sz="quarter" idx="11" hasCustomPrompt="1"/>
          </p:nvPr>
        </p:nvSpPr>
        <p:spPr>
          <a:xfrm>
            <a:off x="57810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6"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41720865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e - Alignement titr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3" name="Espace réservé du texte 2"/>
          <p:cNvSpPr>
            <a:spLocks noGrp="1"/>
          </p:cNvSpPr>
          <p:nvPr>
            <p:ph type="body" sz="quarter" idx="10" hasCustomPrompt="1"/>
          </p:nvPr>
        </p:nvSpPr>
        <p:spPr>
          <a:xfrm>
            <a:off x="2180160" y="998084"/>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9" name="Espace réservé du texte 2"/>
          <p:cNvSpPr>
            <a:spLocks noGrp="1"/>
          </p:cNvSpPr>
          <p:nvPr>
            <p:ph type="body" sz="quarter" idx="11" hasCustomPrompt="1"/>
          </p:nvPr>
        </p:nvSpPr>
        <p:spPr>
          <a:xfrm>
            <a:off x="2180160" y="5093078"/>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31342302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e - Alignement titr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3" name="Espace réservé du texte 2"/>
          <p:cNvSpPr>
            <a:spLocks noGrp="1"/>
          </p:cNvSpPr>
          <p:nvPr>
            <p:ph type="body" sz="quarter" idx="10" hasCustomPrompt="1"/>
          </p:nvPr>
        </p:nvSpPr>
        <p:spPr>
          <a:xfrm>
            <a:off x="2180160" y="2194322"/>
            <a:ext cx="6400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2180160" y="5095459"/>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6" name="Espace réservé du texte 2"/>
          <p:cNvSpPr>
            <a:spLocks noGrp="1"/>
          </p:cNvSpPr>
          <p:nvPr>
            <p:ph type="body" sz="quarter" idx="12" hasCustomPrompt="1"/>
          </p:nvPr>
        </p:nvSpPr>
        <p:spPr>
          <a:xfrm>
            <a:off x="2180160" y="998084"/>
            <a:ext cx="6400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9231770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e - Alignement marg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8" name="Espace réservé du texte 2"/>
          <p:cNvSpPr>
            <a:spLocks noGrp="1"/>
          </p:cNvSpPr>
          <p:nvPr>
            <p:ph type="body" sz="quarter" idx="11" hasCustomPrompt="1"/>
          </p:nvPr>
        </p:nvSpPr>
        <p:spPr>
          <a:xfrm>
            <a:off x="581890"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890" y="997641"/>
            <a:ext cx="8002800" cy="3924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9148903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e - Alignement marg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6" name="Espace réservé du texte 2"/>
          <p:cNvSpPr>
            <a:spLocks noGrp="1"/>
          </p:cNvSpPr>
          <p:nvPr>
            <p:ph type="body" sz="quarter" idx="10" hasCustomPrompt="1"/>
          </p:nvPr>
        </p:nvSpPr>
        <p:spPr>
          <a:xfrm>
            <a:off x="576996" y="2194322"/>
            <a:ext cx="8002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576996"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texte 2"/>
          <p:cNvSpPr>
            <a:spLocks noGrp="1"/>
          </p:cNvSpPr>
          <p:nvPr>
            <p:ph type="body" sz="quarter" idx="12" hasCustomPrompt="1"/>
          </p:nvPr>
        </p:nvSpPr>
        <p:spPr>
          <a:xfrm>
            <a:off x="576996" y="998084"/>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Tree>
    <p:extLst>
      <p:ext uri="{BB962C8B-B14F-4D97-AF65-F5344CB8AC3E}">
        <p14:creationId xmlns:p14="http://schemas.microsoft.com/office/powerpoint/2010/main" val="31771388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ableau / Smartart (1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5133" y="997848"/>
            <a:ext cx="8002800" cy="4025256"/>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513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198337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ableau / Smartart (1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137" y="2159674"/>
            <a:ext cx="8002800" cy="4025256"/>
          </a:xfrm>
          <a:prstGeom prst="rect">
            <a:avLst/>
          </a:prstGeom>
        </p:spPr>
        <p:txBody>
          <a:bodyPr lIns="0" rIns="0"/>
          <a:lstStyle>
            <a:lvl1pPr marL="0" indent="0">
              <a:buNone/>
              <a:defRPr sz="900" b="0"/>
            </a:lvl1pPr>
          </a:lstStyle>
          <a:p>
            <a:r>
              <a:rPr lang="fr-CA" sz="1100" b="0" noProof="0" dirty="0"/>
              <a:t>Objet</a:t>
            </a:r>
          </a:p>
        </p:txBody>
      </p:sp>
      <p:sp>
        <p:nvSpPr>
          <p:cNvPr id="7"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7841355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ableau / Smartart (1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texte 2"/>
          <p:cNvSpPr>
            <a:spLocks noGrp="1"/>
          </p:cNvSpPr>
          <p:nvPr>
            <p:ph type="body" sz="quarter" idx="11" hasCustomPrompt="1"/>
          </p:nvPr>
        </p:nvSpPr>
        <p:spPr>
          <a:xfrm>
            <a:off x="578103"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contenu 3"/>
          <p:cNvSpPr>
            <a:spLocks noGrp="1"/>
          </p:cNvSpPr>
          <p:nvPr>
            <p:ph sz="half" idx="14" hasCustomPrompt="1"/>
            <p:custDataLst>
              <p:tags r:id="rId1"/>
            </p:custDataLst>
          </p:nvPr>
        </p:nvSpPr>
        <p:spPr>
          <a:xfrm>
            <a:off x="578103" y="2141079"/>
            <a:ext cx="80028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texte 2"/>
          <p:cNvSpPr>
            <a:spLocks noGrp="1"/>
          </p:cNvSpPr>
          <p:nvPr>
            <p:ph type="body" sz="quarter" idx="15"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780291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Alignement titr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pPr/>
              <a:t>‹N°›</a:t>
            </a:fld>
            <a:endParaRPr lang="fr-CA" noProof="0" dirty="0"/>
          </a:p>
        </p:txBody>
      </p:sp>
      <p:sp>
        <p:nvSpPr>
          <p:cNvPr id="3" name="Espace réservé du texte 2"/>
          <p:cNvSpPr>
            <a:spLocks noGrp="1"/>
          </p:cNvSpPr>
          <p:nvPr>
            <p:ph type="body" sz="quarter" idx="10" hasCustomPrompt="1"/>
          </p:nvPr>
        </p:nvSpPr>
        <p:spPr>
          <a:xfrm>
            <a:off x="2180160" y="2194322"/>
            <a:ext cx="6400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2180160" y="5095459"/>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6" name="Espace réservé du texte 2"/>
          <p:cNvSpPr>
            <a:spLocks noGrp="1"/>
          </p:cNvSpPr>
          <p:nvPr>
            <p:ph type="body" sz="quarter" idx="12" hasCustomPrompt="1"/>
          </p:nvPr>
        </p:nvSpPr>
        <p:spPr>
          <a:xfrm>
            <a:off x="2180160" y="998084"/>
            <a:ext cx="6400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02397182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ableau / Smartart (1d)">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custDataLst>
              <p:tags r:id="rId1"/>
            </p:custDataLst>
          </p:nvPr>
        </p:nvSpPr>
        <p:spPr>
          <a:xfrm>
            <a:off x="579137" y="3287402"/>
            <a:ext cx="8002800" cy="2889504"/>
          </a:xfrm>
          <a:prstGeom prst="rect">
            <a:avLst/>
          </a:prstGeom>
        </p:spPr>
        <p:txBody>
          <a:bodyPr lIns="0" rIns="0"/>
          <a:lstStyle>
            <a:lvl1pPr marL="0" indent="0">
              <a:buNone/>
              <a:defRPr sz="900" b="0"/>
            </a:lvl1pPr>
          </a:lstStyle>
          <a:p>
            <a:r>
              <a:rPr lang="fr-CA" sz="1100" b="0" noProof="0" dirty="0"/>
              <a:t>Objet</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1" name="Espace réservé du texte 2"/>
          <p:cNvSpPr>
            <a:spLocks noGrp="1"/>
          </p:cNvSpPr>
          <p:nvPr>
            <p:ph type="body" sz="quarter" idx="15" hasCustomPrompt="1"/>
          </p:nvPr>
        </p:nvSpPr>
        <p:spPr>
          <a:xfrm>
            <a:off x="579137" y="214180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32484364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ableau / Smartart (2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8103"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0008"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8" name="Espace réservé du texte 2"/>
          <p:cNvSpPr>
            <a:spLocks noGrp="1"/>
          </p:cNvSpPr>
          <p:nvPr>
            <p:ph type="body" sz="quarter" idx="11"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490260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ableau / Smartart (2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14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22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2" name="Espace réservé du texte 2"/>
          <p:cNvSpPr>
            <a:spLocks noGrp="1"/>
          </p:cNvSpPr>
          <p:nvPr>
            <p:ph type="body" sz="quarter" idx="11" hasCustomPrompt="1"/>
          </p:nvPr>
        </p:nvSpPr>
        <p:spPr>
          <a:xfrm>
            <a:off x="581488"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488"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8388797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ableau / Smartart (2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900" y="3285400"/>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1" name="Espace réservé du contenu 3"/>
          <p:cNvSpPr>
            <a:spLocks noGrp="1"/>
          </p:cNvSpPr>
          <p:nvPr>
            <p:ph sz="half" idx="15" hasCustomPrompt="1"/>
            <p:custDataLst>
              <p:tags r:id="rId2"/>
            </p:custDataLst>
          </p:nvPr>
        </p:nvSpPr>
        <p:spPr>
          <a:xfrm>
            <a:off x="4732600" y="3294925"/>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2" name="Espace réservé du texte 2"/>
          <p:cNvSpPr>
            <a:spLocks noGrp="1"/>
          </p:cNvSpPr>
          <p:nvPr>
            <p:ph type="body" sz="quarter" idx="11" hasCustomPrompt="1"/>
          </p:nvPr>
        </p:nvSpPr>
        <p:spPr>
          <a:xfrm>
            <a:off x="581800" y="2145564"/>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800"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5402438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ableau / Smartart (3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3" name="Espace réservé du contenu 3"/>
          <p:cNvSpPr>
            <a:spLocks noGrp="1"/>
          </p:cNvSpPr>
          <p:nvPr>
            <p:ph sz="half" idx="15" hasCustomPrompt="1"/>
            <p:custDataLst>
              <p:tags r:id="rId1"/>
            </p:custDataLst>
          </p:nvPr>
        </p:nvSpPr>
        <p:spPr>
          <a:xfrm>
            <a:off x="579137" y="996493"/>
            <a:ext cx="6120000" cy="1908000"/>
          </a:xfrm>
          <a:prstGeom prst="rect">
            <a:avLst/>
          </a:prstGeom>
        </p:spPr>
        <p:txBody>
          <a:bodyPr lIns="0" rIns="0"/>
          <a:lstStyle>
            <a:lvl1pPr marL="0" indent="0">
              <a:buNone/>
              <a:defRPr sz="900" b="0"/>
            </a:lvl1pPr>
          </a:lstStyle>
          <a:p>
            <a:r>
              <a:rPr lang="fr-CA" sz="1100" b="0" noProof="0" dirty="0"/>
              <a:t>Objet</a:t>
            </a:r>
          </a:p>
        </p:txBody>
      </p:sp>
      <p:sp>
        <p:nvSpPr>
          <p:cNvPr id="15" name="Espace réservé du contenu 3"/>
          <p:cNvSpPr>
            <a:spLocks noGrp="1"/>
          </p:cNvSpPr>
          <p:nvPr>
            <p:ph sz="half" idx="16" hasCustomPrompt="1"/>
            <p:custDataLst>
              <p:tags r:id="rId2"/>
            </p:custDataLst>
          </p:nvPr>
        </p:nvSpPr>
        <p:spPr>
          <a:xfrm>
            <a:off x="579137" y="3045976"/>
            <a:ext cx="6120000" cy="1908000"/>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0242"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6" name="Espace réservé du texte 2"/>
          <p:cNvSpPr>
            <a:spLocks noGrp="1"/>
          </p:cNvSpPr>
          <p:nvPr>
            <p:ph type="body" sz="quarter" idx="17" hasCustomPrompt="1"/>
          </p:nvPr>
        </p:nvSpPr>
        <p:spPr>
          <a:xfrm>
            <a:off x="6901842" y="996493"/>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8" hasCustomPrompt="1"/>
          </p:nvPr>
        </p:nvSpPr>
        <p:spPr>
          <a:xfrm>
            <a:off x="6901842" y="3045976"/>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2959833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ableau / Smartart (3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0" name="Espace réservé du contenu 3"/>
          <p:cNvSpPr>
            <a:spLocks noGrp="1"/>
          </p:cNvSpPr>
          <p:nvPr>
            <p:ph sz="half" idx="15" hasCustomPrompt="1"/>
            <p:custDataLst>
              <p:tags r:id="rId1"/>
            </p:custDataLst>
          </p:nvPr>
        </p:nvSpPr>
        <p:spPr>
          <a:xfrm>
            <a:off x="580006" y="1943000"/>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006" y="3609483"/>
            <a:ext cx="6242061" cy="1620000"/>
          </a:xfrm>
          <a:prstGeom prst="rect">
            <a:avLst/>
          </a:prstGeom>
        </p:spPr>
        <p:txBody>
          <a:bodyPr lIns="0" rIns="0"/>
          <a:lstStyle>
            <a:lvl1pPr marL="0" indent="0">
              <a:buNone/>
              <a:defRPr sz="900" b="0"/>
            </a:lvl1pPr>
          </a:lstStyle>
          <a:p>
            <a:r>
              <a:rPr lang="fr-CA" sz="1100" b="0" noProof="0" dirty="0"/>
              <a:t>Objet</a:t>
            </a:r>
          </a:p>
        </p:txBody>
      </p:sp>
      <p:sp>
        <p:nvSpPr>
          <p:cNvPr id="20" name="Espace réservé du texte 2"/>
          <p:cNvSpPr>
            <a:spLocks noGrp="1"/>
          </p:cNvSpPr>
          <p:nvPr>
            <p:ph type="body" sz="quarter" idx="11" hasCustomPrompt="1"/>
          </p:nvPr>
        </p:nvSpPr>
        <p:spPr>
          <a:xfrm>
            <a:off x="580006" y="5275965"/>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1" name="Espace réservé du texte 2"/>
          <p:cNvSpPr>
            <a:spLocks noGrp="1"/>
          </p:cNvSpPr>
          <p:nvPr>
            <p:ph type="body" sz="quarter" idx="17" hasCustomPrompt="1"/>
          </p:nvPr>
        </p:nvSpPr>
        <p:spPr>
          <a:xfrm>
            <a:off x="6903189" y="1943000"/>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3189" y="3609483"/>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006" y="996517"/>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0785336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ableau / Smartart (3c)">
    <p:spTree>
      <p:nvGrpSpPr>
        <p:cNvPr id="1" name=""/>
        <p:cNvGrpSpPr/>
        <p:nvPr/>
      </p:nvGrpSpPr>
      <p:grpSpPr>
        <a:xfrm>
          <a:off x="0" y="0"/>
          <a:ext cx="0" cy="0"/>
          <a:chOff x="0" y="0"/>
          <a:chExt cx="0" cy="0"/>
        </a:xfrm>
      </p:grpSpPr>
      <p:sp>
        <p:nvSpPr>
          <p:cNvPr id="10" name="Espace réservé du contenu 3"/>
          <p:cNvSpPr>
            <a:spLocks noGrp="1"/>
          </p:cNvSpPr>
          <p:nvPr>
            <p:ph sz="half" idx="15" hasCustomPrompt="1"/>
            <p:custDataLst>
              <p:tags r:id="rId1"/>
            </p:custDataLst>
          </p:nvPr>
        </p:nvSpPr>
        <p:spPr>
          <a:xfrm>
            <a:off x="580724" y="2888732"/>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724" y="4554045"/>
            <a:ext cx="6242061" cy="1620000"/>
          </a:xfrm>
          <a:prstGeom prst="rect">
            <a:avLst/>
          </a:prstGeom>
        </p:spPr>
        <p:txBody>
          <a:bodyPr lIns="0" rIns="0"/>
          <a:lstStyle>
            <a:lvl1pPr marL="0" indent="0">
              <a:buNone/>
              <a:defRPr sz="900" b="0"/>
            </a:lvl1pPr>
          </a:lstStyle>
          <a:p>
            <a:r>
              <a:rPr lang="fr-CA" sz="1100" b="0" noProof="0" dirty="0"/>
              <a:t>Objet</a:t>
            </a:r>
          </a:p>
        </p:txBody>
      </p:sp>
      <p:sp>
        <p:nvSpPr>
          <p:cNvPr id="21" name="Espace réservé du texte 2"/>
          <p:cNvSpPr>
            <a:spLocks noGrp="1"/>
          </p:cNvSpPr>
          <p:nvPr>
            <p:ph type="body" sz="quarter" idx="17" hasCustomPrompt="1"/>
          </p:nvPr>
        </p:nvSpPr>
        <p:spPr>
          <a:xfrm>
            <a:off x="6902324" y="2888732"/>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2324" y="4554045"/>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20" name="Espace réservé du texte 2"/>
          <p:cNvSpPr>
            <a:spLocks noGrp="1"/>
          </p:cNvSpPr>
          <p:nvPr>
            <p:ph type="body" sz="quarter" idx="11" hasCustomPrompt="1"/>
          </p:nvPr>
        </p:nvSpPr>
        <p:spPr>
          <a:xfrm>
            <a:off x="580724" y="1943419"/>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724" y="998106"/>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3844514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leau / Smartart (4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9" name="Espace réservé du texte 2"/>
          <p:cNvSpPr>
            <a:spLocks noGrp="1"/>
          </p:cNvSpPr>
          <p:nvPr>
            <p:ph type="body" sz="quarter" idx="11" hasCustomPrompt="1"/>
          </p:nvPr>
        </p:nvSpPr>
        <p:spPr>
          <a:xfrm>
            <a:off x="2183277" y="1001259"/>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277"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Espace réservé du contenu 3"/>
          <p:cNvSpPr>
            <a:spLocks noGrp="1"/>
          </p:cNvSpPr>
          <p:nvPr>
            <p:ph sz="half" idx="2" hasCustomPrompt="1"/>
            <p:custDataLst>
              <p:tags r:id="rId1"/>
            </p:custDataLst>
          </p:nvPr>
        </p:nvSpPr>
        <p:spPr>
          <a:xfrm>
            <a:off x="581277" y="1501318"/>
            <a:ext cx="1382400" cy="1411200"/>
          </a:xfrm>
          <a:prstGeom prst="rect">
            <a:avLst/>
          </a:prstGeom>
        </p:spPr>
        <p:txBody>
          <a:bodyPr lIns="0" rIns="0"/>
          <a:lstStyle>
            <a:lvl1pPr marL="0" indent="0">
              <a:buNone/>
              <a:defRPr sz="900" b="0"/>
            </a:lvl1pPr>
          </a:lstStyle>
          <a:p>
            <a:r>
              <a:rPr lang="fr-CA" sz="1100" b="0" noProof="0" dirty="0"/>
              <a:t>Objet</a:t>
            </a:r>
          </a:p>
        </p:txBody>
      </p:sp>
      <p:sp>
        <p:nvSpPr>
          <p:cNvPr id="13" name="Espace réservé du contenu 5"/>
          <p:cNvSpPr>
            <a:spLocks noGrp="1"/>
          </p:cNvSpPr>
          <p:nvPr>
            <p:ph sz="quarter" idx="13" hasCustomPrompt="1"/>
            <p:custDataLst>
              <p:tags r:id="rId2"/>
            </p:custDataLst>
          </p:nvPr>
        </p:nvSpPr>
        <p:spPr>
          <a:xfrm>
            <a:off x="581277" y="3035614"/>
            <a:ext cx="1382400" cy="1411200"/>
          </a:xfrm>
          <a:prstGeom prst="rect">
            <a:avLst/>
          </a:prstGeom>
        </p:spPr>
        <p:txBody>
          <a:bodyPr lIns="0" rIns="0"/>
          <a:lstStyle>
            <a:lvl1pPr marL="0" indent="0">
              <a:buNone/>
              <a:defRPr sz="900" b="0"/>
            </a:lvl1pPr>
          </a:lstStyle>
          <a:p>
            <a:r>
              <a:rPr lang="fr-CA" sz="1100" b="0" noProof="0" dirty="0"/>
              <a:t>Objet</a:t>
            </a:r>
          </a:p>
        </p:txBody>
      </p:sp>
      <p:sp>
        <p:nvSpPr>
          <p:cNvPr id="10" name="Titre 1"/>
          <p:cNvSpPr>
            <a:spLocks noGrp="1"/>
          </p:cNvSpPr>
          <p:nvPr>
            <p:ph type="title" hasCustomPrompt="1"/>
          </p:nvPr>
        </p:nvSpPr>
        <p:spPr>
          <a:xfrm>
            <a:off x="2183277"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0310864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leau / Smartart (4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contenu 3"/>
          <p:cNvSpPr>
            <a:spLocks noGrp="1"/>
          </p:cNvSpPr>
          <p:nvPr>
            <p:ph sz="half" idx="2" hasCustomPrompt="1"/>
            <p:custDataLst>
              <p:tags r:id="rId1"/>
            </p:custDataLst>
          </p:nvPr>
        </p:nvSpPr>
        <p:spPr>
          <a:xfrm>
            <a:off x="584752" y="2071318"/>
            <a:ext cx="1382400" cy="1411200"/>
          </a:xfrm>
          <a:prstGeom prst="rect">
            <a:avLst/>
          </a:prstGeom>
        </p:spPr>
        <p:txBody>
          <a:bodyPr lIns="0" rIns="0"/>
          <a:lstStyle>
            <a:lvl1pPr marL="0" indent="0">
              <a:buNone/>
              <a:defRPr sz="900" b="0"/>
            </a:lvl1pPr>
          </a:lstStyle>
          <a:p>
            <a:r>
              <a:rPr lang="fr-CA" sz="1100" b="0" noProof="0" dirty="0"/>
              <a:t>Objet</a:t>
            </a:r>
          </a:p>
        </p:txBody>
      </p:sp>
      <p:sp>
        <p:nvSpPr>
          <p:cNvPr id="8" name="Espace réservé du contenu 5"/>
          <p:cNvSpPr>
            <a:spLocks noGrp="1"/>
          </p:cNvSpPr>
          <p:nvPr>
            <p:ph sz="quarter" idx="12" hasCustomPrompt="1"/>
            <p:custDataLst>
              <p:tags r:id="rId2"/>
            </p:custDataLst>
          </p:nvPr>
        </p:nvSpPr>
        <p:spPr>
          <a:xfrm>
            <a:off x="584752" y="3542441"/>
            <a:ext cx="1382400" cy="141120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4" hasCustomPrompt="1"/>
            <p:custDataLst>
              <p:tags r:id="rId3"/>
            </p:custDataLst>
          </p:nvPr>
        </p:nvSpPr>
        <p:spPr>
          <a:xfrm>
            <a:off x="2186752" y="2071318"/>
            <a:ext cx="6400800" cy="2904443"/>
          </a:xfrm>
          <a:prstGeom prst="rect">
            <a:avLst/>
          </a:prstGeom>
        </p:spPr>
        <p:txBody>
          <a:bodyPr lIns="0" rIns="0"/>
          <a:lstStyle>
            <a:lvl1pPr marL="0" indent="0">
              <a:buNone/>
              <a:defRPr sz="900" b="0"/>
            </a:lvl1pPr>
          </a:lstStyle>
          <a:p>
            <a:r>
              <a:rPr lang="fr-CA" sz="1100" b="0" noProof="0" dirty="0"/>
              <a:t>Objet</a:t>
            </a:r>
          </a:p>
        </p:txBody>
      </p:sp>
      <p:sp>
        <p:nvSpPr>
          <p:cNvPr id="16" name="Espace réservé du texte 2"/>
          <p:cNvSpPr>
            <a:spLocks noGrp="1"/>
          </p:cNvSpPr>
          <p:nvPr>
            <p:ph type="body" sz="quarter" idx="11" hasCustomPrompt="1"/>
          </p:nvPr>
        </p:nvSpPr>
        <p:spPr>
          <a:xfrm>
            <a:off x="2186752" y="998084"/>
            <a:ext cx="6400800" cy="996971"/>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5" hasCustomPrompt="1"/>
          </p:nvPr>
        </p:nvSpPr>
        <p:spPr>
          <a:xfrm>
            <a:off x="584752"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6752"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1302248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4"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9380"/>
          <a:stretch/>
        </p:blipFill>
        <p:spPr bwMode="auto">
          <a:xfrm>
            <a:off x="2031647" y="31814"/>
            <a:ext cx="2640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672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Alignement marg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pPr/>
              <a:t>‹N°›</a:t>
            </a:fld>
            <a:endParaRPr lang="fr-CA" noProof="0" dirty="0"/>
          </a:p>
        </p:txBody>
      </p:sp>
      <p:sp>
        <p:nvSpPr>
          <p:cNvPr id="8" name="Espace réservé du texte 2"/>
          <p:cNvSpPr>
            <a:spLocks noGrp="1"/>
          </p:cNvSpPr>
          <p:nvPr>
            <p:ph type="body" sz="quarter" idx="11" hasCustomPrompt="1"/>
          </p:nvPr>
        </p:nvSpPr>
        <p:spPr>
          <a:xfrm>
            <a:off x="581890"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890" y="997641"/>
            <a:ext cx="8002800" cy="3924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65823143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Profil des répondant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588" y="63500"/>
            <a:ext cx="65230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5881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Multi-images 1">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8" name="Picture Placeholder 6"/>
          <p:cNvSpPr>
            <a:spLocks noGrp="1"/>
          </p:cNvSpPr>
          <p:nvPr>
            <p:ph type="pic" sz="quarter" idx="13" hasCustomPrompt="1"/>
          </p:nvPr>
        </p:nvSpPr>
        <p:spPr>
          <a:xfrm>
            <a:off x="580308" y="995890"/>
            <a:ext cx="716643" cy="802821"/>
          </a:xfrm>
          <a:prstGeom prst="rect">
            <a:avLst/>
          </a:prstGeom>
        </p:spPr>
        <p:txBody>
          <a:bodyPr vert="horz"/>
          <a:lstStyle>
            <a:lvl1pPr marL="0" indent="0" algn="ctr">
              <a:buNone/>
              <a:defRPr sz="700"/>
            </a:lvl1pPr>
          </a:lstStyle>
          <a:p>
            <a:r>
              <a:rPr lang="fr-CA" noProof="0" dirty="0"/>
              <a:t>Objet</a:t>
            </a:r>
          </a:p>
        </p:txBody>
      </p:sp>
      <p:sp>
        <p:nvSpPr>
          <p:cNvPr id="19" name="Picture Placeholder 6"/>
          <p:cNvSpPr>
            <a:spLocks noGrp="1"/>
          </p:cNvSpPr>
          <p:nvPr>
            <p:ph type="pic" sz="quarter" idx="14" hasCustomPrompt="1"/>
          </p:nvPr>
        </p:nvSpPr>
        <p:spPr>
          <a:xfrm>
            <a:off x="1621384"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0" name="Picture Placeholder 6"/>
          <p:cNvSpPr>
            <a:spLocks noGrp="1"/>
          </p:cNvSpPr>
          <p:nvPr>
            <p:ph type="pic" sz="quarter" idx="15" hasCustomPrompt="1"/>
          </p:nvPr>
        </p:nvSpPr>
        <p:spPr>
          <a:xfrm>
            <a:off x="2662972" y="995890"/>
            <a:ext cx="716643" cy="802821"/>
          </a:xfrm>
          <a:prstGeom prst="rect">
            <a:avLst/>
          </a:prstGeom>
        </p:spPr>
        <p:txBody>
          <a:bodyPr vert="horz"/>
          <a:lstStyle>
            <a:lvl1pPr marL="0" indent="0" algn="ctr">
              <a:buNone/>
              <a:defRPr sz="700"/>
            </a:lvl1pPr>
          </a:lstStyle>
          <a:p>
            <a:r>
              <a:rPr lang="fr-CA" noProof="0" dirty="0"/>
              <a:t>Objet</a:t>
            </a:r>
          </a:p>
        </p:txBody>
      </p:sp>
      <p:sp>
        <p:nvSpPr>
          <p:cNvPr id="21" name="Picture Placeholder 6"/>
          <p:cNvSpPr>
            <a:spLocks noGrp="1"/>
          </p:cNvSpPr>
          <p:nvPr>
            <p:ph type="pic" sz="quarter" idx="16" hasCustomPrompt="1"/>
          </p:nvPr>
        </p:nvSpPr>
        <p:spPr>
          <a:xfrm>
            <a:off x="3703669" y="995890"/>
            <a:ext cx="716643" cy="802821"/>
          </a:xfrm>
          <a:prstGeom prst="rect">
            <a:avLst/>
          </a:prstGeom>
        </p:spPr>
        <p:txBody>
          <a:bodyPr vert="horz"/>
          <a:lstStyle>
            <a:lvl1pPr marL="0" indent="0" algn="ctr">
              <a:buNone/>
              <a:defRPr sz="700"/>
            </a:lvl1pPr>
          </a:lstStyle>
          <a:p>
            <a:r>
              <a:rPr lang="fr-CA" noProof="0" dirty="0"/>
              <a:t>Objet</a:t>
            </a:r>
          </a:p>
        </p:txBody>
      </p:sp>
      <p:sp>
        <p:nvSpPr>
          <p:cNvPr id="22" name="Picture Placeholder 6"/>
          <p:cNvSpPr>
            <a:spLocks noGrp="1"/>
          </p:cNvSpPr>
          <p:nvPr>
            <p:ph type="pic" sz="quarter" idx="17" hasCustomPrompt="1"/>
          </p:nvPr>
        </p:nvSpPr>
        <p:spPr>
          <a:xfrm>
            <a:off x="4744366" y="995890"/>
            <a:ext cx="716643" cy="802821"/>
          </a:xfrm>
          <a:prstGeom prst="rect">
            <a:avLst/>
          </a:prstGeom>
        </p:spPr>
        <p:txBody>
          <a:bodyPr vert="horz"/>
          <a:lstStyle>
            <a:lvl1pPr marL="0" indent="0" algn="ctr">
              <a:buNone/>
              <a:defRPr sz="700"/>
            </a:lvl1pPr>
          </a:lstStyle>
          <a:p>
            <a:r>
              <a:rPr lang="fr-CA" noProof="0" dirty="0"/>
              <a:t>Objet</a:t>
            </a:r>
          </a:p>
        </p:txBody>
      </p:sp>
      <p:sp>
        <p:nvSpPr>
          <p:cNvPr id="23" name="Picture Placeholder 6"/>
          <p:cNvSpPr>
            <a:spLocks noGrp="1"/>
          </p:cNvSpPr>
          <p:nvPr>
            <p:ph type="pic" sz="quarter" idx="18" hasCustomPrompt="1"/>
          </p:nvPr>
        </p:nvSpPr>
        <p:spPr>
          <a:xfrm>
            <a:off x="5784634" y="995890"/>
            <a:ext cx="716643" cy="802821"/>
          </a:xfrm>
          <a:prstGeom prst="rect">
            <a:avLst/>
          </a:prstGeom>
        </p:spPr>
        <p:txBody>
          <a:bodyPr vert="horz"/>
          <a:lstStyle>
            <a:lvl1pPr marL="0" indent="0" algn="ctr">
              <a:buNone/>
              <a:defRPr sz="700"/>
            </a:lvl1pPr>
          </a:lstStyle>
          <a:p>
            <a:r>
              <a:rPr lang="fr-CA" noProof="0" dirty="0"/>
              <a:t>Objet</a:t>
            </a:r>
          </a:p>
        </p:txBody>
      </p:sp>
      <p:sp>
        <p:nvSpPr>
          <p:cNvPr id="24" name="Picture Placeholder 6"/>
          <p:cNvSpPr>
            <a:spLocks noGrp="1"/>
          </p:cNvSpPr>
          <p:nvPr>
            <p:ph type="pic" sz="quarter" idx="19" hasCustomPrompt="1"/>
          </p:nvPr>
        </p:nvSpPr>
        <p:spPr>
          <a:xfrm>
            <a:off x="6825760"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5" name="Picture Placeholder 6"/>
          <p:cNvSpPr>
            <a:spLocks noGrp="1"/>
          </p:cNvSpPr>
          <p:nvPr>
            <p:ph type="pic" sz="quarter" idx="20" hasCustomPrompt="1"/>
          </p:nvPr>
        </p:nvSpPr>
        <p:spPr>
          <a:xfrm>
            <a:off x="7866459" y="995890"/>
            <a:ext cx="716643" cy="802821"/>
          </a:xfrm>
          <a:prstGeom prst="rect">
            <a:avLst/>
          </a:prstGeom>
        </p:spPr>
        <p:txBody>
          <a:bodyPr vert="horz"/>
          <a:lstStyle>
            <a:lvl1pPr marL="0" indent="0" algn="ctr">
              <a:buNone/>
              <a:defRPr sz="700"/>
            </a:lvl1pPr>
          </a:lstStyle>
          <a:p>
            <a:r>
              <a:rPr lang="fr-CA" noProof="0" dirty="0"/>
              <a:t>Objet</a:t>
            </a:r>
          </a:p>
        </p:txBody>
      </p:sp>
      <p:sp>
        <p:nvSpPr>
          <p:cNvPr id="26" name="Picture Placeholder 6"/>
          <p:cNvSpPr>
            <a:spLocks noGrp="1"/>
          </p:cNvSpPr>
          <p:nvPr>
            <p:ph type="pic" sz="quarter" idx="21" hasCustomPrompt="1"/>
          </p:nvPr>
        </p:nvSpPr>
        <p:spPr>
          <a:xfrm>
            <a:off x="580308" y="1998214"/>
            <a:ext cx="716643" cy="802821"/>
          </a:xfrm>
          <a:prstGeom prst="rect">
            <a:avLst/>
          </a:prstGeom>
        </p:spPr>
        <p:txBody>
          <a:bodyPr vert="horz"/>
          <a:lstStyle>
            <a:lvl1pPr marL="0" indent="0" algn="ctr">
              <a:buNone/>
              <a:defRPr sz="700"/>
            </a:lvl1pPr>
          </a:lstStyle>
          <a:p>
            <a:r>
              <a:rPr lang="fr-CA" noProof="0" dirty="0"/>
              <a:t>Objet</a:t>
            </a:r>
          </a:p>
        </p:txBody>
      </p:sp>
      <p:sp>
        <p:nvSpPr>
          <p:cNvPr id="27" name="Picture Placeholder 6"/>
          <p:cNvSpPr>
            <a:spLocks noGrp="1"/>
          </p:cNvSpPr>
          <p:nvPr>
            <p:ph type="pic" sz="quarter" idx="22" hasCustomPrompt="1"/>
          </p:nvPr>
        </p:nvSpPr>
        <p:spPr>
          <a:xfrm>
            <a:off x="1621187" y="1998214"/>
            <a:ext cx="716643" cy="802821"/>
          </a:xfrm>
          <a:prstGeom prst="rect">
            <a:avLst/>
          </a:prstGeom>
        </p:spPr>
        <p:txBody>
          <a:bodyPr vert="horz"/>
          <a:lstStyle>
            <a:lvl1pPr marL="0" indent="0" algn="ctr">
              <a:buNone/>
              <a:defRPr sz="700"/>
            </a:lvl1pPr>
          </a:lstStyle>
          <a:p>
            <a:r>
              <a:rPr lang="fr-CA" noProof="0" dirty="0"/>
              <a:t>Objet</a:t>
            </a:r>
          </a:p>
        </p:txBody>
      </p:sp>
      <p:sp>
        <p:nvSpPr>
          <p:cNvPr id="28" name="Picture Placeholder 6"/>
          <p:cNvSpPr>
            <a:spLocks noGrp="1"/>
          </p:cNvSpPr>
          <p:nvPr>
            <p:ph type="pic" sz="quarter" idx="23" hasCustomPrompt="1"/>
          </p:nvPr>
        </p:nvSpPr>
        <p:spPr>
          <a:xfrm>
            <a:off x="2662066" y="1998214"/>
            <a:ext cx="716643" cy="802821"/>
          </a:xfrm>
          <a:prstGeom prst="rect">
            <a:avLst/>
          </a:prstGeom>
        </p:spPr>
        <p:txBody>
          <a:bodyPr vert="horz"/>
          <a:lstStyle>
            <a:lvl1pPr marL="0" indent="0" algn="ctr">
              <a:buNone/>
              <a:defRPr sz="700"/>
            </a:lvl1pPr>
          </a:lstStyle>
          <a:p>
            <a:r>
              <a:rPr lang="fr-CA" noProof="0" dirty="0"/>
              <a:t>Objet</a:t>
            </a:r>
          </a:p>
        </p:txBody>
      </p:sp>
      <p:sp>
        <p:nvSpPr>
          <p:cNvPr id="29" name="Picture Placeholder 6"/>
          <p:cNvSpPr>
            <a:spLocks noGrp="1"/>
          </p:cNvSpPr>
          <p:nvPr>
            <p:ph type="pic" sz="quarter" idx="24" hasCustomPrompt="1"/>
          </p:nvPr>
        </p:nvSpPr>
        <p:spPr>
          <a:xfrm>
            <a:off x="3702945" y="1998214"/>
            <a:ext cx="716643" cy="802821"/>
          </a:xfrm>
          <a:prstGeom prst="rect">
            <a:avLst/>
          </a:prstGeom>
        </p:spPr>
        <p:txBody>
          <a:bodyPr vert="horz"/>
          <a:lstStyle>
            <a:lvl1pPr marL="0" indent="0" algn="ctr">
              <a:buNone/>
              <a:defRPr sz="700"/>
            </a:lvl1pPr>
          </a:lstStyle>
          <a:p>
            <a:r>
              <a:rPr lang="fr-CA" noProof="0" dirty="0"/>
              <a:t>Objet</a:t>
            </a:r>
          </a:p>
        </p:txBody>
      </p:sp>
      <p:sp>
        <p:nvSpPr>
          <p:cNvPr id="30" name="Picture Placeholder 6"/>
          <p:cNvSpPr>
            <a:spLocks noGrp="1"/>
          </p:cNvSpPr>
          <p:nvPr>
            <p:ph type="pic" sz="quarter" idx="25" hasCustomPrompt="1"/>
          </p:nvPr>
        </p:nvSpPr>
        <p:spPr>
          <a:xfrm>
            <a:off x="4743824" y="1998214"/>
            <a:ext cx="716643" cy="802821"/>
          </a:xfrm>
          <a:prstGeom prst="rect">
            <a:avLst/>
          </a:prstGeom>
        </p:spPr>
        <p:txBody>
          <a:bodyPr vert="horz"/>
          <a:lstStyle>
            <a:lvl1pPr marL="0" indent="0" algn="ctr">
              <a:buNone/>
              <a:defRPr sz="700"/>
            </a:lvl1pPr>
          </a:lstStyle>
          <a:p>
            <a:r>
              <a:rPr lang="fr-CA" noProof="0" dirty="0"/>
              <a:t>Objet</a:t>
            </a:r>
          </a:p>
        </p:txBody>
      </p:sp>
      <p:sp>
        <p:nvSpPr>
          <p:cNvPr id="31" name="Picture Placeholder 6"/>
          <p:cNvSpPr>
            <a:spLocks noGrp="1"/>
          </p:cNvSpPr>
          <p:nvPr>
            <p:ph type="pic" sz="quarter" idx="26" hasCustomPrompt="1"/>
          </p:nvPr>
        </p:nvSpPr>
        <p:spPr>
          <a:xfrm>
            <a:off x="5784703" y="1998214"/>
            <a:ext cx="716643" cy="802821"/>
          </a:xfrm>
          <a:prstGeom prst="rect">
            <a:avLst/>
          </a:prstGeom>
        </p:spPr>
        <p:txBody>
          <a:bodyPr vert="horz"/>
          <a:lstStyle>
            <a:lvl1pPr marL="0" indent="0" algn="ctr">
              <a:buNone/>
              <a:defRPr sz="700"/>
            </a:lvl1pPr>
          </a:lstStyle>
          <a:p>
            <a:r>
              <a:rPr lang="fr-CA" noProof="0" dirty="0"/>
              <a:t>Objet</a:t>
            </a:r>
          </a:p>
        </p:txBody>
      </p:sp>
      <p:sp>
        <p:nvSpPr>
          <p:cNvPr id="32" name="Picture Placeholder 6"/>
          <p:cNvSpPr>
            <a:spLocks noGrp="1"/>
          </p:cNvSpPr>
          <p:nvPr>
            <p:ph type="pic" sz="quarter" idx="27" hasCustomPrompt="1"/>
          </p:nvPr>
        </p:nvSpPr>
        <p:spPr>
          <a:xfrm>
            <a:off x="6825582" y="1998214"/>
            <a:ext cx="716643" cy="802821"/>
          </a:xfrm>
          <a:prstGeom prst="rect">
            <a:avLst/>
          </a:prstGeom>
        </p:spPr>
        <p:txBody>
          <a:bodyPr vert="horz"/>
          <a:lstStyle>
            <a:lvl1pPr marL="0" indent="0" algn="ctr">
              <a:buNone/>
              <a:defRPr sz="700"/>
            </a:lvl1pPr>
          </a:lstStyle>
          <a:p>
            <a:r>
              <a:rPr lang="fr-CA" noProof="0" dirty="0"/>
              <a:t>Objet</a:t>
            </a:r>
          </a:p>
        </p:txBody>
      </p:sp>
      <p:sp>
        <p:nvSpPr>
          <p:cNvPr id="33" name="Picture Placeholder 6"/>
          <p:cNvSpPr>
            <a:spLocks noGrp="1"/>
          </p:cNvSpPr>
          <p:nvPr>
            <p:ph type="pic" sz="quarter" idx="28" hasCustomPrompt="1"/>
          </p:nvPr>
        </p:nvSpPr>
        <p:spPr>
          <a:xfrm>
            <a:off x="7866459" y="1998214"/>
            <a:ext cx="716643" cy="802821"/>
          </a:xfrm>
          <a:prstGeom prst="rect">
            <a:avLst/>
          </a:prstGeom>
        </p:spPr>
        <p:txBody>
          <a:bodyPr vert="horz"/>
          <a:lstStyle>
            <a:lvl1pPr marL="0" indent="0" algn="ctr">
              <a:buNone/>
              <a:defRPr sz="700"/>
            </a:lvl1pPr>
          </a:lstStyle>
          <a:p>
            <a:r>
              <a:rPr lang="fr-CA" noProof="0" dirty="0"/>
              <a:t>Objet</a:t>
            </a:r>
          </a:p>
        </p:txBody>
      </p:sp>
      <p:sp>
        <p:nvSpPr>
          <p:cNvPr id="34" name="Text Placeholder 72"/>
          <p:cNvSpPr>
            <a:spLocks noGrp="1"/>
          </p:cNvSpPr>
          <p:nvPr>
            <p:ph type="body" sz="quarter" idx="29" hasCustomPrompt="1"/>
          </p:nvPr>
        </p:nvSpPr>
        <p:spPr>
          <a:xfrm>
            <a:off x="580308"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35" name="Text Placeholder 72"/>
          <p:cNvSpPr>
            <a:spLocks noGrp="1"/>
          </p:cNvSpPr>
          <p:nvPr>
            <p:ph type="body" sz="quarter" idx="30" hasCustomPrompt="1"/>
          </p:nvPr>
        </p:nvSpPr>
        <p:spPr>
          <a:xfrm>
            <a:off x="580308"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36" name="Text Placeholder 72"/>
          <p:cNvSpPr>
            <a:spLocks noGrp="1"/>
          </p:cNvSpPr>
          <p:nvPr>
            <p:ph type="body" sz="quarter" idx="31" hasCustomPrompt="1"/>
          </p:nvPr>
        </p:nvSpPr>
        <p:spPr>
          <a:xfrm>
            <a:off x="1621187"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37" name="Text Placeholder 72"/>
          <p:cNvSpPr>
            <a:spLocks noGrp="1"/>
          </p:cNvSpPr>
          <p:nvPr>
            <p:ph type="body" sz="quarter" idx="32" hasCustomPrompt="1"/>
          </p:nvPr>
        </p:nvSpPr>
        <p:spPr>
          <a:xfrm>
            <a:off x="1621187"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39" name="Text Placeholder 72"/>
          <p:cNvSpPr>
            <a:spLocks noGrp="1"/>
          </p:cNvSpPr>
          <p:nvPr>
            <p:ph type="body" sz="quarter" idx="33" hasCustomPrompt="1"/>
          </p:nvPr>
        </p:nvSpPr>
        <p:spPr>
          <a:xfrm>
            <a:off x="2662066"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40" name="Text Placeholder 72"/>
          <p:cNvSpPr>
            <a:spLocks noGrp="1"/>
          </p:cNvSpPr>
          <p:nvPr>
            <p:ph type="body" sz="quarter" idx="34" hasCustomPrompt="1"/>
          </p:nvPr>
        </p:nvSpPr>
        <p:spPr>
          <a:xfrm>
            <a:off x="2662066"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41" name="Text Placeholder 72"/>
          <p:cNvSpPr>
            <a:spLocks noGrp="1"/>
          </p:cNvSpPr>
          <p:nvPr>
            <p:ph type="body" sz="quarter" idx="35" hasCustomPrompt="1"/>
          </p:nvPr>
        </p:nvSpPr>
        <p:spPr>
          <a:xfrm>
            <a:off x="3702945"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42" name="Text Placeholder 72"/>
          <p:cNvSpPr>
            <a:spLocks noGrp="1"/>
          </p:cNvSpPr>
          <p:nvPr>
            <p:ph type="body" sz="quarter" idx="36" hasCustomPrompt="1"/>
          </p:nvPr>
        </p:nvSpPr>
        <p:spPr>
          <a:xfrm>
            <a:off x="3702945"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43" name="Text Placeholder 72"/>
          <p:cNvSpPr>
            <a:spLocks noGrp="1"/>
          </p:cNvSpPr>
          <p:nvPr>
            <p:ph type="body" sz="quarter" idx="37" hasCustomPrompt="1"/>
          </p:nvPr>
        </p:nvSpPr>
        <p:spPr>
          <a:xfrm>
            <a:off x="4743824"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44" name="Text Placeholder 72"/>
          <p:cNvSpPr>
            <a:spLocks noGrp="1"/>
          </p:cNvSpPr>
          <p:nvPr>
            <p:ph type="body" sz="quarter" idx="38" hasCustomPrompt="1"/>
          </p:nvPr>
        </p:nvSpPr>
        <p:spPr>
          <a:xfrm>
            <a:off x="4743824"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45" name="Text Placeholder 72"/>
          <p:cNvSpPr>
            <a:spLocks noGrp="1"/>
          </p:cNvSpPr>
          <p:nvPr>
            <p:ph type="body" sz="quarter" idx="39" hasCustomPrompt="1"/>
          </p:nvPr>
        </p:nvSpPr>
        <p:spPr>
          <a:xfrm>
            <a:off x="5784703"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46" name="Text Placeholder 72"/>
          <p:cNvSpPr>
            <a:spLocks noGrp="1"/>
          </p:cNvSpPr>
          <p:nvPr>
            <p:ph type="body" sz="quarter" idx="40" hasCustomPrompt="1"/>
          </p:nvPr>
        </p:nvSpPr>
        <p:spPr>
          <a:xfrm>
            <a:off x="5784703"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47" name="Text Placeholder 72"/>
          <p:cNvSpPr>
            <a:spLocks noGrp="1"/>
          </p:cNvSpPr>
          <p:nvPr>
            <p:ph type="body" sz="quarter" idx="41" hasCustomPrompt="1"/>
          </p:nvPr>
        </p:nvSpPr>
        <p:spPr>
          <a:xfrm>
            <a:off x="6825582"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48" name="Text Placeholder 72"/>
          <p:cNvSpPr>
            <a:spLocks noGrp="1"/>
          </p:cNvSpPr>
          <p:nvPr>
            <p:ph type="body" sz="quarter" idx="42" hasCustomPrompt="1"/>
          </p:nvPr>
        </p:nvSpPr>
        <p:spPr>
          <a:xfrm>
            <a:off x="6825582"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49" name="Text Placeholder 72"/>
          <p:cNvSpPr>
            <a:spLocks noGrp="1"/>
          </p:cNvSpPr>
          <p:nvPr>
            <p:ph type="body" sz="quarter" idx="43" hasCustomPrompt="1"/>
          </p:nvPr>
        </p:nvSpPr>
        <p:spPr>
          <a:xfrm>
            <a:off x="7866459"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50" name="Text Placeholder 72"/>
          <p:cNvSpPr>
            <a:spLocks noGrp="1"/>
          </p:cNvSpPr>
          <p:nvPr>
            <p:ph type="body" sz="quarter" idx="44" hasCustomPrompt="1"/>
          </p:nvPr>
        </p:nvSpPr>
        <p:spPr>
          <a:xfrm>
            <a:off x="7866459"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
        <p:nvSpPr>
          <p:cNvPr id="51" name="Text Placeholder 93"/>
          <p:cNvSpPr>
            <a:spLocks noGrp="1"/>
          </p:cNvSpPr>
          <p:nvPr>
            <p:ph type="body" sz="quarter" idx="47" hasCustomPrompt="1"/>
          </p:nvPr>
        </p:nvSpPr>
        <p:spPr>
          <a:xfrm>
            <a:off x="580308" y="3069903"/>
            <a:ext cx="8002800" cy="1371703"/>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indent="0">
              <a:spcBef>
                <a:spcPts val="0"/>
              </a:spcBef>
              <a:buFontTx/>
              <a:buNone/>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1"/>
            <a:endParaRPr lang="fr-CA" noProof="0" dirty="0"/>
          </a:p>
          <a:p>
            <a:pPr lvl="1"/>
            <a:endParaRPr lang="fr-CA" noProof="0" dirty="0"/>
          </a:p>
          <a:p>
            <a:pPr lvl="1"/>
            <a:endParaRPr lang="fr-CA" noProof="0" dirty="0"/>
          </a:p>
        </p:txBody>
      </p:sp>
      <p:sp>
        <p:nvSpPr>
          <p:cNvPr id="56" name="Espace réservé du texte 2"/>
          <p:cNvSpPr>
            <a:spLocks noGrp="1"/>
          </p:cNvSpPr>
          <p:nvPr>
            <p:ph type="body" sz="quarter" idx="48" hasCustomPrompt="1"/>
          </p:nvPr>
        </p:nvSpPr>
        <p:spPr>
          <a:xfrm>
            <a:off x="580308" y="4553911"/>
            <a:ext cx="80028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53"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03087309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Multi-images 2">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1" name="Text Placeholder 93"/>
          <p:cNvSpPr>
            <a:spLocks noGrp="1"/>
          </p:cNvSpPr>
          <p:nvPr>
            <p:ph type="body" sz="quarter" idx="47" hasCustomPrompt="1"/>
          </p:nvPr>
        </p:nvSpPr>
        <p:spPr>
          <a:xfrm>
            <a:off x="580308" y="4554611"/>
            <a:ext cx="8002800" cy="1620000"/>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marR="0" indent="0" algn="l" defTabSz="457200" rtl="0" eaLnBrk="1" fontAlgn="auto" latinLnBrk="0" hangingPunct="1">
              <a:lnSpc>
                <a:spcPct val="100000"/>
              </a:lnSpc>
              <a:spcBef>
                <a:spcPts val="0"/>
              </a:spcBef>
              <a:spcAft>
                <a:spcPts val="0"/>
              </a:spcAft>
              <a:buClrTx/>
              <a:buSzTx/>
              <a:buFontTx/>
              <a:buNone/>
              <a:tabLst/>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marL="180000" marR="0" lvl="1" indent="0" algn="l" defTabSz="457200" rtl="0" eaLnBrk="1" fontAlgn="auto" latinLnBrk="0" hangingPunct="1">
              <a:lnSpc>
                <a:spcPct val="100000"/>
              </a:lnSpc>
              <a:spcBef>
                <a:spcPts val="0"/>
              </a:spcBef>
              <a:spcAft>
                <a:spcPts val="0"/>
              </a:spcAft>
              <a:buClrTx/>
              <a:buSzTx/>
              <a:buFontTx/>
              <a:buNone/>
              <a:tabLst/>
              <a:defRPr/>
            </a:pPr>
            <a:r>
              <a:rPr lang="fr-CA" noProof="0" dirty="0"/>
              <a:t>2e niveau</a:t>
            </a:r>
          </a:p>
          <a:p>
            <a:pPr lvl="0"/>
            <a:r>
              <a:rPr lang="fr-CA" noProof="0" dirty="0"/>
              <a:t>Cliquez pour ajouter du texte</a:t>
            </a:r>
          </a:p>
          <a:p>
            <a:pPr lvl="1"/>
            <a:r>
              <a:rPr lang="fr-CA" noProof="0" dirty="0"/>
              <a:t>2e niveau</a:t>
            </a:r>
          </a:p>
        </p:txBody>
      </p:sp>
      <p:sp>
        <p:nvSpPr>
          <p:cNvPr id="53" name="Espace réservé du texte 2"/>
          <p:cNvSpPr>
            <a:spLocks noGrp="1"/>
          </p:cNvSpPr>
          <p:nvPr>
            <p:ph type="body" sz="quarter" idx="48" hasCustomPrompt="1"/>
          </p:nvPr>
        </p:nvSpPr>
        <p:spPr>
          <a:xfrm>
            <a:off x="580308" y="996203"/>
            <a:ext cx="8002800" cy="144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4"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75" name="Picture Placeholder 6"/>
          <p:cNvSpPr>
            <a:spLocks noGrp="1"/>
          </p:cNvSpPr>
          <p:nvPr>
            <p:ph type="pic" sz="quarter" idx="13" hasCustomPrompt="1"/>
          </p:nvPr>
        </p:nvSpPr>
        <p:spPr>
          <a:xfrm>
            <a:off x="580308" y="2534374"/>
            <a:ext cx="716643" cy="802821"/>
          </a:xfrm>
          <a:prstGeom prst="rect">
            <a:avLst/>
          </a:prstGeom>
        </p:spPr>
        <p:txBody>
          <a:bodyPr vert="horz"/>
          <a:lstStyle>
            <a:lvl1pPr marL="0" indent="0" algn="ctr">
              <a:buNone/>
              <a:defRPr sz="700"/>
            </a:lvl1pPr>
          </a:lstStyle>
          <a:p>
            <a:r>
              <a:rPr lang="fr-CA" noProof="0" dirty="0"/>
              <a:t>Objet</a:t>
            </a:r>
          </a:p>
        </p:txBody>
      </p:sp>
      <p:sp>
        <p:nvSpPr>
          <p:cNvPr id="76" name="Picture Placeholder 6"/>
          <p:cNvSpPr>
            <a:spLocks noGrp="1"/>
          </p:cNvSpPr>
          <p:nvPr>
            <p:ph type="pic" sz="quarter" idx="14" hasCustomPrompt="1"/>
          </p:nvPr>
        </p:nvSpPr>
        <p:spPr>
          <a:xfrm>
            <a:off x="1621384"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77" name="Picture Placeholder 6"/>
          <p:cNvSpPr>
            <a:spLocks noGrp="1"/>
          </p:cNvSpPr>
          <p:nvPr>
            <p:ph type="pic" sz="quarter" idx="15" hasCustomPrompt="1"/>
          </p:nvPr>
        </p:nvSpPr>
        <p:spPr>
          <a:xfrm>
            <a:off x="2662972" y="2534374"/>
            <a:ext cx="716643" cy="802821"/>
          </a:xfrm>
          <a:prstGeom prst="rect">
            <a:avLst/>
          </a:prstGeom>
        </p:spPr>
        <p:txBody>
          <a:bodyPr vert="horz"/>
          <a:lstStyle>
            <a:lvl1pPr marL="0" indent="0" algn="ctr">
              <a:buNone/>
              <a:defRPr sz="700"/>
            </a:lvl1pPr>
          </a:lstStyle>
          <a:p>
            <a:r>
              <a:rPr lang="fr-CA" noProof="0" dirty="0"/>
              <a:t>Objet</a:t>
            </a:r>
          </a:p>
        </p:txBody>
      </p:sp>
      <p:sp>
        <p:nvSpPr>
          <p:cNvPr id="78" name="Picture Placeholder 6"/>
          <p:cNvSpPr>
            <a:spLocks noGrp="1"/>
          </p:cNvSpPr>
          <p:nvPr>
            <p:ph type="pic" sz="quarter" idx="16" hasCustomPrompt="1"/>
          </p:nvPr>
        </p:nvSpPr>
        <p:spPr>
          <a:xfrm>
            <a:off x="3703669" y="2534374"/>
            <a:ext cx="716643" cy="802821"/>
          </a:xfrm>
          <a:prstGeom prst="rect">
            <a:avLst/>
          </a:prstGeom>
        </p:spPr>
        <p:txBody>
          <a:bodyPr vert="horz"/>
          <a:lstStyle>
            <a:lvl1pPr marL="0" indent="0" algn="ctr">
              <a:buNone/>
              <a:defRPr sz="700"/>
            </a:lvl1pPr>
          </a:lstStyle>
          <a:p>
            <a:r>
              <a:rPr lang="fr-CA" noProof="0" dirty="0"/>
              <a:t>Objet</a:t>
            </a:r>
          </a:p>
        </p:txBody>
      </p:sp>
      <p:sp>
        <p:nvSpPr>
          <p:cNvPr id="79" name="Picture Placeholder 6"/>
          <p:cNvSpPr>
            <a:spLocks noGrp="1"/>
          </p:cNvSpPr>
          <p:nvPr>
            <p:ph type="pic" sz="quarter" idx="17" hasCustomPrompt="1"/>
          </p:nvPr>
        </p:nvSpPr>
        <p:spPr>
          <a:xfrm>
            <a:off x="4744366" y="2534374"/>
            <a:ext cx="716643" cy="802821"/>
          </a:xfrm>
          <a:prstGeom prst="rect">
            <a:avLst/>
          </a:prstGeom>
        </p:spPr>
        <p:txBody>
          <a:bodyPr vert="horz"/>
          <a:lstStyle>
            <a:lvl1pPr marL="0" indent="0" algn="ctr">
              <a:buNone/>
              <a:defRPr sz="700"/>
            </a:lvl1pPr>
          </a:lstStyle>
          <a:p>
            <a:r>
              <a:rPr lang="fr-CA" noProof="0" dirty="0"/>
              <a:t>Objet</a:t>
            </a:r>
          </a:p>
        </p:txBody>
      </p:sp>
      <p:sp>
        <p:nvSpPr>
          <p:cNvPr id="80" name="Picture Placeholder 6"/>
          <p:cNvSpPr>
            <a:spLocks noGrp="1"/>
          </p:cNvSpPr>
          <p:nvPr>
            <p:ph type="pic" sz="quarter" idx="18" hasCustomPrompt="1"/>
          </p:nvPr>
        </p:nvSpPr>
        <p:spPr>
          <a:xfrm>
            <a:off x="5784634" y="2534374"/>
            <a:ext cx="716643" cy="802821"/>
          </a:xfrm>
          <a:prstGeom prst="rect">
            <a:avLst/>
          </a:prstGeom>
        </p:spPr>
        <p:txBody>
          <a:bodyPr vert="horz"/>
          <a:lstStyle>
            <a:lvl1pPr marL="0" indent="0" algn="ctr">
              <a:buNone/>
              <a:defRPr sz="700"/>
            </a:lvl1pPr>
          </a:lstStyle>
          <a:p>
            <a:r>
              <a:rPr lang="fr-CA" noProof="0" dirty="0"/>
              <a:t>Objet</a:t>
            </a:r>
          </a:p>
        </p:txBody>
      </p:sp>
      <p:sp>
        <p:nvSpPr>
          <p:cNvPr id="81" name="Picture Placeholder 6"/>
          <p:cNvSpPr>
            <a:spLocks noGrp="1"/>
          </p:cNvSpPr>
          <p:nvPr>
            <p:ph type="pic" sz="quarter" idx="19" hasCustomPrompt="1"/>
          </p:nvPr>
        </p:nvSpPr>
        <p:spPr>
          <a:xfrm>
            <a:off x="6825760"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82" name="Picture Placeholder 6"/>
          <p:cNvSpPr>
            <a:spLocks noGrp="1"/>
          </p:cNvSpPr>
          <p:nvPr>
            <p:ph type="pic" sz="quarter" idx="20" hasCustomPrompt="1"/>
          </p:nvPr>
        </p:nvSpPr>
        <p:spPr>
          <a:xfrm>
            <a:off x="7866459" y="2534374"/>
            <a:ext cx="716643" cy="802821"/>
          </a:xfrm>
          <a:prstGeom prst="rect">
            <a:avLst/>
          </a:prstGeom>
        </p:spPr>
        <p:txBody>
          <a:bodyPr vert="horz"/>
          <a:lstStyle>
            <a:lvl1pPr marL="0" indent="0" algn="ctr">
              <a:buNone/>
              <a:defRPr sz="700"/>
            </a:lvl1pPr>
          </a:lstStyle>
          <a:p>
            <a:r>
              <a:rPr lang="fr-CA" noProof="0" dirty="0"/>
              <a:t>Objet</a:t>
            </a:r>
          </a:p>
        </p:txBody>
      </p:sp>
      <p:sp>
        <p:nvSpPr>
          <p:cNvPr id="83" name="Picture Placeholder 6"/>
          <p:cNvSpPr>
            <a:spLocks noGrp="1"/>
          </p:cNvSpPr>
          <p:nvPr>
            <p:ph type="pic" sz="quarter" idx="21" hasCustomPrompt="1"/>
          </p:nvPr>
        </p:nvSpPr>
        <p:spPr>
          <a:xfrm>
            <a:off x="580308" y="3536698"/>
            <a:ext cx="716643" cy="802821"/>
          </a:xfrm>
          <a:prstGeom prst="rect">
            <a:avLst/>
          </a:prstGeom>
        </p:spPr>
        <p:txBody>
          <a:bodyPr vert="horz"/>
          <a:lstStyle>
            <a:lvl1pPr marL="0" indent="0" algn="ctr">
              <a:buNone/>
              <a:defRPr sz="700"/>
            </a:lvl1pPr>
          </a:lstStyle>
          <a:p>
            <a:r>
              <a:rPr lang="fr-CA" noProof="0" dirty="0"/>
              <a:t>Objet</a:t>
            </a:r>
          </a:p>
        </p:txBody>
      </p:sp>
      <p:sp>
        <p:nvSpPr>
          <p:cNvPr id="84" name="Picture Placeholder 6"/>
          <p:cNvSpPr>
            <a:spLocks noGrp="1"/>
          </p:cNvSpPr>
          <p:nvPr>
            <p:ph type="pic" sz="quarter" idx="22" hasCustomPrompt="1"/>
          </p:nvPr>
        </p:nvSpPr>
        <p:spPr>
          <a:xfrm>
            <a:off x="1621187" y="3536698"/>
            <a:ext cx="716643" cy="802821"/>
          </a:xfrm>
          <a:prstGeom prst="rect">
            <a:avLst/>
          </a:prstGeom>
        </p:spPr>
        <p:txBody>
          <a:bodyPr vert="horz"/>
          <a:lstStyle>
            <a:lvl1pPr marL="0" indent="0" algn="ctr">
              <a:buNone/>
              <a:defRPr sz="700"/>
            </a:lvl1pPr>
          </a:lstStyle>
          <a:p>
            <a:r>
              <a:rPr lang="fr-CA" noProof="0" dirty="0"/>
              <a:t>Objet</a:t>
            </a:r>
          </a:p>
        </p:txBody>
      </p:sp>
      <p:sp>
        <p:nvSpPr>
          <p:cNvPr id="85" name="Picture Placeholder 6"/>
          <p:cNvSpPr>
            <a:spLocks noGrp="1"/>
          </p:cNvSpPr>
          <p:nvPr>
            <p:ph type="pic" sz="quarter" idx="23" hasCustomPrompt="1"/>
          </p:nvPr>
        </p:nvSpPr>
        <p:spPr>
          <a:xfrm>
            <a:off x="2662066" y="3536698"/>
            <a:ext cx="716643" cy="802821"/>
          </a:xfrm>
          <a:prstGeom prst="rect">
            <a:avLst/>
          </a:prstGeom>
        </p:spPr>
        <p:txBody>
          <a:bodyPr vert="horz"/>
          <a:lstStyle>
            <a:lvl1pPr marL="0" indent="0" algn="ctr">
              <a:buNone/>
              <a:defRPr sz="700"/>
            </a:lvl1pPr>
          </a:lstStyle>
          <a:p>
            <a:r>
              <a:rPr lang="fr-CA" noProof="0" dirty="0"/>
              <a:t>Objet</a:t>
            </a:r>
          </a:p>
        </p:txBody>
      </p:sp>
      <p:sp>
        <p:nvSpPr>
          <p:cNvPr id="86" name="Picture Placeholder 6"/>
          <p:cNvSpPr>
            <a:spLocks noGrp="1"/>
          </p:cNvSpPr>
          <p:nvPr>
            <p:ph type="pic" sz="quarter" idx="24" hasCustomPrompt="1"/>
          </p:nvPr>
        </p:nvSpPr>
        <p:spPr>
          <a:xfrm>
            <a:off x="3702945" y="3536698"/>
            <a:ext cx="716643" cy="802821"/>
          </a:xfrm>
          <a:prstGeom prst="rect">
            <a:avLst/>
          </a:prstGeom>
        </p:spPr>
        <p:txBody>
          <a:bodyPr vert="horz"/>
          <a:lstStyle>
            <a:lvl1pPr marL="0" indent="0" algn="ctr">
              <a:buNone/>
              <a:defRPr sz="700"/>
            </a:lvl1pPr>
          </a:lstStyle>
          <a:p>
            <a:r>
              <a:rPr lang="fr-CA" noProof="0" dirty="0"/>
              <a:t>Objet</a:t>
            </a:r>
          </a:p>
        </p:txBody>
      </p:sp>
      <p:sp>
        <p:nvSpPr>
          <p:cNvPr id="87" name="Picture Placeholder 6"/>
          <p:cNvSpPr>
            <a:spLocks noGrp="1"/>
          </p:cNvSpPr>
          <p:nvPr>
            <p:ph type="pic" sz="quarter" idx="25" hasCustomPrompt="1"/>
          </p:nvPr>
        </p:nvSpPr>
        <p:spPr>
          <a:xfrm>
            <a:off x="4743824" y="3536698"/>
            <a:ext cx="716643" cy="802821"/>
          </a:xfrm>
          <a:prstGeom prst="rect">
            <a:avLst/>
          </a:prstGeom>
        </p:spPr>
        <p:txBody>
          <a:bodyPr vert="horz"/>
          <a:lstStyle>
            <a:lvl1pPr marL="0" indent="0" algn="ctr">
              <a:buNone/>
              <a:defRPr sz="700"/>
            </a:lvl1pPr>
          </a:lstStyle>
          <a:p>
            <a:r>
              <a:rPr lang="fr-CA" noProof="0" dirty="0"/>
              <a:t>Objet</a:t>
            </a:r>
          </a:p>
        </p:txBody>
      </p:sp>
      <p:sp>
        <p:nvSpPr>
          <p:cNvPr id="88" name="Picture Placeholder 6"/>
          <p:cNvSpPr>
            <a:spLocks noGrp="1"/>
          </p:cNvSpPr>
          <p:nvPr>
            <p:ph type="pic" sz="quarter" idx="26" hasCustomPrompt="1"/>
          </p:nvPr>
        </p:nvSpPr>
        <p:spPr>
          <a:xfrm>
            <a:off x="5784703" y="3536698"/>
            <a:ext cx="716643" cy="802821"/>
          </a:xfrm>
          <a:prstGeom prst="rect">
            <a:avLst/>
          </a:prstGeom>
        </p:spPr>
        <p:txBody>
          <a:bodyPr vert="horz"/>
          <a:lstStyle>
            <a:lvl1pPr marL="0" indent="0" algn="ctr">
              <a:buNone/>
              <a:defRPr sz="700"/>
            </a:lvl1pPr>
          </a:lstStyle>
          <a:p>
            <a:r>
              <a:rPr lang="fr-CA" noProof="0" dirty="0"/>
              <a:t>Objet</a:t>
            </a:r>
          </a:p>
        </p:txBody>
      </p:sp>
      <p:sp>
        <p:nvSpPr>
          <p:cNvPr id="89" name="Picture Placeholder 6"/>
          <p:cNvSpPr>
            <a:spLocks noGrp="1"/>
          </p:cNvSpPr>
          <p:nvPr>
            <p:ph type="pic" sz="quarter" idx="27" hasCustomPrompt="1"/>
          </p:nvPr>
        </p:nvSpPr>
        <p:spPr>
          <a:xfrm>
            <a:off x="6825582" y="3536698"/>
            <a:ext cx="716643" cy="802821"/>
          </a:xfrm>
          <a:prstGeom prst="rect">
            <a:avLst/>
          </a:prstGeom>
        </p:spPr>
        <p:txBody>
          <a:bodyPr vert="horz"/>
          <a:lstStyle>
            <a:lvl1pPr marL="0" indent="0" algn="ctr">
              <a:buNone/>
              <a:defRPr sz="700"/>
            </a:lvl1pPr>
          </a:lstStyle>
          <a:p>
            <a:r>
              <a:rPr lang="fr-CA" noProof="0" dirty="0"/>
              <a:t>Objet</a:t>
            </a:r>
          </a:p>
        </p:txBody>
      </p:sp>
      <p:sp>
        <p:nvSpPr>
          <p:cNvPr id="90" name="Picture Placeholder 6"/>
          <p:cNvSpPr>
            <a:spLocks noGrp="1"/>
          </p:cNvSpPr>
          <p:nvPr>
            <p:ph type="pic" sz="quarter" idx="28" hasCustomPrompt="1"/>
          </p:nvPr>
        </p:nvSpPr>
        <p:spPr>
          <a:xfrm>
            <a:off x="7866459" y="3536698"/>
            <a:ext cx="716643" cy="802821"/>
          </a:xfrm>
          <a:prstGeom prst="rect">
            <a:avLst/>
          </a:prstGeom>
        </p:spPr>
        <p:txBody>
          <a:bodyPr vert="horz"/>
          <a:lstStyle>
            <a:lvl1pPr marL="0" indent="0" algn="ctr">
              <a:buNone/>
              <a:defRPr sz="700"/>
            </a:lvl1pPr>
          </a:lstStyle>
          <a:p>
            <a:r>
              <a:rPr lang="fr-CA" noProof="0" dirty="0"/>
              <a:t>Objet</a:t>
            </a:r>
          </a:p>
        </p:txBody>
      </p:sp>
      <p:sp>
        <p:nvSpPr>
          <p:cNvPr id="91" name="Text Placeholder 72"/>
          <p:cNvSpPr>
            <a:spLocks noGrp="1"/>
          </p:cNvSpPr>
          <p:nvPr>
            <p:ph type="body" sz="quarter" idx="29" hasCustomPrompt="1"/>
          </p:nvPr>
        </p:nvSpPr>
        <p:spPr>
          <a:xfrm>
            <a:off x="580308"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92" name="Text Placeholder 72"/>
          <p:cNvSpPr>
            <a:spLocks noGrp="1"/>
          </p:cNvSpPr>
          <p:nvPr>
            <p:ph type="body" sz="quarter" idx="30" hasCustomPrompt="1"/>
          </p:nvPr>
        </p:nvSpPr>
        <p:spPr>
          <a:xfrm>
            <a:off x="580308"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93" name="Text Placeholder 72"/>
          <p:cNvSpPr>
            <a:spLocks noGrp="1"/>
          </p:cNvSpPr>
          <p:nvPr>
            <p:ph type="body" sz="quarter" idx="31" hasCustomPrompt="1"/>
          </p:nvPr>
        </p:nvSpPr>
        <p:spPr>
          <a:xfrm>
            <a:off x="1621187"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94" name="Text Placeholder 72"/>
          <p:cNvSpPr>
            <a:spLocks noGrp="1"/>
          </p:cNvSpPr>
          <p:nvPr>
            <p:ph type="body" sz="quarter" idx="32" hasCustomPrompt="1"/>
          </p:nvPr>
        </p:nvSpPr>
        <p:spPr>
          <a:xfrm>
            <a:off x="1621187"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95" name="Text Placeholder 72"/>
          <p:cNvSpPr>
            <a:spLocks noGrp="1"/>
          </p:cNvSpPr>
          <p:nvPr>
            <p:ph type="body" sz="quarter" idx="33" hasCustomPrompt="1"/>
          </p:nvPr>
        </p:nvSpPr>
        <p:spPr>
          <a:xfrm>
            <a:off x="2662066"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96" name="Text Placeholder 72"/>
          <p:cNvSpPr>
            <a:spLocks noGrp="1"/>
          </p:cNvSpPr>
          <p:nvPr>
            <p:ph type="body" sz="quarter" idx="34" hasCustomPrompt="1"/>
          </p:nvPr>
        </p:nvSpPr>
        <p:spPr>
          <a:xfrm>
            <a:off x="2662066"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97" name="Text Placeholder 72"/>
          <p:cNvSpPr>
            <a:spLocks noGrp="1"/>
          </p:cNvSpPr>
          <p:nvPr>
            <p:ph type="body" sz="quarter" idx="35" hasCustomPrompt="1"/>
          </p:nvPr>
        </p:nvSpPr>
        <p:spPr>
          <a:xfrm>
            <a:off x="3702945"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98" name="Text Placeholder 72"/>
          <p:cNvSpPr>
            <a:spLocks noGrp="1"/>
          </p:cNvSpPr>
          <p:nvPr>
            <p:ph type="body" sz="quarter" idx="36" hasCustomPrompt="1"/>
          </p:nvPr>
        </p:nvSpPr>
        <p:spPr>
          <a:xfrm>
            <a:off x="3702945"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99" name="Text Placeholder 72"/>
          <p:cNvSpPr>
            <a:spLocks noGrp="1"/>
          </p:cNvSpPr>
          <p:nvPr>
            <p:ph type="body" sz="quarter" idx="37" hasCustomPrompt="1"/>
          </p:nvPr>
        </p:nvSpPr>
        <p:spPr>
          <a:xfrm>
            <a:off x="4743824"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100" name="Text Placeholder 72"/>
          <p:cNvSpPr>
            <a:spLocks noGrp="1"/>
          </p:cNvSpPr>
          <p:nvPr>
            <p:ph type="body" sz="quarter" idx="38" hasCustomPrompt="1"/>
          </p:nvPr>
        </p:nvSpPr>
        <p:spPr>
          <a:xfrm>
            <a:off x="4743824"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101" name="Text Placeholder 72"/>
          <p:cNvSpPr>
            <a:spLocks noGrp="1"/>
          </p:cNvSpPr>
          <p:nvPr>
            <p:ph type="body" sz="quarter" idx="39" hasCustomPrompt="1"/>
          </p:nvPr>
        </p:nvSpPr>
        <p:spPr>
          <a:xfrm>
            <a:off x="5784703"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102" name="Text Placeholder 72"/>
          <p:cNvSpPr>
            <a:spLocks noGrp="1"/>
          </p:cNvSpPr>
          <p:nvPr>
            <p:ph type="body" sz="quarter" idx="40" hasCustomPrompt="1"/>
          </p:nvPr>
        </p:nvSpPr>
        <p:spPr>
          <a:xfrm>
            <a:off x="5784703"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103" name="Text Placeholder 72"/>
          <p:cNvSpPr>
            <a:spLocks noGrp="1"/>
          </p:cNvSpPr>
          <p:nvPr>
            <p:ph type="body" sz="quarter" idx="41" hasCustomPrompt="1"/>
          </p:nvPr>
        </p:nvSpPr>
        <p:spPr>
          <a:xfrm>
            <a:off x="6825582"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104" name="Text Placeholder 72"/>
          <p:cNvSpPr>
            <a:spLocks noGrp="1"/>
          </p:cNvSpPr>
          <p:nvPr>
            <p:ph type="body" sz="quarter" idx="42" hasCustomPrompt="1"/>
          </p:nvPr>
        </p:nvSpPr>
        <p:spPr>
          <a:xfrm>
            <a:off x="6825582"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105" name="Text Placeholder 72"/>
          <p:cNvSpPr>
            <a:spLocks noGrp="1"/>
          </p:cNvSpPr>
          <p:nvPr>
            <p:ph type="body" sz="quarter" idx="43" hasCustomPrompt="1"/>
          </p:nvPr>
        </p:nvSpPr>
        <p:spPr>
          <a:xfrm>
            <a:off x="7866459"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106" name="Text Placeholder 72"/>
          <p:cNvSpPr>
            <a:spLocks noGrp="1"/>
          </p:cNvSpPr>
          <p:nvPr>
            <p:ph type="body" sz="quarter" idx="44" hasCustomPrompt="1"/>
          </p:nvPr>
        </p:nvSpPr>
        <p:spPr>
          <a:xfrm>
            <a:off x="7866459"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Tree>
    <p:extLst>
      <p:ext uri="{BB962C8B-B14F-4D97-AF65-F5344CB8AC3E}">
        <p14:creationId xmlns:p14="http://schemas.microsoft.com/office/powerpoint/2010/main" val="2109223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Marges">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prstClr val="black"/>
                </a:solidFill>
              </a:rPr>
              <a:pPr/>
              <a:t>‹N°›</a:t>
            </a:fld>
            <a:endParaRPr lang="en-US" dirty="0">
              <a:solidFill>
                <a:prstClr val="black"/>
              </a:solidFill>
            </a:endParaRPr>
          </a:p>
        </p:txBody>
      </p:sp>
      <p:grpSp>
        <p:nvGrpSpPr>
          <p:cNvPr id="13" name="Groupe 12"/>
          <p:cNvGrpSpPr/>
          <p:nvPr userDrawn="1"/>
        </p:nvGrpSpPr>
        <p:grpSpPr>
          <a:xfrm>
            <a:off x="-5366" y="0"/>
            <a:ext cx="9154733" cy="6858000"/>
            <a:chOff x="-5366" y="0"/>
            <a:chExt cx="9154733" cy="6858000"/>
          </a:xfrm>
        </p:grpSpPr>
        <p:cxnSp>
          <p:nvCxnSpPr>
            <p:cNvPr id="14" name="Connecteur droit 13"/>
            <p:cNvCxnSpPr/>
            <p:nvPr userDrawn="1"/>
          </p:nvCxnSpPr>
          <p:spPr>
            <a:xfrm>
              <a:off x="21750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5366" y="6536447"/>
              <a:ext cx="9154733" cy="0"/>
            </a:xfrm>
            <a:prstGeom prst="line">
              <a:avLst/>
            </a:prstGeom>
            <a:ln w="9525">
              <a:solidFill>
                <a:schemeClr val="accent2">
                  <a:lumMod val="60000"/>
                  <a:lumOff val="40000"/>
                </a:schemeClr>
              </a:solidFill>
              <a:prstDash val="solid"/>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a:off x="5748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8590076" y="0"/>
              <a:ext cx="0" cy="685800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0" name="Connecteur droit 19"/>
            <p:cNvCxnSpPr/>
            <p:nvPr userDrawn="1"/>
          </p:nvCxnSpPr>
          <p:spPr>
            <a:xfrm>
              <a:off x="-5366" y="56143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Connecteur droit 20"/>
            <p:cNvCxnSpPr/>
            <p:nvPr userDrawn="1"/>
          </p:nvCxnSpPr>
          <p:spPr>
            <a:xfrm>
              <a:off x="-5366" y="75127"/>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userDrawn="1"/>
          </p:nvCxnSpPr>
          <p:spPr>
            <a:xfrm>
              <a:off x="-5366" y="989528"/>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Connecteur droit 22"/>
            <p:cNvCxnSpPr/>
            <p:nvPr userDrawn="1"/>
          </p:nvCxnSpPr>
          <p:spPr>
            <a:xfrm>
              <a:off x="2" y="618186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891549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Alignement marg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pPr/>
              <a:t>‹N°›</a:t>
            </a:fld>
            <a:endParaRPr lang="fr-CA" noProof="0" dirty="0"/>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6" name="Espace réservé du texte 2"/>
          <p:cNvSpPr>
            <a:spLocks noGrp="1"/>
          </p:cNvSpPr>
          <p:nvPr>
            <p:ph type="body" sz="quarter" idx="10" hasCustomPrompt="1"/>
          </p:nvPr>
        </p:nvSpPr>
        <p:spPr>
          <a:xfrm>
            <a:off x="576996" y="2194322"/>
            <a:ext cx="8002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576996"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texte 2"/>
          <p:cNvSpPr>
            <a:spLocks noGrp="1"/>
          </p:cNvSpPr>
          <p:nvPr>
            <p:ph type="body" sz="quarter" idx="12" hasCustomPrompt="1"/>
          </p:nvPr>
        </p:nvSpPr>
        <p:spPr>
          <a:xfrm>
            <a:off x="576996" y="998084"/>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Tree>
    <p:extLst>
      <p:ext uri="{BB962C8B-B14F-4D97-AF65-F5344CB8AC3E}">
        <p14:creationId xmlns:p14="http://schemas.microsoft.com/office/powerpoint/2010/main" val="933857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au / Smartart (1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5133" y="997848"/>
            <a:ext cx="8002800" cy="4025256"/>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513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270020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au / Smartart (1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137" y="2159674"/>
            <a:ext cx="8002800" cy="4025256"/>
          </a:xfrm>
          <a:prstGeom prst="rect">
            <a:avLst/>
          </a:prstGeom>
        </p:spPr>
        <p:txBody>
          <a:bodyPr lIns="0" rIns="0"/>
          <a:lstStyle>
            <a:lvl1pPr marL="0" indent="0">
              <a:buNone/>
              <a:defRPr sz="900" b="0"/>
            </a:lvl1pPr>
          </a:lstStyle>
          <a:p>
            <a:r>
              <a:rPr lang="fr-CA" sz="1100" b="0" noProof="0" dirty="0"/>
              <a:t>Objet</a:t>
            </a:r>
          </a:p>
        </p:txBody>
      </p:sp>
      <p:sp>
        <p:nvSpPr>
          <p:cNvPr id="7"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329939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au / Smartart (1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7" name="Espace réservé du texte 2"/>
          <p:cNvSpPr>
            <a:spLocks noGrp="1"/>
          </p:cNvSpPr>
          <p:nvPr>
            <p:ph type="body" sz="quarter" idx="11" hasCustomPrompt="1"/>
          </p:nvPr>
        </p:nvSpPr>
        <p:spPr>
          <a:xfrm>
            <a:off x="578103"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contenu 3"/>
          <p:cNvSpPr>
            <a:spLocks noGrp="1"/>
          </p:cNvSpPr>
          <p:nvPr>
            <p:ph sz="half" idx="14" hasCustomPrompt="1"/>
            <p:custDataLst>
              <p:tags r:id="rId1"/>
            </p:custDataLst>
          </p:nvPr>
        </p:nvSpPr>
        <p:spPr>
          <a:xfrm>
            <a:off x="578103" y="2141079"/>
            <a:ext cx="80028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texte 2"/>
          <p:cNvSpPr>
            <a:spLocks noGrp="1"/>
          </p:cNvSpPr>
          <p:nvPr>
            <p:ph type="body" sz="quarter" idx="15"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304927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au / Smartart (1d)">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custDataLst>
              <p:tags r:id="rId1"/>
            </p:custDataLst>
          </p:nvPr>
        </p:nvSpPr>
        <p:spPr>
          <a:xfrm>
            <a:off x="579137" y="3287402"/>
            <a:ext cx="8002800" cy="2889504"/>
          </a:xfrm>
          <a:prstGeom prst="rect">
            <a:avLst/>
          </a:prstGeom>
        </p:spPr>
        <p:txBody>
          <a:bodyPr lIns="0" rIns="0"/>
          <a:lstStyle>
            <a:lvl1pPr marL="0" indent="0">
              <a:buNone/>
              <a:defRPr sz="900" b="0"/>
            </a:lvl1pPr>
          </a:lstStyle>
          <a:p>
            <a:r>
              <a:rPr lang="fr-CA" sz="1100" b="0" noProof="0" dirty="0"/>
              <a:t>Objet</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11" name="Espace réservé du texte 2"/>
          <p:cNvSpPr>
            <a:spLocks noGrp="1"/>
          </p:cNvSpPr>
          <p:nvPr>
            <p:ph type="body" sz="quarter" idx="15" hasCustomPrompt="1"/>
          </p:nvPr>
        </p:nvSpPr>
        <p:spPr>
          <a:xfrm>
            <a:off x="579137" y="214180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972828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au / Smartart (2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8103"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0008"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8" name="Espace réservé du texte 2"/>
          <p:cNvSpPr>
            <a:spLocks noGrp="1"/>
          </p:cNvSpPr>
          <p:nvPr>
            <p:ph type="body" sz="quarter" idx="11"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024863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au / Smartart (2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14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22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2" name="Espace réservé du texte 2"/>
          <p:cNvSpPr>
            <a:spLocks noGrp="1"/>
          </p:cNvSpPr>
          <p:nvPr>
            <p:ph type="body" sz="quarter" idx="11" hasCustomPrompt="1"/>
          </p:nvPr>
        </p:nvSpPr>
        <p:spPr>
          <a:xfrm>
            <a:off x="581488"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488"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56873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p:spTree>
      <p:nvGrpSpPr>
        <p:cNvPr id="1" name=""/>
        <p:cNvGrpSpPr/>
        <p:nvPr/>
      </p:nvGrpSpPr>
      <p:grpSpPr>
        <a:xfrm>
          <a:off x="0" y="0"/>
          <a:ext cx="0" cy="0"/>
          <a:chOff x="0" y="0"/>
          <a:chExt cx="0" cy="0"/>
        </a:xfrm>
      </p:grpSpPr>
      <p:sp>
        <p:nvSpPr>
          <p:cNvPr id="7" name="Text Placeholder 17"/>
          <p:cNvSpPr>
            <a:spLocks noGrp="1"/>
          </p:cNvSpPr>
          <p:nvPr>
            <p:ph type="body" sz="quarter" idx="15" hasCustomPrompt="1"/>
          </p:nvPr>
        </p:nvSpPr>
        <p:spPr>
          <a:xfrm>
            <a:off x="2179637" y="3623087"/>
            <a:ext cx="6382800" cy="500063"/>
          </a:xfrm>
          <a:prstGeom prst="rect">
            <a:avLst/>
          </a:prstGeom>
        </p:spPr>
        <p:txBody>
          <a:bodyPr vert="horz" lIns="0" tIns="0" rIns="0" bIns="0" anchor="t" anchorCtr="0"/>
          <a:lstStyle>
            <a:lvl1pPr marL="0" indent="0">
              <a:buNone/>
              <a:defRPr sz="2000" b="1" baseline="0">
                <a:solidFill>
                  <a:schemeClr val="bg1"/>
                </a:solidFill>
                <a:latin typeface="Arial"/>
                <a:cs typeface="Arial"/>
              </a:defRPr>
            </a:lvl1pPr>
          </a:lstStyle>
          <a:p>
            <a:pPr lvl="0"/>
            <a:r>
              <a:rPr lang="fr-CA" noProof="0" dirty="0"/>
              <a:t>Modifiez le sous-titre</a:t>
            </a:r>
          </a:p>
        </p:txBody>
      </p:sp>
      <p:sp>
        <p:nvSpPr>
          <p:cNvPr id="12" name="Espace réservé pour une image  11"/>
          <p:cNvSpPr>
            <a:spLocks noGrp="1"/>
          </p:cNvSpPr>
          <p:nvPr>
            <p:ph type="pic" sz="quarter" idx="10" hasCustomPrompt="1"/>
          </p:nvPr>
        </p:nvSpPr>
        <p:spPr>
          <a:xfrm>
            <a:off x="2179637" y="568202"/>
            <a:ext cx="3795713" cy="647700"/>
          </a:xfrm>
          <a:prstGeom prst="rect">
            <a:avLst/>
          </a:prstGeom>
        </p:spPr>
        <p:txBody>
          <a:bodyPr lIns="0" rIns="0"/>
          <a:lstStyle>
            <a:lvl1pPr marL="0" indent="0">
              <a:buNone/>
              <a:defRPr sz="2400" baseline="0">
                <a:latin typeface="Arial" panose="020B0604020202020204" pitchFamily="34" charset="0"/>
                <a:cs typeface="Arial" panose="020B0604020202020204" pitchFamily="34" charset="0"/>
              </a:defRPr>
            </a:lvl1pPr>
          </a:lstStyle>
          <a:p>
            <a:r>
              <a:rPr lang="fr-CA" noProof="0" dirty="0"/>
              <a:t>Insérez un logo</a:t>
            </a:r>
          </a:p>
        </p:txBody>
      </p:sp>
      <p:sp>
        <p:nvSpPr>
          <p:cNvPr id="21" name="Espace réservé du texte 19"/>
          <p:cNvSpPr>
            <a:spLocks noGrp="1"/>
          </p:cNvSpPr>
          <p:nvPr>
            <p:ph type="body" sz="quarter" idx="13" hasCustomPrompt="1"/>
          </p:nvPr>
        </p:nvSpPr>
        <p:spPr>
          <a:xfrm>
            <a:off x="2179637" y="4180347"/>
            <a:ext cx="1674000" cy="324000"/>
          </a:xfrm>
          <a:prstGeom prst="rect">
            <a:avLst/>
          </a:prstGeom>
        </p:spPr>
        <p:txBody>
          <a:bodyPr lIns="0" rIns="0" anchor="t"/>
          <a:lstStyle>
            <a:lvl1pPr marL="0" indent="0">
              <a:buNone/>
              <a:defRPr sz="1000" b="1" baseline="0">
                <a:solidFill>
                  <a:schemeClr val="bg1"/>
                </a:solidFill>
                <a:latin typeface="Arial" panose="020B0604020202020204" pitchFamily="34" charset="0"/>
                <a:cs typeface="Arial" panose="020B0604020202020204" pitchFamily="34" charset="0"/>
              </a:defRPr>
            </a:lvl1pPr>
          </a:lstStyle>
          <a:p>
            <a:pPr lvl="0"/>
            <a:r>
              <a:rPr lang="fr-CA" noProof="0" dirty="0"/>
              <a:t>Modifiez la date (AAMMJJ)</a:t>
            </a:r>
          </a:p>
        </p:txBody>
      </p:sp>
      <p:sp>
        <p:nvSpPr>
          <p:cNvPr id="2" name="Titre 1"/>
          <p:cNvSpPr>
            <a:spLocks noGrp="1"/>
          </p:cNvSpPr>
          <p:nvPr>
            <p:ph type="title" hasCustomPrompt="1"/>
          </p:nvPr>
        </p:nvSpPr>
        <p:spPr>
          <a:xfrm>
            <a:off x="2179637" y="1868488"/>
            <a:ext cx="6382800" cy="720000"/>
          </a:xfrm>
          <a:prstGeom prst="rect">
            <a:avLst/>
          </a:prstGeom>
        </p:spPr>
        <p:txBody>
          <a:bodyPr lIns="0" rIns="0" anchor="b"/>
          <a:lstStyle>
            <a:lvl1pPr algn="l">
              <a:defRPr sz="3200" b="1">
                <a:latin typeface="Arial" panose="020B0604020202020204" pitchFamily="34" charset="0"/>
                <a:cs typeface="Arial" panose="020B0604020202020204" pitchFamily="34" charset="0"/>
              </a:defRPr>
            </a:lvl1pPr>
          </a:lstStyle>
          <a:p>
            <a:r>
              <a:rPr lang="fr-CA" noProof="0" dirty="0"/>
              <a:t>Modifiez le titre</a:t>
            </a:r>
          </a:p>
        </p:txBody>
      </p:sp>
    </p:spTree>
    <p:extLst>
      <p:ext uri="{BB962C8B-B14F-4D97-AF65-F5344CB8AC3E}">
        <p14:creationId xmlns:p14="http://schemas.microsoft.com/office/powerpoint/2010/main" val="394897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au / Smartart (2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900" y="3285400"/>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1" name="Espace réservé du contenu 3"/>
          <p:cNvSpPr>
            <a:spLocks noGrp="1"/>
          </p:cNvSpPr>
          <p:nvPr>
            <p:ph sz="half" idx="15" hasCustomPrompt="1"/>
            <p:custDataLst>
              <p:tags r:id="rId2"/>
            </p:custDataLst>
          </p:nvPr>
        </p:nvSpPr>
        <p:spPr>
          <a:xfrm>
            <a:off x="4732600" y="3294925"/>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2" name="Espace réservé du texte 2"/>
          <p:cNvSpPr>
            <a:spLocks noGrp="1"/>
          </p:cNvSpPr>
          <p:nvPr>
            <p:ph type="body" sz="quarter" idx="11" hasCustomPrompt="1"/>
          </p:nvPr>
        </p:nvSpPr>
        <p:spPr>
          <a:xfrm>
            <a:off x="581800" y="2145564"/>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800"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519224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 / Smartart (3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13" name="Espace réservé du contenu 3"/>
          <p:cNvSpPr>
            <a:spLocks noGrp="1"/>
          </p:cNvSpPr>
          <p:nvPr>
            <p:ph sz="half" idx="15" hasCustomPrompt="1"/>
            <p:custDataLst>
              <p:tags r:id="rId1"/>
            </p:custDataLst>
          </p:nvPr>
        </p:nvSpPr>
        <p:spPr>
          <a:xfrm>
            <a:off x="579137" y="996493"/>
            <a:ext cx="6120000" cy="1908000"/>
          </a:xfrm>
          <a:prstGeom prst="rect">
            <a:avLst/>
          </a:prstGeom>
        </p:spPr>
        <p:txBody>
          <a:bodyPr lIns="0" rIns="0"/>
          <a:lstStyle>
            <a:lvl1pPr marL="0" indent="0">
              <a:buNone/>
              <a:defRPr sz="900" b="0"/>
            </a:lvl1pPr>
          </a:lstStyle>
          <a:p>
            <a:r>
              <a:rPr lang="fr-CA" sz="1100" b="0" noProof="0" dirty="0"/>
              <a:t>Objet</a:t>
            </a:r>
          </a:p>
        </p:txBody>
      </p:sp>
      <p:sp>
        <p:nvSpPr>
          <p:cNvPr id="15" name="Espace réservé du contenu 3"/>
          <p:cNvSpPr>
            <a:spLocks noGrp="1"/>
          </p:cNvSpPr>
          <p:nvPr>
            <p:ph sz="half" idx="16" hasCustomPrompt="1"/>
            <p:custDataLst>
              <p:tags r:id="rId2"/>
            </p:custDataLst>
          </p:nvPr>
        </p:nvSpPr>
        <p:spPr>
          <a:xfrm>
            <a:off x="579137" y="3045976"/>
            <a:ext cx="6120000" cy="1908000"/>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0242"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6" name="Espace réservé du texte 2"/>
          <p:cNvSpPr>
            <a:spLocks noGrp="1"/>
          </p:cNvSpPr>
          <p:nvPr>
            <p:ph type="body" sz="quarter" idx="17" hasCustomPrompt="1"/>
          </p:nvPr>
        </p:nvSpPr>
        <p:spPr>
          <a:xfrm>
            <a:off x="6901842" y="996493"/>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8" hasCustomPrompt="1"/>
          </p:nvPr>
        </p:nvSpPr>
        <p:spPr>
          <a:xfrm>
            <a:off x="6901842" y="3045976"/>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697354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au / Smartart (3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10" name="Espace réservé du contenu 3"/>
          <p:cNvSpPr>
            <a:spLocks noGrp="1"/>
          </p:cNvSpPr>
          <p:nvPr>
            <p:ph sz="half" idx="15" hasCustomPrompt="1"/>
            <p:custDataLst>
              <p:tags r:id="rId1"/>
            </p:custDataLst>
          </p:nvPr>
        </p:nvSpPr>
        <p:spPr>
          <a:xfrm>
            <a:off x="580006" y="1943000"/>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006" y="3609483"/>
            <a:ext cx="6242061" cy="1620000"/>
          </a:xfrm>
          <a:prstGeom prst="rect">
            <a:avLst/>
          </a:prstGeom>
        </p:spPr>
        <p:txBody>
          <a:bodyPr lIns="0" rIns="0"/>
          <a:lstStyle>
            <a:lvl1pPr marL="0" indent="0">
              <a:buNone/>
              <a:defRPr sz="900" b="0"/>
            </a:lvl1pPr>
          </a:lstStyle>
          <a:p>
            <a:r>
              <a:rPr lang="fr-CA" sz="1100" b="0" noProof="0" dirty="0"/>
              <a:t>Objet</a:t>
            </a:r>
          </a:p>
        </p:txBody>
      </p:sp>
      <p:sp>
        <p:nvSpPr>
          <p:cNvPr id="20" name="Espace réservé du texte 2"/>
          <p:cNvSpPr>
            <a:spLocks noGrp="1"/>
          </p:cNvSpPr>
          <p:nvPr>
            <p:ph type="body" sz="quarter" idx="11" hasCustomPrompt="1"/>
          </p:nvPr>
        </p:nvSpPr>
        <p:spPr>
          <a:xfrm>
            <a:off x="580006" y="5275965"/>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1" name="Espace réservé du texte 2"/>
          <p:cNvSpPr>
            <a:spLocks noGrp="1"/>
          </p:cNvSpPr>
          <p:nvPr>
            <p:ph type="body" sz="quarter" idx="17" hasCustomPrompt="1"/>
          </p:nvPr>
        </p:nvSpPr>
        <p:spPr>
          <a:xfrm>
            <a:off x="6903189" y="1943000"/>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3189" y="3609483"/>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006" y="996517"/>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423127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au / Smartart (3c)">
    <p:spTree>
      <p:nvGrpSpPr>
        <p:cNvPr id="1" name=""/>
        <p:cNvGrpSpPr/>
        <p:nvPr/>
      </p:nvGrpSpPr>
      <p:grpSpPr>
        <a:xfrm>
          <a:off x="0" y="0"/>
          <a:ext cx="0" cy="0"/>
          <a:chOff x="0" y="0"/>
          <a:chExt cx="0" cy="0"/>
        </a:xfrm>
      </p:grpSpPr>
      <p:sp>
        <p:nvSpPr>
          <p:cNvPr id="10" name="Espace réservé du contenu 3"/>
          <p:cNvSpPr>
            <a:spLocks noGrp="1"/>
          </p:cNvSpPr>
          <p:nvPr>
            <p:ph sz="half" idx="15" hasCustomPrompt="1"/>
            <p:custDataLst>
              <p:tags r:id="rId1"/>
            </p:custDataLst>
          </p:nvPr>
        </p:nvSpPr>
        <p:spPr>
          <a:xfrm>
            <a:off x="580724" y="2888732"/>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724" y="4554045"/>
            <a:ext cx="6242061" cy="1620000"/>
          </a:xfrm>
          <a:prstGeom prst="rect">
            <a:avLst/>
          </a:prstGeom>
        </p:spPr>
        <p:txBody>
          <a:bodyPr lIns="0" rIns="0"/>
          <a:lstStyle>
            <a:lvl1pPr marL="0" indent="0">
              <a:buNone/>
              <a:defRPr sz="900" b="0"/>
            </a:lvl1pPr>
          </a:lstStyle>
          <a:p>
            <a:r>
              <a:rPr lang="fr-CA" sz="1100" b="0" noProof="0" dirty="0"/>
              <a:t>Objet</a:t>
            </a:r>
          </a:p>
        </p:txBody>
      </p:sp>
      <p:sp>
        <p:nvSpPr>
          <p:cNvPr id="21" name="Espace réservé du texte 2"/>
          <p:cNvSpPr>
            <a:spLocks noGrp="1"/>
          </p:cNvSpPr>
          <p:nvPr>
            <p:ph type="body" sz="quarter" idx="17" hasCustomPrompt="1"/>
          </p:nvPr>
        </p:nvSpPr>
        <p:spPr>
          <a:xfrm>
            <a:off x="6902324" y="2888732"/>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2324" y="4554045"/>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20" name="Espace réservé du texte 2"/>
          <p:cNvSpPr>
            <a:spLocks noGrp="1"/>
          </p:cNvSpPr>
          <p:nvPr>
            <p:ph type="body" sz="quarter" idx="11" hasCustomPrompt="1"/>
          </p:nvPr>
        </p:nvSpPr>
        <p:spPr>
          <a:xfrm>
            <a:off x="580724" y="1943419"/>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724" y="998106"/>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31413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au / Smartart (4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pPr/>
              <a:t>‹N°›</a:t>
            </a:fld>
            <a:endParaRPr lang="fr-CA" noProof="0" dirty="0"/>
          </a:p>
        </p:txBody>
      </p:sp>
      <p:sp>
        <p:nvSpPr>
          <p:cNvPr id="9" name="Espace réservé du texte 2"/>
          <p:cNvSpPr>
            <a:spLocks noGrp="1"/>
          </p:cNvSpPr>
          <p:nvPr>
            <p:ph type="body" sz="quarter" idx="11" hasCustomPrompt="1"/>
          </p:nvPr>
        </p:nvSpPr>
        <p:spPr>
          <a:xfrm>
            <a:off x="2183277" y="1001259"/>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277"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Espace réservé du contenu 3"/>
          <p:cNvSpPr>
            <a:spLocks noGrp="1"/>
          </p:cNvSpPr>
          <p:nvPr>
            <p:ph sz="half" idx="2" hasCustomPrompt="1"/>
            <p:custDataLst>
              <p:tags r:id="rId1"/>
            </p:custDataLst>
          </p:nvPr>
        </p:nvSpPr>
        <p:spPr>
          <a:xfrm>
            <a:off x="581277" y="1501318"/>
            <a:ext cx="1382400" cy="1411200"/>
          </a:xfrm>
          <a:prstGeom prst="rect">
            <a:avLst/>
          </a:prstGeom>
        </p:spPr>
        <p:txBody>
          <a:bodyPr lIns="0" rIns="0"/>
          <a:lstStyle>
            <a:lvl1pPr marL="0" indent="0">
              <a:buNone/>
              <a:defRPr sz="900" b="0"/>
            </a:lvl1pPr>
          </a:lstStyle>
          <a:p>
            <a:r>
              <a:rPr lang="fr-CA" sz="1100" b="0" noProof="0" dirty="0"/>
              <a:t>Objet</a:t>
            </a:r>
          </a:p>
        </p:txBody>
      </p:sp>
      <p:sp>
        <p:nvSpPr>
          <p:cNvPr id="13" name="Espace réservé du contenu 5"/>
          <p:cNvSpPr>
            <a:spLocks noGrp="1"/>
          </p:cNvSpPr>
          <p:nvPr>
            <p:ph sz="quarter" idx="13" hasCustomPrompt="1"/>
            <p:custDataLst>
              <p:tags r:id="rId2"/>
            </p:custDataLst>
          </p:nvPr>
        </p:nvSpPr>
        <p:spPr>
          <a:xfrm>
            <a:off x="581277" y="3035614"/>
            <a:ext cx="1382400" cy="1411200"/>
          </a:xfrm>
          <a:prstGeom prst="rect">
            <a:avLst/>
          </a:prstGeom>
        </p:spPr>
        <p:txBody>
          <a:bodyPr lIns="0" rIns="0"/>
          <a:lstStyle>
            <a:lvl1pPr marL="0" indent="0">
              <a:buNone/>
              <a:defRPr sz="900" b="0"/>
            </a:lvl1pPr>
          </a:lstStyle>
          <a:p>
            <a:r>
              <a:rPr lang="fr-CA" sz="1100" b="0" noProof="0" dirty="0"/>
              <a:t>Objet</a:t>
            </a:r>
          </a:p>
        </p:txBody>
      </p:sp>
      <p:sp>
        <p:nvSpPr>
          <p:cNvPr id="10" name="Titre 1"/>
          <p:cNvSpPr>
            <a:spLocks noGrp="1"/>
          </p:cNvSpPr>
          <p:nvPr>
            <p:ph type="title" hasCustomPrompt="1"/>
          </p:nvPr>
        </p:nvSpPr>
        <p:spPr>
          <a:xfrm>
            <a:off x="2183277"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770505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au / Smartart (4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7" name="Espace réservé du contenu 3"/>
          <p:cNvSpPr>
            <a:spLocks noGrp="1"/>
          </p:cNvSpPr>
          <p:nvPr>
            <p:ph sz="half" idx="2" hasCustomPrompt="1"/>
            <p:custDataLst>
              <p:tags r:id="rId1"/>
            </p:custDataLst>
          </p:nvPr>
        </p:nvSpPr>
        <p:spPr>
          <a:xfrm>
            <a:off x="584752" y="2071318"/>
            <a:ext cx="1382400" cy="1411200"/>
          </a:xfrm>
          <a:prstGeom prst="rect">
            <a:avLst/>
          </a:prstGeom>
        </p:spPr>
        <p:txBody>
          <a:bodyPr lIns="0" rIns="0"/>
          <a:lstStyle>
            <a:lvl1pPr marL="0" indent="0">
              <a:buNone/>
              <a:defRPr sz="900" b="0"/>
            </a:lvl1pPr>
          </a:lstStyle>
          <a:p>
            <a:r>
              <a:rPr lang="fr-CA" sz="1100" b="0" noProof="0" dirty="0"/>
              <a:t>Objet</a:t>
            </a:r>
          </a:p>
        </p:txBody>
      </p:sp>
      <p:sp>
        <p:nvSpPr>
          <p:cNvPr id="8" name="Espace réservé du contenu 5"/>
          <p:cNvSpPr>
            <a:spLocks noGrp="1"/>
          </p:cNvSpPr>
          <p:nvPr>
            <p:ph sz="quarter" idx="12" hasCustomPrompt="1"/>
            <p:custDataLst>
              <p:tags r:id="rId2"/>
            </p:custDataLst>
          </p:nvPr>
        </p:nvSpPr>
        <p:spPr>
          <a:xfrm>
            <a:off x="584752" y="3542441"/>
            <a:ext cx="1382400" cy="141120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4" hasCustomPrompt="1"/>
            <p:custDataLst>
              <p:tags r:id="rId3"/>
            </p:custDataLst>
          </p:nvPr>
        </p:nvSpPr>
        <p:spPr>
          <a:xfrm>
            <a:off x="2186752" y="2071318"/>
            <a:ext cx="6400800" cy="2904443"/>
          </a:xfrm>
          <a:prstGeom prst="rect">
            <a:avLst/>
          </a:prstGeom>
        </p:spPr>
        <p:txBody>
          <a:bodyPr lIns="0" rIns="0"/>
          <a:lstStyle>
            <a:lvl1pPr marL="0" indent="0">
              <a:buNone/>
              <a:defRPr sz="900" b="0"/>
            </a:lvl1pPr>
          </a:lstStyle>
          <a:p>
            <a:r>
              <a:rPr lang="fr-CA" sz="1100" b="0" noProof="0" dirty="0"/>
              <a:t>Objet</a:t>
            </a:r>
          </a:p>
        </p:txBody>
      </p:sp>
      <p:sp>
        <p:nvSpPr>
          <p:cNvPr id="16" name="Espace réservé du texte 2"/>
          <p:cNvSpPr>
            <a:spLocks noGrp="1"/>
          </p:cNvSpPr>
          <p:nvPr>
            <p:ph type="body" sz="quarter" idx="11" hasCustomPrompt="1"/>
          </p:nvPr>
        </p:nvSpPr>
        <p:spPr>
          <a:xfrm>
            <a:off x="2186752" y="998084"/>
            <a:ext cx="6400800" cy="996971"/>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5" hasCustomPrompt="1"/>
          </p:nvPr>
        </p:nvSpPr>
        <p:spPr>
          <a:xfrm>
            <a:off x="584752"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6752"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151355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14"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9380"/>
          <a:stretch/>
        </p:blipFill>
        <p:spPr bwMode="auto">
          <a:xfrm>
            <a:off x="2031647" y="31814"/>
            <a:ext cx="2640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997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fil des répondant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5"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588" y="63500"/>
            <a:ext cx="65230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160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images 1">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18" name="Picture Placeholder 6"/>
          <p:cNvSpPr>
            <a:spLocks noGrp="1"/>
          </p:cNvSpPr>
          <p:nvPr>
            <p:ph type="pic" sz="quarter" idx="13" hasCustomPrompt="1"/>
          </p:nvPr>
        </p:nvSpPr>
        <p:spPr>
          <a:xfrm>
            <a:off x="580308" y="995890"/>
            <a:ext cx="716643" cy="802821"/>
          </a:xfrm>
          <a:prstGeom prst="rect">
            <a:avLst/>
          </a:prstGeom>
        </p:spPr>
        <p:txBody>
          <a:bodyPr vert="horz"/>
          <a:lstStyle>
            <a:lvl1pPr marL="0" indent="0" algn="ctr">
              <a:buNone/>
              <a:defRPr sz="700"/>
            </a:lvl1pPr>
          </a:lstStyle>
          <a:p>
            <a:r>
              <a:rPr lang="fr-CA" noProof="0" dirty="0"/>
              <a:t>Objet</a:t>
            </a:r>
          </a:p>
        </p:txBody>
      </p:sp>
      <p:sp>
        <p:nvSpPr>
          <p:cNvPr id="19" name="Picture Placeholder 6"/>
          <p:cNvSpPr>
            <a:spLocks noGrp="1"/>
          </p:cNvSpPr>
          <p:nvPr>
            <p:ph type="pic" sz="quarter" idx="14" hasCustomPrompt="1"/>
          </p:nvPr>
        </p:nvSpPr>
        <p:spPr>
          <a:xfrm>
            <a:off x="1621384"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0" name="Picture Placeholder 6"/>
          <p:cNvSpPr>
            <a:spLocks noGrp="1"/>
          </p:cNvSpPr>
          <p:nvPr>
            <p:ph type="pic" sz="quarter" idx="15" hasCustomPrompt="1"/>
          </p:nvPr>
        </p:nvSpPr>
        <p:spPr>
          <a:xfrm>
            <a:off x="2662972" y="995890"/>
            <a:ext cx="716643" cy="802821"/>
          </a:xfrm>
          <a:prstGeom prst="rect">
            <a:avLst/>
          </a:prstGeom>
        </p:spPr>
        <p:txBody>
          <a:bodyPr vert="horz"/>
          <a:lstStyle>
            <a:lvl1pPr marL="0" indent="0" algn="ctr">
              <a:buNone/>
              <a:defRPr sz="700"/>
            </a:lvl1pPr>
          </a:lstStyle>
          <a:p>
            <a:r>
              <a:rPr lang="fr-CA" noProof="0" dirty="0"/>
              <a:t>Objet</a:t>
            </a:r>
          </a:p>
        </p:txBody>
      </p:sp>
      <p:sp>
        <p:nvSpPr>
          <p:cNvPr id="21" name="Picture Placeholder 6"/>
          <p:cNvSpPr>
            <a:spLocks noGrp="1"/>
          </p:cNvSpPr>
          <p:nvPr>
            <p:ph type="pic" sz="quarter" idx="16" hasCustomPrompt="1"/>
          </p:nvPr>
        </p:nvSpPr>
        <p:spPr>
          <a:xfrm>
            <a:off x="3703669" y="995890"/>
            <a:ext cx="716643" cy="802821"/>
          </a:xfrm>
          <a:prstGeom prst="rect">
            <a:avLst/>
          </a:prstGeom>
        </p:spPr>
        <p:txBody>
          <a:bodyPr vert="horz"/>
          <a:lstStyle>
            <a:lvl1pPr marL="0" indent="0" algn="ctr">
              <a:buNone/>
              <a:defRPr sz="700"/>
            </a:lvl1pPr>
          </a:lstStyle>
          <a:p>
            <a:r>
              <a:rPr lang="fr-CA" noProof="0" dirty="0"/>
              <a:t>Objet</a:t>
            </a:r>
          </a:p>
        </p:txBody>
      </p:sp>
      <p:sp>
        <p:nvSpPr>
          <p:cNvPr id="22" name="Picture Placeholder 6"/>
          <p:cNvSpPr>
            <a:spLocks noGrp="1"/>
          </p:cNvSpPr>
          <p:nvPr>
            <p:ph type="pic" sz="quarter" idx="17" hasCustomPrompt="1"/>
          </p:nvPr>
        </p:nvSpPr>
        <p:spPr>
          <a:xfrm>
            <a:off x="4744366" y="995890"/>
            <a:ext cx="716643" cy="802821"/>
          </a:xfrm>
          <a:prstGeom prst="rect">
            <a:avLst/>
          </a:prstGeom>
        </p:spPr>
        <p:txBody>
          <a:bodyPr vert="horz"/>
          <a:lstStyle>
            <a:lvl1pPr marL="0" indent="0" algn="ctr">
              <a:buNone/>
              <a:defRPr sz="700"/>
            </a:lvl1pPr>
          </a:lstStyle>
          <a:p>
            <a:r>
              <a:rPr lang="fr-CA" noProof="0" dirty="0"/>
              <a:t>Objet</a:t>
            </a:r>
          </a:p>
        </p:txBody>
      </p:sp>
      <p:sp>
        <p:nvSpPr>
          <p:cNvPr id="23" name="Picture Placeholder 6"/>
          <p:cNvSpPr>
            <a:spLocks noGrp="1"/>
          </p:cNvSpPr>
          <p:nvPr>
            <p:ph type="pic" sz="quarter" idx="18" hasCustomPrompt="1"/>
          </p:nvPr>
        </p:nvSpPr>
        <p:spPr>
          <a:xfrm>
            <a:off x="5784634" y="995890"/>
            <a:ext cx="716643" cy="802821"/>
          </a:xfrm>
          <a:prstGeom prst="rect">
            <a:avLst/>
          </a:prstGeom>
        </p:spPr>
        <p:txBody>
          <a:bodyPr vert="horz"/>
          <a:lstStyle>
            <a:lvl1pPr marL="0" indent="0" algn="ctr">
              <a:buNone/>
              <a:defRPr sz="700"/>
            </a:lvl1pPr>
          </a:lstStyle>
          <a:p>
            <a:r>
              <a:rPr lang="fr-CA" noProof="0" dirty="0"/>
              <a:t>Objet</a:t>
            </a:r>
          </a:p>
        </p:txBody>
      </p:sp>
      <p:sp>
        <p:nvSpPr>
          <p:cNvPr id="24" name="Picture Placeholder 6"/>
          <p:cNvSpPr>
            <a:spLocks noGrp="1"/>
          </p:cNvSpPr>
          <p:nvPr>
            <p:ph type="pic" sz="quarter" idx="19" hasCustomPrompt="1"/>
          </p:nvPr>
        </p:nvSpPr>
        <p:spPr>
          <a:xfrm>
            <a:off x="6825760"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5" name="Picture Placeholder 6"/>
          <p:cNvSpPr>
            <a:spLocks noGrp="1"/>
          </p:cNvSpPr>
          <p:nvPr>
            <p:ph type="pic" sz="quarter" idx="20" hasCustomPrompt="1"/>
          </p:nvPr>
        </p:nvSpPr>
        <p:spPr>
          <a:xfrm>
            <a:off x="7866459" y="995890"/>
            <a:ext cx="716643" cy="802821"/>
          </a:xfrm>
          <a:prstGeom prst="rect">
            <a:avLst/>
          </a:prstGeom>
        </p:spPr>
        <p:txBody>
          <a:bodyPr vert="horz"/>
          <a:lstStyle>
            <a:lvl1pPr marL="0" indent="0" algn="ctr">
              <a:buNone/>
              <a:defRPr sz="700"/>
            </a:lvl1pPr>
          </a:lstStyle>
          <a:p>
            <a:r>
              <a:rPr lang="fr-CA" noProof="0" dirty="0"/>
              <a:t>Objet</a:t>
            </a:r>
          </a:p>
        </p:txBody>
      </p:sp>
      <p:sp>
        <p:nvSpPr>
          <p:cNvPr id="26" name="Picture Placeholder 6"/>
          <p:cNvSpPr>
            <a:spLocks noGrp="1"/>
          </p:cNvSpPr>
          <p:nvPr>
            <p:ph type="pic" sz="quarter" idx="21" hasCustomPrompt="1"/>
          </p:nvPr>
        </p:nvSpPr>
        <p:spPr>
          <a:xfrm>
            <a:off x="580308" y="1998214"/>
            <a:ext cx="716643" cy="802821"/>
          </a:xfrm>
          <a:prstGeom prst="rect">
            <a:avLst/>
          </a:prstGeom>
        </p:spPr>
        <p:txBody>
          <a:bodyPr vert="horz"/>
          <a:lstStyle>
            <a:lvl1pPr marL="0" indent="0" algn="ctr">
              <a:buNone/>
              <a:defRPr sz="700"/>
            </a:lvl1pPr>
          </a:lstStyle>
          <a:p>
            <a:r>
              <a:rPr lang="fr-CA" noProof="0" dirty="0"/>
              <a:t>Objet</a:t>
            </a:r>
          </a:p>
        </p:txBody>
      </p:sp>
      <p:sp>
        <p:nvSpPr>
          <p:cNvPr id="27" name="Picture Placeholder 6"/>
          <p:cNvSpPr>
            <a:spLocks noGrp="1"/>
          </p:cNvSpPr>
          <p:nvPr>
            <p:ph type="pic" sz="quarter" idx="22" hasCustomPrompt="1"/>
          </p:nvPr>
        </p:nvSpPr>
        <p:spPr>
          <a:xfrm>
            <a:off x="1621187" y="1998214"/>
            <a:ext cx="716643" cy="802821"/>
          </a:xfrm>
          <a:prstGeom prst="rect">
            <a:avLst/>
          </a:prstGeom>
        </p:spPr>
        <p:txBody>
          <a:bodyPr vert="horz"/>
          <a:lstStyle>
            <a:lvl1pPr marL="0" indent="0" algn="ctr">
              <a:buNone/>
              <a:defRPr sz="700"/>
            </a:lvl1pPr>
          </a:lstStyle>
          <a:p>
            <a:r>
              <a:rPr lang="fr-CA" noProof="0" dirty="0"/>
              <a:t>Objet</a:t>
            </a:r>
          </a:p>
        </p:txBody>
      </p:sp>
      <p:sp>
        <p:nvSpPr>
          <p:cNvPr id="28" name="Picture Placeholder 6"/>
          <p:cNvSpPr>
            <a:spLocks noGrp="1"/>
          </p:cNvSpPr>
          <p:nvPr>
            <p:ph type="pic" sz="quarter" idx="23" hasCustomPrompt="1"/>
          </p:nvPr>
        </p:nvSpPr>
        <p:spPr>
          <a:xfrm>
            <a:off x="2662066" y="1998214"/>
            <a:ext cx="716643" cy="802821"/>
          </a:xfrm>
          <a:prstGeom prst="rect">
            <a:avLst/>
          </a:prstGeom>
        </p:spPr>
        <p:txBody>
          <a:bodyPr vert="horz"/>
          <a:lstStyle>
            <a:lvl1pPr marL="0" indent="0" algn="ctr">
              <a:buNone/>
              <a:defRPr sz="700"/>
            </a:lvl1pPr>
          </a:lstStyle>
          <a:p>
            <a:r>
              <a:rPr lang="fr-CA" noProof="0" dirty="0"/>
              <a:t>Objet</a:t>
            </a:r>
          </a:p>
        </p:txBody>
      </p:sp>
      <p:sp>
        <p:nvSpPr>
          <p:cNvPr id="29" name="Picture Placeholder 6"/>
          <p:cNvSpPr>
            <a:spLocks noGrp="1"/>
          </p:cNvSpPr>
          <p:nvPr>
            <p:ph type="pic" sz="quarter" idx="24" hasCustomPrompt="1"/>
          </p:nvPr>
        </p:nvSpPr>
        <p:spPr>
          <a:xfrm>
            <a:off x="3702945" y="1998214"/>
            <a:ext cx="716643" cy="802821"/>
          </a:xfrm>
          <a:prstGeom prst="rect">
            <a:avLst/>
          </a:prstGeom>
        </p:spPr>
        <p:txBody>
          <a:bodyPr vert="horz"/>
          <a:lstStyle>
            <a:lvl1pPr marL="0" indent="0" algn="ctr">
              <a:buNone/>
              <a:defRPr sz="700"/>
            </a:lvl1pPr>
          </a:lstStyle>
          <a:p>
            <a:r>
              <a:rPr lang="fr-CA" noProof="0" dirty="0"/>
              <a:t>Objet</a:t>
            </a:r>
          </a:p>
        </p:txBody>
      </p:sp>
      <p:sp>
        <p:nvSpPr>
          <p:cNvPr id="30" name="Picture Placeholder 6"/>
          <p:cNvSpPr>
            <a:spLocks noGrp="1"/>
          </p:cNvSpPr>
          <p:nvPr>
            <p:ph type="pic" sz="quarter" idx="25" hasCustomPrompt="1"/>
          </p:nvPr>
        </p:nvSpPr>
        <p:spPr>
          <a:xfrm>
            <a:off x="4743824" y="1998214"/>
            <a:ext cx="716643" cy="802821"/>
          </a:xfrm>
          <a:prstGeom prst="rect">
            <a:avLst/>
          </a:prstGeom>
        </p:spPr>
        <p:txBody>
          <a:bodyPr vert="horz"/>
          <a:lstStyle>
            <a:lvl1pPr marL="0" indent="0" algn="ctr">
              <a:buNone/>
              <a:defRPr sz="700"/>
            </a:lvl1pPr>
          </a:lstStyle>
          <a:p>
            <a:r>
              <a:rPr lang="fr-CA" noProof="0" dirty="0"/>
              <a:t>Objet</a:t>
            </a:r>
          </a:p>
        </p:txBody>
      </p:sp>
      <p:sp>
        <p:nvSpPr>
          <p:cNvPr id="31" name="Picture Placeholder 6"/>
          <p:cNvSpPr>
            <a:spLocks noGrp="1"/>
          </p:cNvSpPr>
          <p:nvPr>
            <p:ph type="pic" sz="quarter" idx="26" hasCustomPrompt="1"/>
          </p:nvPr>
        </p:nvSpPr>
        <p:spPr>
          <a:xfrm>
            <a:off x="5784703" y="1998214"/>
            <a:ext cx="716643" cy="802821"/>
          </a:xfrm>
          <a:prstGeom prst="rect">
            <a:avLst/>
          </a:prstGeom>
        </p:spPr>
        <p:txBody>
          <a:bodyPr vert="horz"/>
          <a:lstStyle>
            <a:lvl1pPr marL="0" indent="0" algn="ctr">
              <a:buNone/>
              <a:defRPr sz="700"/>
            </a:lvl1pPr>
          </a:lstStyle>
          <a:p>
            <a:r>
              <a:rPr lang="fr-CA" noProof="0" dirty="0"/>
              <a:t>Objet</a:t>
            </a:r>
          </a:p>
        </p:txBody>
      </p:sp>
      <p:sp>
        <p:nvSpPr>
          <p:cNvPr id="32" name="Picture Placeholder 6"/>
          <p:cNvSpPr>
            <a:spLocks noGrp="1"/>
          </p:cNvSpPr>
          <p:nvPr>
            <p:ph type="pic" sz="quarter" idx="27" hasCustomPrompt="1"/>
          </p:nvPr>
        </p:nvSpPr>
        <p:spPr>
          <a:xfrm>
            <a:off x="6825582" y="1998214"/>
            <a:ext cx="716643" cy="802821"/>
          </a:xfrm>
          <a:prstGeom prst="rect">
            <a:avLst/>
          </a:prstGeom>
        </p:spPr>
        <p:txBody>
          <a:bodyPr vert="horz"/>
          <a:lstStyle>
            <a:lvl1pPr marL="0" indent="0" algn="ctr">
              <a:buNone/>
              <a:defRPr sz="700"/>
            </a:lvl1pPr>
          </a:lstStyle>
          <a:p>
            <a:r>
              <a:rPr lang="fr-CA" noProof="0" dirty="0"/>
              <a:t>Objet</a:t>
            </a:r>
          </a:p>
        </p:txBody>
      </p:sp>
      <p:sp>
        <p:nvSpPr>
          <p:cNvPr id="33" name="Picture Placeholder 6"/>
          <p:cNvSpPr>
            <a:spLocks noGrp="1"/>
          </p:cNvSpPr>
          <p:nvPr>
            <p:ph type="pic" sz="quarter" idx="28" hasCustomPrompt="1"/>
          </p:nvPr>
        </p:nvSpPr>
        <p:spPr>
          <a:xfrm>
            <a:off x="7866459" y="1998214"/>
            <a:ext cx="716643" cy="802821"/>
          </a:xfrm>
          <a:prstGeom prst="rect">
            <a:avLst/>
          </a:prstGeom>
        </p:spPr>
        <p:txBody>
          <a:bodyPr vert="horz"/>
          <a:lstStyle>
            <a:lvl1pPr marL="0" indent="0" algn="ctr">
              <a:buNone/>
              <a:defRPr sz="700"/>
            </a:lvl1pPr>
          </a:lstStyle>
          <a:p>
            <a:r>
              <a:rPr lang="fr-CA" noProof="0" dirty="0"/>
              <a:t>Objet</a:t>
            </a:r>
          </a:p>
        </p:txBody>
      </p:sp>
      <p:sp>
        <p:nvSpPr>
          <p:cNvPr id="34" name="Text Placeholder 72"/>
          <p:cNvSpPr>
            <a:spLocks noGrp="1"/>
          </p:cNvSpPr>
          <p:nvPr>
            <p:ph type="body" sz="quarter" idx="29" hasCustomPrompt="1"/>
          </p:nvPr>
        </p:nvSpPr>
        <p:spPr>
          <a:xfrm>
            <a:off x="580308"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35" name="Text Placeholder 72"/>
          <p:cNvSpPr>
            <a:spLocks noGrp="1"/>
          </p:cNvSpPr>
          <p:nvPr>
            <p:ph type="body" sz="quarter" idx="30" hasCustomPrompt="1"/>
          </p:nvPr>
        </p:nvSpPr>
        <p:spPr>
          <a:xfrm>
            <a:off x="580308"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36" name="Text Placeholder 72"/>
          <p:cNvSpPr>
            <a:spLocks noGrp="1"/>
          </p:cNvSpPr>
          <p:nvPr>
            <p:ph type="body" sz="quarter" idx="31" hasCustomPrompt="1"/>
          </p:nvPr>
        </p:nvSpPr>
        <p:spPr>
          <a:xfrm>
            <a:off x="1621187"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37" name="Text Placeholder 72"/>
          <p:cNvSpPr>
            <a:spLocks noGrp="1"/>
          </p:cNvSpPr>
          <p:nvPr>
            <p:ph type="body" sz="quarter" idx="32" hasCustomPrompt="1"/>
          </p:nvPr>
        </p:nvSpPr>
        <p:spPr>
          <a:xfrm>
            <a:off x="1621187"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39" name="Text Placeholder 72"/>
          <p:cNvSpPr>
            <a:spLocks noGrp="1"/>
          </p:cNvSpPr>
          <p:nvPr>
            <p:ph type="body" sz="quarter" idx="33" hasCustomPrompt="1"/>
          </p:nvPr>
        </p:nvSpPr>
        <p:spPr>
          <a:xfrm>
            <a:off x="2662066"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40" name="Text Placeholder 72"/>
          <p:cNvSpPr>
            <a:spLocks noGrp="1"/>
          </p:cNvSpPr>
          <p:nvPr>
            <p:ph type="body" sz="quarter" idx="34" hasCustomPrompt="1"/>
          </p:nvPr>
        </p:nvSpPr>
        <p:spPr>
          <a:xfrm>
            <a:off x="2662066"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41" name="Text Placeholder 72"/>
          <p:cNvSpPr>
            <a:spLocks noGrp="1"/>
          </p:cNvSpPr>
          <p:nvPr>
            <p:ph type="body" sz="quarter" idx="35" hasCustomPrompt="1"/>
          </p:nvPr>
        </p:nvSpPr>
        <p:spPr>
          <a:xfrm>
            <a:off x="3702945"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42" name="Text Placeholder 72"/>
          <p:cNvSpPr>
            <a:spLocks noGrp="1"/>
          </p:cNvSpPr>
          <p:nvPr>
            <p:ph type="body" sz="quarter" idx="36" hasCustomPrompt="1"/>
          </p:nvPr>
        </p:nvSpPr>
        <p:spPr>
          <a:xfrm>
            <a:off x="3702945"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43" name="Text Placeholder 72"/>
          <p:cNvSpPr>
            <a:spLocks noGrp="1"/>
          </p:cNvSpPr>
          <p:nvPr>
            <p:ph type="body" sz="quarter" idx="37" hasCustomPrompt="1"/>
          </p:nvPr>
        </p:nvSpPr>
        <p:spPr>
          <a:xfrm>
            <a:off x="4743824"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44" name="Text Placeholder 72"/>
          <p:cNvSpPr>
            <a:spLocks noGrp="1"/>
          </p:cNvSpPr>
          <p:nvPr>
            <p:ph type="body" sz="quarter" idx="38" hasCustomPrompt="1"/>
          </p:nvPr>
        </p:nvSpPr>
        <p:spPr>
          <a:xfrm>
            <a:off x="4743824"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45" name="Text Placeholder 72"/>
          <p:cNvSpPr>
            <a:spLocks noGrp="1"/>
          </p:cNvSpPr>
          <p:nvPr>
            <p:ph type="body" sz="quarter" idx="39" hasCustomPrompt="1"/>
          </p:nvPr>
        </p:nvSpPr>
        <p:spPr>
          <a:xfrm>
            <a:off x="5784703"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46" name="Text Placeholder 72"/>
          <p:cNvSpPr>
            <a:spLocks noGrp="1"/>
          </p:cNvSpPr>
          <p:nvPr>
            <p:ph type="body" sz="quarter" idx="40" hasCustomPrompt="1"/>
          </p:nvPr>
        </p:nvSpPr>
        <p:spPr>
          <a:xfrm>
            <a:off x="5784703"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47" name="Text Placeholder 72"/>
          <p:cNvSpPr>
            <a:spLocks noGrp="1"/>
          </p:cNvSpPr>
          <p:nvPr>
            <p:ph type="body" sz="quarter" idx="41" hasCustomPrompt="1"/>
          </p:nvPr>
        </p:nvSpPr>
        <p:spPr>
          <a:xfrm>
            <a:off x="6825582"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48" name="Text Placeholder 72"/>
          <p:cNvSpPr>
            <a:spLocks noGrp="1"/>
          </p:cNvSpPr>
          <p:nvPr>
            <p:ph type="body" sz="quarter" idx="42" hasCustomPrompt="1"/>
          </p:nvPr>
        </p:nvSpPr>
        <p:spPr>
          <a:xfrm>
            <a:off x="6825582"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49" name="Text Placeholder 72"/>
          <p:cNvSpPr>
            <a:spLocks noGrp="1"/>
          </p:cNvSpPr>
          <p:nvPr>
            <p:ph type="body" sz="quarter" idx="43" hasCustomPrompt="1"/>
          </p:nvPr>
        </p:nvSpPr>
        <p:spPr>
          <a:xfrm>
            <a:off x="7866459"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50" name="Text Placeholder 72"/>
          <p:cNvSpPr>
            <a:spLocks noGrp="1"/>
          </p:cNvSpPr>
          <p:nvPr>
            <p:ph type="body" sz="quarter" idx="44" hasCustomPrompt="1"/>
          </p:nvPr>
        </p:nvSpPr>
        <p:spPr>
          <a:xfrm>
            <a:off x="7866459"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
        <p:nvSpPr>
          <p:cNvPr id="51" name="Text Placeholder 93"/>
          <p:cNvSpPr>
            <a:spLocks noGrp="1"/>
          </p:cNvSpPr>
          <p:nvPr>
            <p:ph type="body" sz="quarter" idx="47" hasCustomPrompt="1"/>
          </p:nvPr>
        </p:nvSpPr>
        <p:spPr>
          <a:xfrm>
            <a:off x="580308" y="3069903"/>
            <a:ext cx="8002800" cy="1371703"/>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indent="0">
              <a:spcBef>
                <a:spcPts val="0"/>
              </a:spcBef>
              <a:buFontTx/>
              <a:buNone/>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1"/>
            <a:endParaRPr lang="fr-CA" noProof="0" dirty="0"/>
          </a:p>
          <a:p>
            <a:pPr lvl="1"/>
            <a:endParaRPr lang="fr-CA" noProof="0" dirty="0"/>
          </a:p>
          <a:p>
            <a:pPr lvl="1"/>
            <a:endParaRPr lang="fr-CA" noProof="0" dirty="0"/>
          </a:p>
        </p:txBody>
      </p:sp>
      <p:sp>
        <p:nvSpPr>
          <p:cNvPr id="56" name="Espace réservé du texte 2"/>
          <p:cNvSpPr>
            <a:spLocks noGrp="1"/>
          </p:cNvSpPr>
          <p:nvPr>
            <p:ph type="body" sz="quarter" idx="48" hasCustomPrompt="1"/>
          </p:nvPr>
        </p:nvSpPr>
        <p:spPr>
          <a:xfrm>
            <a:off x="580308" y="4553911"/>
            <a:ext cx="80028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53"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48681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lti-images 2">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noProof="0" smtClean="0">
                <a:solidFill>
                  <a:prstClr val="black"/>
                </a:solidFill>
              </a:rPr>
              <a:pPr/>
              <a:t>‹N°›</a:t>
            </a:fld>
            <a:endParaRPr lang="fr-CA" noProof="0" dirty="0">
              <a:solidFill>
                <a:prstClr val="black"/>
              </a:solidFill>
            </a:endParaRPr>
          </a:p>
        </p:txBody>
      </p:sp>
      <p:sp>
        <p:nvSpPr>
          <p:cNvPr id="51" name="Text Placeholder 93"/>
          <p:cNvSpPr>
            <a:spLocks noGrp="1"/>
          </p:cNvSpPr>
          <p:nvPr>
            <p:ph type="body" sz="quarter" idx="47" hasCustomPrompt="1"/>
          </p:nvPr>
        </p:nvSpPr>
        <p:spPr>
          <a:xfrm>
            <a:off x="580308" y="4554611"/>
            <a:ext cx="8002800" cy="1620000"/>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marR="0" indent="0" algn="l" defTabSz="457200" rtl="0" eaLnBrk="1" fontAlgn="auto" latinLnBrk="0" hangingPunct="1">
              <a:lnSpc>
                <a:spcPct val="100000"/>
              </a:lnSpc>
              <a:spcBef>
                <a:spcPts val="0"/>
              </a:spcBef>
              <a:spcAft>
                <a:spcPts val="0"/>
              </a:spcAft>
              <a:buClrTx/>
              <a:buSzTx/>
              <a:buFontTx/>
              <a:buNone/>
              <a:tabLst/>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marL="180000" marR="0" lvl="1" indent="0" algn="l" defTabSz="457200" rtl="0" eaLnBrk="1" fontAlgn="auto" latinLnBrk="0" hangingPunct="1">
              <a:lnSpc>
                <a:spcPct val="100000"/>
              </a:lnSpc>
              <a:spcBef>
                <a:spcPts val="0"/>
              </a:spcBef>
              <a:spcAft>
                <a:spcPts val="0"/>
              </a:spcAft>
              <a:buClrTx/>
              <a:buSzTx/>
              <a:buFontTx/>
              <a:buNone/>
              <a:tabLst/>
              <a:defRPr/>
            </a:pPr>
            <a:r>
              <a:rPr lang="fr-CA" noProof="0" dirty="0"/>
              <a:t>2e niveau</a:t>
            </a:r>
          </a:p>
          <a:p>
            <a:pPr lvl="0"/>
            <a:r>
              <a:rPr lang="fr-CA" noProof="0" dirty="0"/>
              <a:t>Cliquez pour ajouter du texte</a:t>
            </a:r>
          </a:p>
          <a:p>
            <a:pPr lvl="1"/>
            <a:r>
              <a:rPr lang="fr-CA" noProof="0" dirty="0"/>
              <a:t>2e niveau</a:t>
            </a:r>
          </a:p>
        </p:txBody>
      </p:sp>
      <p:sp>
        <p:nvSpPr>
          <p:cNvPr id="53" name="Espace réservé du texte 2"/>
          <p:cNvSpPr>
            <a:spLocks noGrp="1"/>
          </p:cNvSpPr>
          <p:nvPr>
            <p:ph type="body" sz="quarter" idx="48" hasCustomPrompt="1"/>
          </p:nvPr>
        </p:nvSpPr>
        <p:spPr>
          <a:xfrm>
            <a:off x="580308" y="996203"/>
            <a:ext cx="8002800" cy="144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4"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75" name="Picture Placeholder 6"/>
          <p:cNvSpPr>
            <a:spLocks noGrp="1"/>
          </p:cNvSpPr>
          <p:nvPr>
            <p:ph type="pic" sz="quarter" idx="13" hasCustomPrompt="1"/>
          </p:nvPr>
        </p:nvSpPr>
        <p:spPr>
          <a:xfrm>
            <a:off x="580308" y="2534374"/>
            <a:ext cx="716643" cy="802821"/>
          </a:xfrm>
          <a:prstGeom prst="rect">
            <a:avLst/>
          </a:prstGeom>
        </p:spPr>
        <p:txBody>
          <a:bodyPr vert="horz"/>
          <a:lstStyle>
            <a:lvl1pPr marL="0" indent="0" algn="ctr">
              <a:buNone/>
              <a:defRPr sz="700"/>
            </a:lvl1pPr>
          </a:lstStyle>
          <a:p>
            <a:r>
              <a:rPr lang="fr-CA" noProof="0" dirty="0"/>
              <a:t>Objet</a:t>
            </a:r>
          </a:p>
        </p:txBody>
      </p:sp>
      <p:sp>
        <p:nvSpPr>
          <p:cNvPr id="76" name="Picture Placeholder 6"/>
          <p:cNvSpPr>
            <a:spLocks noGrp="1"/>
          </p:cNvSpPr>
          <p:nvPr>
            <p:ph type="pic" sz="quarter" idx="14" hasCustomPrompt="1"/>
          </p:nvPr>
        </p:nvSpPr>
        <p:spPr>
          <a:xfrm>
            <a:off x="1621384"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77" name="Picture Placeholder 6"/>
          <p:cNvSpPr>
            <a:spLocks noGrp="1"/>
          </p:cNvSpPr>
          <p:nvPr>
            <p:ph type="pic" sz="quarter" idx="15" hasCustomPrompt="1"/>
          </p:nvPr>
        </p:nvSpPr>
        <p:spPr>
          <a:xfrm>
            <a:off x="2662972" y="2534374"/>
            <a:ext cx="716643" cy="802821"/>
          </a:xfrm>
          <a:prstGeom prst="rect">
            <a:avLst/>
          </a:prstGeom>
        </p:spPr>
        <p:txBody>
          <a:bodyPr vert="horz"/>
          <a:lstStyle>
            <a:lvl1pPr marL="0" indent="0" algn="ctr">
              <a:buNone/>
              <a:defRPr sz="700"/>
            </a:lvl1pPr>
          </a:lstStyle>
          <a:p>
            <a:r>
              <a:rPr lang="fr-CA" noProof="0" dirty="0"/>
              <a:t>Objet</a:t>
            </a:r>
          </a:p>
        </p:txBody>
      </p:sp>
      <p:sp>
        <p:nvSpPr>
          <p:cNvPr id="78" name="Picture Placeholder 6"/>
          <p:cNvSpPr>
            <a:spLocks noGrp="1"/>
          </p:cNvSpPr>
          <p:nvPr>
            <p:ph type="pic" sz="quarter" idx="16" hasCustomPrompt="1"/>
          </p:nvPr>
        </p:nvSpPr>
        <p:spPr>
          <a:xfrm>
            <a:off x="3703669" y="2534374"/>
            <a:ext cx="716643" cy="802821"/>
          </a:xfrm>
          <a:prstGeom prst="rect">
            <a:avLst/>
          </a:prstGeom>
        </p:spPr>
        <p:txBody>
          <a:bodyPr vert="horz"/>
          <a:lstStyle>
            <a:lvl1pPr marL="0" indent="0" algn="ctr">
              <a:buNone/>
              <a:defRPr sz="700"/>
            </a:lvl1pPr>
          </a:lstStyle>
          <a:p>
            <a:r>
              <a:rPr lang="fr-CA" noProof="0" dirty="0"/>
              <a:t>Objet</a:t>
            </a:r>
          </a:p>
        </p:txBody>
      </p:sp>
      <p:sp>
        <p:nvSpPr>
          <p:cNvPr id="79" name="Picture Placeholder 6"/>
          <p:cNvSpPr>
            <a:spLocks noGrp="1"/>
          </p:cNvSpPr>
          <p:nvPr>
            <p:ph type="pic" sz="quarter" idx="17" hasCustomPrompt="1"/>
          </p:nvPr>
        </p:nvSpPr>
        <p:spPr>
          <a:xfrm>
            <a:off x="4744366" y="2534374"/>
            <a:ext cx="716643" cy="802821"/>
          </a:xfrm>
          <a:prstGeom prst="rect">
            <a:avLst/>
          </a:prstGeom>
        </p:spPr>
        <p:txBody>
          <a:bodyPr vert="horz"/>
          <a:lstStyle>
            <a:lvl1pPr marL="0" indent="0" algn="ctr">
              <a:buNone/>
              <a:defRPr sz="700"/>
            </a:lvl1pPr>
          </a:lstStyle>
          <a:p>
            <a:r>
              <a:rPr lang="fr-CA" noProof="0" dirty="0"/>
              <a:t>Objet</a:t>
            </a:r>
          </a:p>
        </p:txBody>
      </p:sp>
      <p:sp>
        <p:nvSpPr>
          <p:cNvPr id="80" name="Picture Placeholder 6"/>
          <p:cNvSpPr>
            <a:spLocks noGrp="1"/>
          </p:cNvSpPr>
          <p:nvPr>
            <p:ph type="pic" sz="quarter" idx="18" hasCustomPrompt="1"/>
          </p:nvPr>
        </p:nvSpPr>
        <p:spPr>
          <a:xfrm>
            <a:off x="5784634" y="2534374"/>
            <a:ext cx="716643" cy="802821"/>
          </a:xfrm>
          <a:prstGeom prst="rect">
            <a:avLst/>
          </a:prstGeom>
        </p:spPr>
        <p:txBody>
          <a:bodyPr vert="horz"/>
          <a:lstStyle>
            <a:lvl1pPr marL="0" indent="0" algn="ctr">
              <a:buNone/>
              <a:defRPr sz="700"/>
            </a:lvl1pPr>
          </a:lstStyle>
          <a:p>
            <a:r>
              <a:rPr lang="fr-CA" noProof="0" dirty="0"/>
              <a:t>Objet</a:t>
            </a:r>
          </a:p>
        </p:txBody>
      </p:sp>
      <p:sp>
        <p:nvSpPr>
          <p:cNvPr id="81" name="Picture Placeholder 6"/>
          <p:cNvSpPr>
            <a:spLocks noGrp="1"/>
          </p:cNvSpPr>
          <p:nvPr>
            <p:ph type="pic" sz="quarter" idx="19" hasCustomPrompt="1"/>
          </p:nvPr>
        </p:nvSpPr>
        <p:spPr>
          <a:xfrm>
            <a:off x="6825760"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82" name="Picture Placeholder 6"/>
          <p:cNvSpPr>
            <a:spLocks noGrp="1"/>
          </p:cNvSpPr>
          <p:nvPr>
            <p:ph type="pic" sz="quarter" idx="20" hasCustomPrompt="1"/>
          </p:nvPr>
        </p:nvSpPr>
        <p:spPr>
          <a:xfrm>
            <a:off x="7866459" y="2534374"/>
            <a:ext cx="716643" cy="802821"/>
          </a:xfrm>
          <a:prstGeom prst="rect">
            <a:avLst/>
          </a:prstGeom>
        </p:spPr>
        <p:txBody>
          <a:bodyPr vert="horz"/>
          <a:lstStyle>
            <a:lvl1pPr marL="0" indent="0" algn="ctr">
              <a:buNone/>
              <a:defRPr sz="700"/>
            </a:lvl1pPr>
          </a:lstStyle>
          <a:p>
            <a:r>
              <a:rPr lang="fr-CA" noProof="0" dirty="0"/>
              <a:t>Objet</a:t>
            </a:r>
          </a:p>
        </p:txBody>
      </p:sp>
      <p:sp>
        <p:nvSpPr>
          <p:cNvPr id="83" name="Picture Placeholder 6"/>
          <p:cNvSpPr>
            <a:spLocks noGrp="1"/>
          </p:cNvSpPr>
          <p:nvPr>
            <p:ph type="pic" sz="quarter" idx="21" hasCustomPrompt="1"/>
          </p:nvPr>
        </p:nvSpPr>
        <p:spPr>
          <a:xfrm>
            <a:off x="580308" y="3536698"/>
            <a:ext cx="716643" cy="802821"/>
          </a:xfrm>
          <a:prstGeom prst="rect">
            <a:avLst/>
          </a:prstGeom>
        </p:spPr>
        <p:txBody>
          <a:bodyPr vert="horz"/>
          <a:lstStyle>
            <a:lvl1pPr marL="0" indent="0" algn="ctr">
              <a:buNone/>
              <a:defRPr sz="700"/>
            </a:lvl1pPr>
          </a:lstStyle>
          <a:p>
            <a:r>
              <a:rPr lang="fr-CA" noProof="0" dirty="0"/>
              <a:t>Objet</a:t>
            </a:r>
          </a:p>
        </p:txBody>
      </p:sp>
      <p:sp>
        <p:nvSpPr>
          <p:cNvPr id="84" name="Picture Placeholder 6"/>
          <p:cNvSpPr>
            <a:spLocks noGrp="1"/>
          </p:cNvSpPr>
          <p:nvPr>
            <p:ph type="pic" sz="quarter" idx="22" hasCustomPrompt="1"/>
          </p:nvPr>
        </p:nvSpPr>
        <p:spPr>
          <a:xfrm>
            <a:off x="1621187" y="3536698"/>
            <a:ext cx="716643" cy="802821"/>
          </a:xfrm>
          <a:prstGeom prst="rect">
            <a:avLst/>
          </a:prstGeom>
        </p:spPr>
        <p:txBody>
          <a:bodyPr vert="horz"/>
          <a:lstStyle>
            <a:lvl1pPr marL="0" indent="0" algn="ctr">
              <a:buNone/>
              <a:defRPr sz="700"/>
            </a:lvl1pPr>
          </a:lstStyle>
          <a:p>
            <a:r>
              <a:rPr lang="fr-CA" noProof="0" dirty="0"/>
              <a:t>Objet</a:t>
            </a:r>
          </a:p>
        </p:txBody>
      </p:sp>
      <p:sp>
        <p:nvSpPr>
          <p:cNvPr id="85" name="Picture Placeholder 6"/>
          <p:cNvSpPr>
            <a:spLocks noGrp="1"/>
          </p:cNvSpPr>
          <p:nvPr>
            <p:ph type="pic" sz="quarter" idx="23" hasCustomPrompt="1"/>
          </p:nvPr>
        </p:nvSpPr>
        <p:spPr>
          <a:xfrm>
            <a:off x="2662066" y="3536698"/>
            <a:ext cx="716643" cy="802821"/>
          </a:xfrm>
          <a:prstGeom prst="rect">
            <a:avLst/>
          </a:prstGeom>
        </p:spPr>
        <p:txBody>
          <a:bodyPr vert="horz"/>
          <a:lstStyle>
            <a:lvl1pPr marL="0" indent="0" algn="ctr">
              <a:buNone/>
              <a:defRPr sz="700"/>
            </a:lvl1pPr>
          </a:lstStyle>
          <a:p>
            <a:r>
              <a:rPr lang="fr-CA" noProof="0" dirty="0"/>
              <a:t>Objet</a:t>
            </a:r>
          </a:p>
        </p:txBody>
      </p:sp>
      <p:sp>
        <p:nvSpPr>
          <p:cNvPr id="86" name="Picture Placeholder 6"/>
          <p:cNvSpPr>
            <a:spLocks noGrp="1"/>
          </p:cNvSpPr>
          <p:nvPr>
            <p:ph type="pic" sz="quarter" idx="24" hasCustomPrompt="1"/>
          </p:nvPr>
        </p:nvSpPr>
        <p:spPr>
          <a:xfrm>
            <a:off x="3702945" y="3536698"/>
            <a:ext cx="716643" cy="802821"/>
          </a:xfrm>
          <a:prstGeom prst="rect">
            <a:avLst/>
          </a:prstGeom>
        </p:spPr>
        <p:txBody>
          <a:bodyPr vert="horz"/>
          <a:lstStyle>
            <a:lvl1pPr marL="0" indent="0" algn="ctr">
              <a:buNone/>
              <a:defRPr sz="700"/>
            </a:lvl1pPr>
          </a:lstStyle>
          <a:p>
            <a:r>
              <a:rPr lang="fr-CA" noProof="0" dirty="0"/>
              <a:t>Objet</a:t>
            </a:r>
          </a:p>
        </p:txBody>
      </p:sp>
      <p:sp>
        <p:nvSpPr>
          <p:cNvPr id="87" name="Picture Placeholder 6"/>
          <p:cNvSpPr>
            <a:spLocks noGrp="1"/>
          </p:cNvSpPr>
          <p:nvPr>
            <p:ph type="pic" sz="quarter" idx="25" hasCustomPrompt="1"/>
          </p:nvPr>
        </p:nvSpPr>
        <p:spPr>
          <a:xfrm>
            <a:off x="4743824" y="3536698"/>
            <a:ext cx="716643" cy="802821"/>
          </a:xfrm>
          <a:prstGeom prst="rect">
            <a:avLst/>
          </a:prstGeom>
        </p:spPr>
        <p:txBody>
          <a:bodyPr vert="horz"/>
          <a:lstStyle>
            <a:lvl1pPr marL="0" indent="0" algn="ctr">
              <a:buNone/>
              <a:defRPr sz="700"/>
            </a:lvl1pPr>
          </a:lstStyle>
          <a:p>
            <a:r>
              <a:rPr lang="fr-CA" noProof="0" dirty="0"/>
              <a:t>Objet</a:t>
            </a:r>
          </a:p>
        </p:txBody>
      </p:sp>
      <p:sp>
        <p:nvSpPr>
          <p:cNvPr id="88" name="Picture Placeholder 6"/>
          <p:cNvSpPr>
            <a:spLocks noGrp="1"/>
          </p:cNvSpPr>
          <p:nvPr>
            <p:ph type="pic" sz="quarter" idx="26" hasCustomPrompt="1"/>
          </p:nvPr>
        </p:nvSpPr>
        <p:spPr>
          <a:xfrm>
            <a:off x="5784703" y="3536698"/>
            <a:ext cx="716643" cy="802821"/>
          </a:xfrm>
          <a:prstGeom prst="rect">
            <a:avLst/>
          </a:prstGeom>
        </p:spPr>
        <p:txBody>
          <a:bodyPr vert="horz"/>
          <a:lstStyle>
            <a:lvl1pPr marL="0" indent="0" algn="ctr">
              <a:buNone/>
              <a:defRPr sz="700"/>
            </a:lvl1pPr>
          </a:lstStyle>
          <a:p>
            <a:r>
              <a:rPr lang="fr-CA" noProof="0" dirty="0"/>
              <a:t>Objet</a:t>
            </a:r>
          </a:p>
        </p:txBody>
      </p:sp>
      <p:sp>
        <p:nvSpPr>
          <p:cNvPr id="89" name="Picture Placeholder 6"/>
          <p:cNvSpPr>
            <a:spLocks noGrp="1"/>
          </p:cNvSpPr>
          <p:nvPr>
            <p:ph type="pic" sz="quarter" idx="27" hasCustomPrompt="1"/>
          </p:nvPr>
        </p:nvSpPr>
        <p:spPr>
          <a:xfrm>
            <a:off x="6825582" y="3536698"/>
            <a:ext cx="716643" cy="802821"/>
          </a:xfrm>
          <a:prstGeom prst="rect">
            <a:avLst/>
          </a:prstGeom>
        </p:spPr>
        <p:txBody>
          <a:bodyPr vert="horz"/>
          <a:lstStyle>
            <a:lvl1pPr marL="0" indent="0" algn="ctr">
              <a:buNone/>
              <a:defRPr sz="700"/>
            </a:lvl1pPr>
          </a:lstStyle>
          <a:p>
            <a:r>
              <a:rPr lang="fr-CA" noProof="0" dirty="0"/>
              <a:t>Objet</a:t>
            </a:r>
          </a:p>
        </p:txBody>
      </p:sp>
      <p:sp>
        <p:nvSpPr>
          <p:cNvPr id="90" name="Picture Placeholder 6"/>
          <p:cNvSpPr>
            <a:spLocks noGrp="1"/>
          </p:cNvSpPr>
          <p:nvPr>
            <p:ph type="pic" sz="quarter" idx="28" hasCustomPrompt="1"/>
          </p:nvPr>
        </p:nvSpPr>
        <p:spPr>
          <a:xfrm>
            <a:off x="7866459" y="3536698"/>
            <a:ext cx="716643" cy="802821"/>
          </a:xfrm>
          <a:prstGeom prst="rect">
            <a:avLst/>
          </a:prstGeom>
        </p:spPr>
        <p:txBody>
          <a:bodyPr vert="horz"/>
          <a:lstStyle>
            <a:lvl1pPr marL="0" indent="0" algn="ctr">
              <a:buNone/>
              <a:defRPr sz="700"/>
            </a:lvl1pPr>
          </a:lstStyle>
          <a:p>
            <a:r>
              <a:rPr lang="fr-CA" noProof="0" dirty="0"/>
              <a:t>Objet</a:t>
            </a:r>
          </a:p>
        </p:txBody>
      </p:sp>
      <p:sp>
        <p:nvSpPr>
          <p:cNvPr id="91" name="Text Placeholder 72"/>
          <p:cNvSpPr>
            <a:spLocks noGrp="1"/>
          </p:cNvSpPr>
          <p:nvPr>
            <p:ph type="body" sz="quarter" idx="29" hasCustomPrompt="1"/>
          </p:nvPr>
        </p:nvSpPr>
        <p:spPr>
          <a:xfrm>
            <a:off x="580308"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92" name="Text Placeholder 72"/>
          <p:cNvSpPr>
            <a:spLocks noGrp="1"/>
          </p:cNvSpPr>
          <p:nvPr>
            <p:ph type="body" sz="quarter" idx="30" hasCustomPrompt="1"/>
          </p:nvPr>
        </p:nvSpPr>
        <p:spPr>
          <a:xfrm>
            <a:off x="580308"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93" name="Text Placeholder 72"/>
          <p:cNvSpPr>
            <a:spLocks noGrp="1"/>
          </p:cNvSpPr>
          <p:nvPr>
            <p:ph type="body" sz="quarter" idx="31" hasCustomPrompt="1"/>
          </p:nvPr>
        </p:nvSpPr>
        <p:spPr>
          <a:xfrm>
            <a:off x="1621187"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94" name="Text Placeholder 72"/>
          <p:cNvSpPr>
            <a:spLocks noGrp="1"/>
          </p:cNvSpPr>
          <p:nvPr>
            <p:ph type="body" sz="quarter" idx="32" hasCustomPrompt="1"/>
          </p:nvPr>
        </p:nvSpPr>
        <p:spPr>
          <a:xfrm>
            <a:off x="1621187"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95" name="Text Placeholder 72"/>
          <p:cNvSpPr>
            <a:spLocks noGrp="1"/>
          </p:cNvSpPr>
          <p:nvPr>
            <p:ph type="body" sz="quarter" idx="33" hasCustomPrompt="1"/>
          </p:nvPr>
        </p:nvSpPr>
        <p:spPr>
          <a:xfrm>
            <a:off x="2662066"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96" name="Text Placeholder 72"/>
          <p:cNvSpPr>
            <a:spLocks noGrp="1"/>
          </p:cNvSpPr>
          <p:nvPr>
            <p:ph type="body" sz="quarter" idx="34" hasCustomPrompt="1"/>
          </p:nvPr>
        </p:nvSpPr>
        <p:spPr>
          <a:xfrm>
            <a:off x="2662066"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97" name="Text Placeholder 72"/>
          <p:cNvSpPr>
            <a:spLocks noGrp="1"/>
          </p:cNvSpPr>
          <p:nvPr>
            <p:ph type="body" sz="quarter" idx="35" hasCustomPrompt="1"/>
          </p:nvPr>
        </p:nvSpPr>
        <p:spPr>
          <a:xfrm>
            <a:off x="3702945"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98" name="Text Placeholder 72"/>
          <p:cNvSpPr>
            <a:spLocks noGrp="1"/>
          </p:cNvSpPr>
          <p:nvPr>
            <p:ph type="body" sz="quarter" idx="36" hasCustomPrompt="1"/>
          </p:nvPr>
        </p:nvSpPr>
        <p:spPr>
          <a:xfrm>
            <a:off x="3702945"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99" name="Text Placeholder 72"/>
          <p:cNvSpPr>
            <a:spLocks noGrp="1"/>
          </p:cNvSpPr>
          <p:nvPr>
            <p:ph type="body" sz="quarter" idx="37" hasCustomPrompt="1"/>
          </p:nvPr>
        </p:nvSpPr>
        <p:spPr>
          <a:xfrm>
            <a:off x="4743824"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100" name="Text Placeholder 72"/>
          <p:cNvSpPr>
            <a:spLocks noGrp="1"/>
          </p:cNvSpPr>
          <p:nvPr>
            <p:ph type="body" sz="quarter" idx="38" hasCustomPrompt="1"/>
          </p:nvPr>
        </p:nvSpPr>
        <p:spPr>
          <a:xfrm>
            <a:off x="4743824"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101" name="Text Placeholder 72"/>
          <p:cNvSpPr>
            <a:spLocks noGrp="1"/>
          </p:cNvSpPr>
          <p:nvPr>
            <p:ph type="body" sz="quarter" idx="39" hasCustomPrompt="1"/>
          </p:nvPr>
        </p:nvSpPr>
        <p:spPr>
          <a:xfrm>
            <a:off x="5784703"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102" name="Text Placeholder 72"/>
          <p:cNvSpPr>
            <a:spLocks noGrp="1"/>
          </p:cNvSpPr>
          <p:nvPr>
            <p:ph type="body" sz="quarter" idx="40" hasCustomPrompt="1"/>
          </p:nvPr>
        </p:nvSpPr>
        <p:spPr>
          <a:xfrm>
            <a:off x="5784703"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103" name="Text Placeholder 72"/>
          <p:cNvSpPr>
            <a:spLocks noGrp="1"/>
          </p:cNvSpPr>
          <p:nvPr>
            <p:ph type="body" sz="quarter" idx="41" hasCustomPrompt="1"/>
          </p:nvPr>
        </p:nvSpPr>
        <p:spPr>
          <a:xfrm>
            <a:off x="6825582"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104" name="Text Placeholder 72"/>
          <p:cNvSpPr>
            <a:spLocks noGrp="1"/>
          </p:cNvSpPr>
          <p:nvPr>
            <p:ph type="body" sz="quarter" idx="42" hasCustomPrompt="1"/>
          </p:nvPr>
        </p:nvSpPr>
        <p:spPr>
          <a:xfrm>
            <a:off x="6825582"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105" name="Text Placeholder 72"/>
          <p:cNvSpPr>
            <a:spLocks noGrp="1"/>
          </p:cNvSpPr>
          <p:nvPr>
            <p:ph type="body" sz="quarter" idx="43" hasCustomPrompt="1"/>
          </p:nvPr>
        </p:nvSpPr>
        <p:spPr>
          <a:xfrm>
            <a:off x="7866459"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106" name="Text Placeholder 72"/>
          <p:cNvSpPr>
            <a:spLocks noGrp="1"/>
          </p:cNvSpPr>
          <p:nvPr>
            <p:ph type="body" sz="quarter" idx="44" hasCustomPrompt="1"/>
          </p:nvPr>
        </p:nvSpPr>
        <p:spPr>
          <a:xfrm>
            <a:off x="7866459"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Tree>
    <p:extLst>
      <p:ext uri="{BB962C8B-B14F-4D97-AF65-F5344CB8AC3E}">
        <p14:creationId xmlns:p14="http://schemas.microsoft.com/office/powerpoint/2010/main" val="14935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séparateur">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
        <p:nvSpPr>
          <p:cNvPr id="9" name="Titre 1"/>
          <p:cNvSpPr>
            <a:spLocks noGrp="1"/>
          </p:cNvSpPr>
          <p:nvPr>
            <p:ph type="title" hasCustomPrompt="1"/>
          </p:nvPr>
        </p:nvSpPr>
        <p:spPr>
          <a:xfrm>
            <a:off x="2181225" y="1868488"/>
            <a:ext cx="6382800" cy="720000"/>
          </a:xfrm>
          <a:prstGeom prst="rect">
            <a:avLst/>
          </a:prstGeom>
        </p:spPr>
        <p:txBody>
          <a:bodyPr lIns="0" rIns="0" anchor="b"/>
          <a:lstStyle>
            <a:lvl1pPr algn="l">
              <a:defRPr sz="3200" b="1">
                <a:latin typeface="Arial" panose="020B0604020202020204" pitchFamily="34" charset="0"/>
                <a:cs typeface="Arial" panose="020B0604020202020204" pitchFamily="34" charset="0"/>
              </a:defRPr>
            </a:lvl1pPr>
          </a:lstStyle>
          <a:p>
            <a:r>
              <a:rPr lang="fr-CA" noProof="0" dirty="0"/>
              <a:t>Modifiez le titre</a:t>
            </a:r>
          </a:p>
        </p:txBody>
      </p:sp>
    </p:spTree>
    <p:extLst>
      <p:ext uri="{BB962C8B-B14F-4D97-AF65-F5344CB8AC3E}">
        <p14:creationId xmlns:p14="http://schemas.microsoft.com/office/powerpoint/2010/main" val="1520897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rges">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prstClr val="black"/>
                </a:solidFill>
              </a:rPr>
              <a:pPr/>
              <a:t>‹N°›</a:t>
            </a:fld>
            <a:endParaRPr lang="en-US" dirty="0">
              <a:solidFill>
                <a:prstClr val="black"/>
              </a:solidFill>
            </a:endParaRPr>
          </a:p>
        </p:txBody>
      </p:sp>
      <p:grpSp>
        <p:nvGrpSpPr>
          <p:cNvPr id="13" name="Groupe 12"/>
          <p:cNvGrpSpPr/>
          <p:nvPr userDrawn="1"/>
        </p:nvGrpSpPr>
        <p:grpSpPr>
          <a:xfrm>
            <a:off x="-5366" y="0"/>
            <a:ext cx="9154733" cy="6858000"/>
            <a:chOff x="-5366" y="0"/>
            <a:chExt cx="9154733" cy="6858000"/>
          </a:xfrm>
        </p:grpSpPr>
        <p:cxnSp>
          <p:nvCxnSpPr>
            <p:cNvPr id="14" name="Connecteur droit 13"/>
            <p:cNvCxnSpPr/>
            <p:nvPr userDrawn="1"/>
          </p:nvCxnSpPr>
          <p:spPr>
            <a:xfrm>
              <a:off x="21750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5366" y="6536447"/>
              <a:ext cx="9154733" cy="0"/>
            </a:xfrm>
            <a:prstGeom prst="line">
              <a:avLst/>
            </a:prstGeom>
            <a:ln w="9525">
              <a:solidFill>
                <a:schemeClr val="accent2">
                  <a:lumMod val="60000"/>
                  <a:lumOff val="40000"/>
                </a:schemeClr>
              </a:solidFill>
              <a:prstDash val="solid"/>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a:off x="5748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8590076" y="0"/>
              <a:ext cx="0" cy="685800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0" name="Connecteur droit 19"/>
            <p:cNvCxnSpPr/>
            <p:nvPr userDrawn="1"/>
          </p:nvCxnSpPr>
          <p:spPr>
            <a:xfrm>
              <a:off x="-5366" y="56143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Connecteur droit 20"/>
            <p:cNvCxnSpPr/>
            <p:nvPr userDrawn="1"/>
          </p:nvCxnSpPr>
          <p:spPr>
            <a:xfrm>
              <a:off x="-5366" y="75127"/>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userDrawn="1"/>
          </p:nvCxnSpPr>
          <p:spPr>
            <a:xfrm>
              <a:off x="-5366" y="989528"/>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Connecteur droit 22"/>
            <p:cNvCxnSpPr/>
            <p:nvPr userDrawn="1"/>
          </p:nvCxnSpPr>
          <p:spPr>
            <a:xfrm>
              <a:off x="2" y="618186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428088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À propos de Léger">
    <p:spTree>
      <p:nvGrpSpPr>
        <p:cNvPr id="1" name=""/>
        <p:cNvGrpSpPr/>
        <p:nvPr/>
      </p:nvGrpSpPr>
      <p:grpSpPr>
        <a:xfrm>
          <a:off x="0" y="0"/>
          <a:ext cx="0" cy="0"/>
          <a:chOff x="0" y="0"/>
          <a:chExt cx="0" cy="0"/>
        </a:xfrm>
      </p:grpSpPr>
      <p:graphicFrame>
        <p:nvGraphicFramePr>
          <p:cNvPr id="4" name="Tableau 3"/>
          <p:cNvGraphicFramePr>
            <a:graphicFrameLocks noGrp="1"/>
          </p:cNvGraphicFramePr>
          <p:nvPr userDrawn="1">
            <p:extLst>
              <p:ext uri="{D42A27DB-BD31-4B8C-83A1-F6EECF244321}">
                <p14:modId xmlns:p14="http://schemas.microsoft.com/office/powerpoint/2010/main" val="4086741002"/>
              </p:ext>
            </p:extLst>
          </p:nvPr>
        </p:nvGraphicFramePr>
        <p:xfrm>
          <a:off x="576000" y="282029"/>
          <a:ext cx="7992000" cy="3744000"/>
        </p:xfrm>
        <a:graphic>
          <a:graphicData uri="http://schemas.openxmlformats.org/drawingml/2006/table">
            <a:tbl>
              <a:tblPr firstRow="1" bandRow="1">
                <a:tableStyleId>{2D5ABB26-0587-4C30-8999-92F81FD0307C}</a:tableStyleId>
              </a:tblPr>
              <a:tblGrid>
                <a:gridCol w="7992000">
                  <a:extLst>
                    <a:ext uri="{9D8B030D-6E8A-4147-A177-3AD203B41FA5}">
                      <a16:colId xmlns:a16="http://schemas.microsoft.com/office/drawing/2014/main" val="20000"/>
                    </a:ext>
                  </a:extLst>
                </a:gridCol>
              </a:tblGrid>
              <a:tr h="624000">
                <a:tc>
                  <a:txBody>
                    <a:bodyPr/>
                    <a:lstStyle/>
                    <a:p>
                      <a:pPr algn="ctr"/>
                      <a:r>
                        <a:rPr lang="fr-CA" sz="1050" noProof="0" dirty="0">
                          <a:latin typeface="Arial" panose="020B0604020202020204" pitchFamily="34" charset="0"/>
                          <a:cs typeface="Arial" panose="020B0604020202020204" pitchFamily="34" charset="0"/>
                        </a:rPr>
                        <a:t>Léger est </a:t>
                      </a:r>
                      <a:r>
                        <a:rPr lang="fr-CA" sz="1200" b="1" noProof="0" dirty="0">
                          <a:latin typeface="Arial" panose="020B0604020202020204" pitchFamily="34" charset="0"/>
                          <a:cs typeface="Arial" panose="020B0604020202020204" pitchFamily="34" charset="0"/>
                        </a:rPr>
                        <a:t>la plus grande firme </a:t>
                      </a:r>
                      <a:r>
                        <a:rPr lang="fr-CA" sz="1050" noProof="0" dirty="0">
                          <a:latin typeface="Arial" panose="020B0604020202020204" pitchFamily="34" charset="0"/>
                          <a:cs typeface="Arial" panose="020B0604020202020204" pitchFamily="34" charset="0"/>
                        </a:rPr>
                        <a:t>de sondages, de recherche marketing et de conseils stratégiques </a:t>
                      </a:r>
                      <a:r>
                        <a:rPr lang="fr-CA" sz="1200" b="1" noProof="0" dirty="0">
                          <a:latin typeface="Arial" panose="020B0604020202020204" pitchFamily="34" charset="0"/>
                          <a:cs typeface="Arial" panose="020B0604020202020204" pitchFamily="34" charset="0"/>
                        </a:rPr>
                        <a:t>à propriété canadienne</a:t>
                      </a:r>
                    </a:p>
                  </a:txBody>
                  <a:tcPr anchor="ctr">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4000">
                <a:tc>
                  <a:txBody>
                    <a:bodyPr/>
                    <a:lstStyle/>
                    <a:p>
                      <a:pPr algn="ctr"/>
                      <a:r>
                        <a:rPr lang="fr-CA" sz="1200" b="1" noProof="0" dirty="0">
                          <a:latin typeface="Arial" panose="020B0604020202020204" pitchFamily="34" charset="0"/>
                          <a:cs typeface="Arial" panose="020B0604020202020204" pitchFamily="34" charset="0"/>
                        </a:rPr>
                        <a:t>600 employés</a:t>
                      </a:r>
                    </a:p>
                  </a:txBody>
                  <a:tcPr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24000">
                <a:tc>
                  <a:txBody>
                    <a:bodyPr/>
                    <a:lstStyle/>
                    <a:p>
                      <a:pPr algn="ctr"/>
                      <a:r>
                        <a:rPr lang="fr-CA" sz="1200" b="1" noProof="0" dirty="0">
                          <a:latin typeface="Arial" panose="020B0604020202020204" pitchFamily="34" charset="0"/>
                          <a:cs typeface="Arial" panose="020B0604020202020204" pitchFamily="34" charset="0"/>
                        </a:rPr>
                        <a:t>75 conseillers</a:t>
                      </a:r>
                    </a:p>
                  </a:txBody>
                  <a:tcPr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4000">
                <a:tc>
                  <a:txBody>
                    <a:bodyPr/>
                    <a:lstStyle/>
                    <a:p>
                      <a:pPr algn="ctr"/>
                      <a:r>
                        <a:rPr lang="fr-CA" sz="1050" noProof="0" dirty="0">
                          <a:latin typeface="Arial" panose="020B0604020202020204" pitchFamily="34" charset="0"/>
                          <a:cs typeface="Arial" panose="020B0604020202020204" pitchFamily="34" charset="0"/>
                        </a:rPr>
                        <a:t>Présente dans plus de </a:t>
                      </a:r>
                      <a:r>
                        <a:rPr lang="fr-CA" sz="1200" b="1" noProof="0" dirty="0">
                          <a:latin typeface="Arial" panose="020B0604020202020204" pitchFamily="34" charset="0"/>
                          <a:cs typeface="Arial" panose="020B0604020202020204" pitchFamily="34" charset="0"/>
                        </a:rPr>
                        <a:t>100 pays </a:t>
                      </a:r>
                      <a:r>
                        <a:rPr lang="fr-CA" sz="1050" noProof="0" dirty="0">
                          <a:latin typeface="Arial" panose="020B0604020202020204" pitchFamily="34" charset="0"/>
                          <a:cs typeface="Arial" panose="020B0604020202020204" pitchFamily="34" charset="0"/>
                        </a:rPr>
                        <a:t>à travers son réseau international WIN</a:t>
                      </a:r>
                      <a:r>
                        <a:rPr lang="fr-CA" sz="1050" baseline="0" noProof="0" dirty="0">
                          <a:latin typeface="Arial" panose="020B0604020202020204" pitchFamily="34" charset="0"/>
                          <a:cs typeface="Arial" panose="020B0604020202020204" pitchFamily="34" charset="0"/>
                        </a:rPr>
                        <a:t> (</a:t>
                      </a:r>
                      <a:r>
                        <a:rPr lang="fr-CA" sz="1050" i="1" baseline="0" noProof="0" dirty="0">
                          <a:latin typeface="Arial" panose="020B0604020202020204" pitchFamily="34" charset="0"/>
                          <a:cs typeface="Arial" panose="020B0604020202020204" pitchFamily="34" charset="0"/>
                        </a:rPr>
                        <a:t>Worldwide Independent Network</a:t>
                      </a:r>
                      <a:r>
                        <a:rPr lang="fr-CA" sz="1050" baseline="0" noProof="0" dirty="0">
                          <a:latin typeface="Arial" panose="020B0604020202020204" pitchFamily="34" charset="0"/>
                          <a:cs typeface="Arial" panose="020B0604020202020204" pitchFamily="34" charset="0"/>
                        </a:rPr>
                        <a:t>)</a:t>
                      </a:r>
                      <a:endParaRPr lang="fr-CA" sz="1050" noProof="0" dirty="0">
                        <a:latin typeface="Arial" panose="020B0604020202020204" pitchFamily="34" charset="0"/>
                        <a:cs typeface="Arial" panose="020B0604020202020204" pitchFamily="34" charset="0"/>
                      </a:endParaRPr>
                    </a:p>
                  </a:txBody>
                  <a:tcPr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24000">
                <a:tc>
                  <a:txBody>
                    <a:bodyPr/>
                    <a:lstStyle/>
                    <a:p>
                      <a:pPr algn="ctr"/>
                      <a:r>
                        <a:rPr lang="fr-CA" sz="1050" noProof="0" dirty="0">
                          <a:latin typeface="Arial" panose="020B0604020202020204" pitchFamily="34" charset="0"/>
                          <a:cs typeface="Arial" panose="020B0604020202020204" pitchFamily="34" charset="0"/>
                        </a:rPr>
                        <a:t>Notre firme se</a:t>
                      </a:r>
                      <a:r>
                        <a:rPr lang="fr-CA" sz="1050" baseline="0" noProof="0" dirty="0">
                          <a:latin typeface="Arial" panose="020B0604020202020204" pitchFamily="34" charset="0"/>
                          <a:cs typeface="Arial" panose="020B0604020202020204" pitchFamily="34" charset="0"/>
                        </a:rPr>
                        <a:t> distingue </a:t>
                      </a:r>
                      <a:r>
                        <a:rPr lang="fr-CA" sz="1100" baseline="0" noProof="0" dirty="0">
                          <a:latin typeface="Arial" panose="020B0604020202020204" pitchFamily="34" charset="0"/>
                          <a:cs typeface="Arial" panose="020B0604020202020204" pitchFamily="34" charset="0"/>
                        </a:rPr>
                        <a:t>par </a:t>
                      </a:r>
                      <a:r>
                        <a:rPr lang="fr-CA" sz="1200" b="1" baseline="0" noProof="0" dirty="0">
                          <a:latin typeface="Arial" panose="020B0604020202020204" pitchFamily="34" charset="0"/>
                          <a:cs typeface="Arial" panose="020B0604020202020204" pitchFamily="34" charset="0"/>
                        </a:rPr>
                        <a:t>l’intelligence marketing </a:t>
                      </a:r>
                      <a:r>
                        <a:rPr lang="fr-CA" sz="1050" baseline="0" noProof="0" dirty="0">
                          <a:latin typeface="Arial" panose="020B0604020202020204" pitchFamily="34" charset="0"/>
                          <a:cs typeface="Arial" panose="020B0604020202020204" pitchFamily="34" charset="0"/>
                        </a:rPr>
                        <a:t>et les </a:t>
                      </a:r>
                      <a:r>
                        <a:rPr lang="fr-CA" sz="1200" b="1" baseline="0" noProof="0" dirty="0">
                          <a:latin typeface="Arial" panose="020B0604020202020204" pitchFamily="34" charset="0"/>
                          <a:cs typeface="Arial" panose="020B0604020202020204" pitchFamily="34" charset="0"/>
                        </a:rPr>
                        <a:t>conseils stratégiques </a:t>
                      </a:r>
                      <a:r>
                        <a:rPr lang="fr-CA" sz="1050" baseline="0" noProof="0" dirty="0">
                          <a:latin typeface="Arial" panose="020B0604020202020204" pitchFamily="34" charset="0"/>
                          <a:cs typeface="Arial" panose="020B0604020202020204" pitchFamily="34" charset="0"/>
                        </a:rPr>
                        <a:t>sur mesure que nous pouvons vous offrir</a:t>
                      </a:r>
                      <a:endParaRPr lang="fr-CA" sz="1050" noProof="0" dirty="0">
                        <a:latin typeface="Arial" panose="020B0604020202020204" pitchFamily="34" charset="0"/>
                        <a:cs typeface="Arial" panose="020B0604020202020204" pitchFamily="34" charset="0"/>
                      </a:endParaRPr>
                    </a:p>
                  </a:txBody>
                  <a:tcPr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624000">
                <a:tc>
                  <a:txBody>
                    <a:bodyPr/>
                    <a:lstStyle/>
                    <a:p>
                      <a:pPr algn="ctr"/>
                      <a:r>
                        <a:rPr lang="fr-CA" sz="1200" b="1" noProof="0" dirty="0">
                          <a:latin typeface="Arial" panose="020B0604020202020204" pitchFamily="34" charset="0"/>
                          <a:cs typeface="Arial" panose="020B0604020202020204" pitchFamily="34" charset="0"/>
                        </a:rPr>
                        <a:t>Canada</a:t>
                      </a:r>
                      <a:r>
                        <a:rPr lang="fr-CA" sz="1050" noProof="0" dirty="0">
                          <a:latin typeface="Arial" panose="020B0604020202020204" pitchFamily="34" charset="0"/>
                          <a:cs typeface="Arial" panose="020B0604020202020204" pitchFamily="34" charset="0"/>
                        </a:rPr>
                        <a:t>: Montréal, Québec, Toronto, Edmonton, </a:t>
                      </a:r>
                      <a:r>
                        <a:rPr lang="fr-CA" sz="1050" baseline="0" noProof="0" dirty="0">
                          <a:latin typeface="Arial" panose="020B0604020202020204" pitchFamily="34" charset="0"/>
                          <a:cs typeface="Arial" panose="020B0604020202020204" pitchFamily="34" charset="0"/>
                        </a:rPr>
                        <a:t>Calgary / </a:t>
                      </a:r>
                      <a:r>
                        <a:rPr lang="fr-CA" sz="1200" b="1" baseline="0" noProof="0" dirty="0">
                          <a:latin typeface="Arial" panose="020B0604020202020204" pitchFamily="34" charset="0"/>
                          <a:cs typeface="Arial" panose="020B0604020202020204" pitchFamily="34" charset="0"/>
                        </a:rPr>
                        <a:t>États-Unis</a:t>
                      </a:r>
                      <a:r>
                        <a:rPr lang="fr-CA" sz="1050" baseline="0" noProof="0" dirty="0">
                          <a:latin typeface="Arial" panose="020B0604020202020204" pitchFamily="34" charset="0"/>
                          <a:cs typeface="Arial" panose="020B0604020202020204" pitchFamily="34" charset="0"/>
                        </a:rPr>
                        <a:t>: Philadelphie / </a:t>
                      </a:r>
                      <a:r>
                        <a:rPr lang="fr-CA" sz="1200" b="1" baseline="0" noProof="0" dirty="0">
                          <a:latin typeface="Arial" panose="020B0604020202020204" pitchFamily="34" charset="0"/>
                          <a:cs typeface="Arial" panose="020B0604020202020204" pitchFamily="34" charset="0"/>
                        </a:rPr>
                        <a:t>Europe</a:t>
                      </a:r>
                      <a:r>
                        <a:rPr lang="fr-CA" sz="1050" baseline="0" noProof="0" dirty="0">
                          <a:latin typeface="Arial" panose="020B0604020202020204" pitchFamily="34" charset="0"/>
                          <a:cs typeface="Arial" panose="020B0604020202020204" pitchFamily="34" charset="0"/>
                        </a:rPr>
                        <a:t>: Zurich</a:t>
                      </a:r>
                      <a:endParaRPr lang="fr-CA" sz="1050" noProof="0" dirty="0">
                        <a:latin typeface="Arial" panose="020B0604020202020204" pitchFamily="34" charset="0"/>
                        <a:cs typeface="Arial" panose="020B0604020202020204" pitchFamily="34" charset="0"/>
                      </a:endParaRPr>
                    </a:p>
                  </a:txBody>
                  <a:tcPr anchor="ctr">
                    <a:lnT w="635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53135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044423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10"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084"/>
          <a:stretch/>
        </p:blipFill>
        <p:spPr bwMode="auto">
          <a:xfrm>
            <a:off x="2000250" y="38100"/>
            <a:ext cx="294912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21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des matière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0" y="38100"/>
            <a:ext cx="6565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876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e en haut">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6" name="Espace réservé du texte 2"/>
          <p:cNvSpPr>
            <a:spLocks noGrp="1"/>
          </p:cNvSpPr>
          <p:nvPr>
            <p:ph type="body" sz="quarter" idx="11" hasCustomPrompt="1"/>
          </p:nvPr>
        </p:nvSpPr>
        <p:spPr>
          <a:xfrm>
            <a:off x="578103" y="996091"/>
            <a:ext cx="8003922"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943770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te en bas">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8" name="Espace réservé du texte 2"/>
          <p:cNvSpPr>
            <a:spLocks noGrp="1"/>
          </p:cNvSpPr>
          <p:nvPr>
            <p:ph type="body" sz="quarter" idx="11" hasCustomPrompt="1"/>
          </p:nvPr>
        </p:nvSpPr>
        <p:spPr>
          <a:xfrm>
            <a:off x="57810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6"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28926750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 Alignement titr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3" name="Espace réservé du texte 2"/>
          <p:cNvSpPr>
            <a:spLocks noGrp="1"/>
          </p:cNvSpPr>
          <p:nvPr>
            <p:ph type="body" sz="quarter" idx="10" hasCustomPrompt="1"/>
          </p:nvPr>
        </p:nvSpPr>
        <p:spPr>
          <a:xfrm>
            <a:off x="2180160" y="998084"/>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9" name="Espace réservé du texte 2"/>
          <p:cNvSpPr>
            <a:spLocks noGrp="1"/>
          </p:cNvSpPr>
          <p:nvPr>
            <p:ph type="body" sz="quarter" idx="11" hasCustomPrompt="1"/>
          </p:nvPr>
        </p:nvSpPr>
        <p:spPr>
          <a:xfrm>
            <a:off x="2180160" y="5093078"/>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797402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Alignement titr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3" name="Espace réservé du texte 2"/>
          <p:cNvSpPr>
            <a:spLocks noGrp="1"/>
          </p:cNvSpPr>
          <p:nvPr>
            <p:ph type="body" sz="quarter" idx="10" hasCustomPrompt="1"/>
          </p:nvPr>
        </p:nvSpPr>
        <p:spPr>
          <a:xfrm>
            <a:off x="2180160" y="2194322"/>
            <a:ext cx="6400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2180160" y="5095459"/>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6" name="Espace réservé du texte 2"/>
          <p:cNvSpPr>
            <a:spLocks noGrp="1"/>
          </p:cNvSpPr>
          <p:nvPr>
            <p:ph type="body" sz="quarter" idx="12" hasCustomPrompt="1"/>
          </p:nvPr>
        </p:nvSpPr>
        <p:spPr>
          <a:xfrm>
            <a:off x="2180160" y="998084"/>
            <a:ext cx="6400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045657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Alignement marg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8" name="Espace réservé du texte 2"/>
          <p:cNvSpPr>
            <a:spLocks noGrp="1"/>
          </p:cNvSpPr>
          <p:nvPr>
            <p:ph type="body" sz="quarter" idx="11" hasCustomPrompt="1"/>
          </p:nvPr>
        </p:nvSpPr>
        <p:spPr>
          <a:xfrm>
            <a:off x="581890"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890" y="997641"/>
            <a:ext cx="8002800" cy="3924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61551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xte et objectifs">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4210" y="1871981"/>
            <a:ext cx="6632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4181069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 Alignement marg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6" name="Espace réservé du texte 2"/>
          <p:cNvSpPr>
            <a:spLocks noGrp="1"/>
          </p:cNvSpPr>
          <p:nvPr>
            <p:ph type="body" sz="quarter" idx="10" hasCustomPrompt="1"/>
          </p:nvPr>
        </p:nvSpPr>
        <p:spPr>
          <a:xfrm>
            <a:off x="576996" y="2194322"/>
            <a:ext cx="8002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576996"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texte 2"/>
          <p:cNvSpPr>
            <a:spLocks noGrp="1"/>
          </p:cNvSpPr>
          <p:nvPr>
            <p:ph type="body" sz="quarter" idx="12" hasCustomPrompt="1"/>
          </p:nvPr>
        </p:nvSpPr>
        <p:spPr>
          <a:xfrm>
            <a:off x="576996" y="998084"/>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Tree>
    <p:extLst>
      <p:ext uri="{BB962C8B-B14F-4D97-AF65-F5344CB8AC3E}">
        <p14:creationId xmlns:p14="http://schemas.microsoft.com/office/powerpoint/2010/main" val="3920529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au / Smartart (1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5133" y="997848"/>
            <a:ext cx="8002800" cy="4025256"/>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513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187060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au / Smartart (1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137" y="2159674"/>
            <a:ext cx="8002800" cy="4025256"/>
          </a:xfrm>
          <a:prstGeom prst="rect">
            <a:avLst/>
          </a:prstGeom>
        </p:spPr>
        <p:txBody>
          <a:bodyPr lIns="0" rIns="0"/>
          <a:lstStyle>
            <a:lvl1pPr marL="0" indent="0">
              <a:buNone/>
              <a:defRPr sz="900" b="0"/>
            </a:lvl1pPr>
          </a:lstStyle>
          <a:p>
            <a:r>
              <a:rPr lang="fr-CA" sz="1100" b="0" noProof="0" dirty="0"/>
              <a:t>Objet</a:t>
            </a:r>
          </a:p>
        </p:txBody>
      </p:sp>
      <p:sp>
        <p:nvSpPr>
          <p:cNvPr id="7"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109031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au / Smartart (1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texte 2"/>
          <p:cNvSpPr>
            <a:spLocks noGrp="1"/>
          </p:cNvSpPr>
          <p:nvPr>
            <p:ph type="body" sz="quarter" idx="11" hasCustomPrompt="1"/>
          </p:nvPr>
        </p:nvSpPr>
        <p:spPr>
          <a:xfrm>
            <a:off x="578103"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contenu 3"/>
          <p:cNvSpPr>
            <a:spLocks noGrp="1"/>
          </p:cNvSpPr>
          <p:nvPr>
            <p:ph sz="half" idx="14" hasCustomPrompt="1"/>
            <p:custDataLst>
              <p:tags r:id="rId1"/>
            </p:custDataLst>
          </p:nvPr>
        </p:nvSpPr>
        <p:spPr>
          <a:xfrm>
            <a:off x="578103" y="2141079"/>
            <a:ext cx="80028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texte 2"/>
          <p:cNvSpPr>
            <a:spLocks noGrp="1"/>
          </p:cNvSpPr>
          <p:nvPr>
            <p:ph type="body" sz="quarter" idx="15"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53090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au / Smartart (1d)">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custDataLst>
              <p:tags r:id="rId1"/>
            </p:custDataLst>
          </p:nvPr>
        </p:nvSpPr>
        <p:spPr>
          <a:xfrm>
            <a:off x="579137" y="3287402"/>
            <a:ext cx="8002800" cy="2889504"/>
          </a:xfrm>
          <a:prstGeom prst="rect">
            <a:avLst/>
          </a:prstGeom>
        </p:spPr>
        <p:txBody>
          <a:bodyPr lIns="0" rIns="0"/>
          <a:lstStyle>
            <a:lvl1pPr marL="0" indent="0">
              <a:buNone/>
              <a:defRPr sz="900" b="0"/>
            </a:lvl1pPr>
          </a:lstStyle>
          <a:p>
            <a:r>
              <a:rPr lang="fr-CA" sz="1100" b="0" noProof="0" dirty="0"/>
              <a:t>Objet</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1" name="Espace réservé du texte 2"/>
          <p:cNvSpPr>
            <a:spLocks noGrp="1"/>
          </p:cNvSpPr>
          <p:nvPr>
            <p:ph type="body" sz="quarter" idx="15" hasCustomPrompt="1"/>
          </p:nvPr>
        </p:nvSpPr>
        <p:spPr>
          <a:xfrm>
            <a:off x="579137" y="214180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622531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au / Smartart (2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8103"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0008"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8" name="Espace réservé du texte 2"/>
          <p:cNvSpPr>
            <a:spLocks noGrp="1"/>
          </p:cNvSpPr>
          <p:nvPr>
            <p:ph type="body" sz="quarter" idx="11"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226744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au / Smartart (2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14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22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2" name="Espace réservé du texte 2"/>
          <p:cNvSpPr>
            <a:spLocks noGrp="1"/>
          </p:cNvSpPr>
          <p:nvPr>
            <p:ph type="body" sz="quarter" idx="11" hasCustomPrompt="1"/>
          </p:nvPr>
        </p:nvSpPr>
        <p:spPr>
          <a:xfrm>
            <a:off x="581488"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488"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987535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au / Smartart (2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900" y="3285400"/>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1" name="Espace réservé du contenu 3"/>
          <p:cNvSpPr>
            <a:spLocks noGrp="1"/>
          </p:cNvSpPr>
          <p:nvPr>
            <p:ph sz="half" idx="15" hasCustomPrompt="1"/>
            <p:custDataLst>
              <p:tags r:id="rId2"/>
            </p:custDataLst>
          </p:nvPr>
        </p:nvSpPr>
        <p:spPr>
          <a:xfrm>
            <a:off x="4732600" y="3294925"/>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2" name="Espace réservé du texte 2"/>
          <p:cNvSpPr>
            <a:spLocks noGrp="1"/>
          </p:cNvSpPr>
          <p:nvPr>
            <p:ph type="body" sz="quarter" idx="11" hasCustomPrompt="1"/>
          </p:nvPr>
        </p:nvSpPr>
        <p:spPr>
          <a:xfrm>
            <a:off x="581800" y="2145564"/>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800"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265685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au / Smartart (3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3" name="Espace réservé du contenu 3"/>
          <p:cNvSpPr>
            <a:spLocks noGrp="1"/>
          </p:cNvSpPr>
          <p:nvPr>
            <p:ph sz="half" idx="15" hasCustomPrompt="1"/>
            <p:custDataLst>
              <p:tags r:id="rId1"/>
            </p:custDataLst>
          </p:nvPr>
        </p:nvSpPr>
        <p:spPr>
          <a:xfrm>
            <a:off x="579137" y="996493"/>
            <a:ext cx="6120000" cy="1908000"/>
          </a:xfrm>
          <a:prstGeom prst="rect">
            <a:avLst/>
          </a:prstGeom>
        </p:spPr>
        <p:txBody>
          <a:bodyPr lIns="0" rIns="0"/>
          <a:lstStyle>
            <a:lvl1pPr marL="0" indent="0">
              <a:buNone/>
              <a:defRPr sz="900" b="0"/>
            </a:lvl1pPr>
          </a:lstStyle>
          <a:p>
            <a:r>
              <a:rPr lang="fr-CA" sz="1100" b="0" noProof="0" dirty="0"/>
              <a:t>Objet</a:t>
            </a:r>
          </a:p>
        </p:txBody>
      </p:sp>
      <p:sp>
        <p:nvSpPr>
          <p:cNvPr id="15" name="Espace réservé du contenu 3"/>
          <p:cNvSpPr>
            <a:spLocks noGrp="1"/>
          </p:cNvSpPr>
          <p:nvPr>
            <p:ph sz="half" idx="16" hasCustomPrompt="1"/>
            <p:custDataLst>
              <p:tags r:id="rId2"/>
            </p:custDataLst>
          </p:nvPr>
        </p:nvSpPr>
        <p:spPr>
          <a:xfrm>
            <a:off x="579137" y="3045976"/>
            <a:ext cx="6120000" cy="1908000"/>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0242"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6" name="Espace réservé du texte 2"/>
          <p:cNvSpPr>
            <a:spLocks noGrp="1"/>
          </p:cNvSpPr>
          <p:nvPr>
            <p:ph type="body" sz="quarter" idx="17" hasCustomPrompt="1"/>
          </p:nvPr>
        </p:nvSpPr>
        <p:spPr>
          <a:xfrm>
            <a:off x="6901842" y="996493"/>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8" hasCustomPrompt="1"/>
          </p:nvPr>
        </p:nvSpPr>
        <p:spPr>
          <a:xfrm>
            <a:off x="6901842" y="3045976"/>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435660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au / Smartart (3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0" name="Espace réservé du contenu 3"/>
          <p:cNvSpPr>
            <a:spLocks noGrp="1"/>
          </p:cNvSpPr>
          <p:nvPr>
            <p:ph sz="half" idx="15" hasCustomPrompt="1"/>
            <p:custDataLst>
              <p:tags r:id="rId1"/>
            </p:custDataLst>
          </p:nvPr>
        </p:nvSpPr>
        <p:spPr>
          <a:xfrm>
            <a:off x="580006" y="1943000"/>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006" y="3609483"/>
            <a:ext cx="6242061" cy="1620000"/>
          </a:xfrm>
          <a:prstGeom prst="rect">
            <a:avLst/>
          </a:prstGeom>
        </p:spPr>
        <p:txBody>
          <a:bodyPr lIns="0" rIns="0"/>
          <a:lstStyle>
            <a:lvl1pPr marL="0" indent="0">
              <a:buNone/>
              <a:defRPr sz="900" b="0"/>
            </a:lvl1pPr>
          </a:lstStyle>
          <a:p>
            <a:r>
              <a:rPr lang="fr-CA" sz="1100" b="0" noProof="0" dirty="0"/>
              <a:t>Objet</a:t>
            </a:r>
          </a:p>
        </p:txBody>
      </p:sp>
      <p:sp>
        <p:nvSpPr>
          <p:cNvPr id="20" name="Espace réservé du texte 2"/>
          <p:cNvSpPr>
            <a:spLocks noGrp="1"/>
          </p:cNvSpPr>
          <p:nvPr>
            <p:ph type="body" sz="quarter" idx="11" hasCustomPrompt="1"/>
          </p:nvPr>
        </p:nvSpPr>
        <p:spPr>
          <a:xfrm>
            <a:off x="580006" y="5275965"/>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1" name="Espace réservé du texte 2"/>
          <p:cNvSpPr>
            <a:spLocks noGrp="1"/>
          </p:cNvSpPr>
          <p:nvPr>
            <p:ph type="body" sz="quarter" idx="17" hasCustomPrompt="1"/>
          </p:nvPr>
        </p:nvSpPr>
        <p:spPr>
          <a:xfrm>
            <a:off x="6903189" y="1943000"/>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3189" y="3609483"/>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006" y="996517"/>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74228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proche méthodologique">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4356" y="1872456"/>
            <a:ext cx="6632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764141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au / Smartart (3c)">
    <p:spTree>
      <p:nvGrpSpPr>
        <p:cNvPr id="1" name=""/>
        <p:cNvGrpSpPr/>
        <p:nvPr/>
      </p:nvGrpSpPr>
      <p:grpSpPr>
        <a:xfrm>
          <a:off x="0" y="0"/>
          <a:ext cx="0" cy="0"/>
          <a:chOff x="0" y="0"/>
          <a:chExt cx="0" cy="0"/>
        </a:xfrm>
      </p:grpSpPr>
      <p:sp>
        <p:nvSpPr>
          <p:cNvPr id="10" name="Espace réservé du contenu 3"/>
          <p:cNvSpPr>
            <a:spLocks noGrp="1"/>
          </p:cNvSpPr>
          <p:nvPr>
            <p:ph sz="half" idx="15" hasCustomPrompt="1"/>
            <p:custDataLst>
              <p:tags r:id="rId1"/>
            </p:custDataLst>
          </p:nvPr>
        </p:nvSpPr>
        <p:spPr>
          <a:xfrm>
            <a:off x="580724" y="2888732"/>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724" y="4554045"/>
            <a:ext cx="6242061" cy="1620000"/>
          </a:xfrm>
          <a:prstGeom prst="rect">
            <a:avLst/>
          </a:prstGeom>
        </p:spPr>
        <p:txBody>
          <a:bodyPr lIns="0" rIns="0"/>
          <a:lstStyle>
            <a:lvl1pPr marL="0" indent="0">
              <a:buNone/>
              <a:defRPr sz="900" b="0"/>
            </a:lvl1pPr>
          </a:lstStyle>
          <a:p>
            <a:r>
              <a:rPr lang="fr-CA" sz="1100" b="0" noProof="0" dirty="0"/>
              <a:t>Objet</a:t>
            </a:r>
          </a:p>
        </p:txBody>
      </p:sp>
      <p:sp>
        <p:nvSpPr>
          <p:cNvPr id="21" name="Espace réservé du texte 2"/>
          <p:cNvSpPr>
            <a:spLocks noGrp="1"/>
          </p:cNvSpPr>
          <p:nvPr>
            <p:ph type="body" sz="quarter" idx="17" hasCustomPrompt="1"/>
          </p:nvPr>
        </p:nvSpPr>
        <p:spPr>
          <a:xfrm>
            <a:off x="6902324" y="2888732"/>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2324" y="4554045"/>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20" name="Espace réservé du texte 2"/>
          <p:cNvSpPr>
            <a:spLocks noGrp="1"/>
          </p:cNvSpPr>
          <p:nvPr>
            <p:ph type="body" sz="quarter" idx="11" hasCustomPrompt="1"/>
          </p:nvPr>
        </p:nvSpPr>
        <p:spPr>
          <a:xfrm>
            <a:off x="580724" y="1943419"/>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724" y="998106"/>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77080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au / Smartart (4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9" name="Espace réservé du texte 2"/>
          <p:cNvSpPr>
            <a:spLocks noGrp="1"/>
          </p:cNvSpPr>
          <p:nvPr>
            <p:ph type="body" sz="quarter" idx="11" hasCustomPrompt="1"/>
          </p:nvPr>
        </p:nvSpPr>
        <p:spPr>
          <a:xfrm>
            <a:off x="2183277" y="1001259"/>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277"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Espace réservé du contenu 3"/>
          <p:cNvSpPr>
            <a:spLocks noGrp="1"/>
          </p:cNvSpPr>
          <p:nvPr>
            <p:ph sz="half" idx="2" hasCustomPrompt="1"/>
            <p:custDataLst>
              <p:tags r:id="rId1"/>
            </p:custDataLst>
          </p:nvPr>
        </p:nvSpPr>
        <p:spPr>
          <a:xfrm>
            <a:off x="581277" y="1501318"/>
            <a:ext cx="1382400" cy="1411200"/>
          </a:xfrm>
          <a:prstGeom prst="rect">
            <a:avLst/>
          </a:prstGeom>
        </p:spPr>
        <p:txBody>
          <a:bodyPr lIns="0" rIns="0"/>
          <a:lstStyle>
            <a:lvl1pPr marL="0" indent="0">
              <a:buNone/>
              <a:defRPr sz="900" b="0"/>
            </a:lvl1pPr>
          </a:lstStyle>
          <a:p>
            <a:r>
              <a:rPr lang="fr-CA" sz="1100" b="0" noProof="0" dirty="0"/>
              <a:t>Objet</a:t>
            </a:r>
          </a:p>
        </p:txBody>
      </p:sp>
      <p:sp>
        <p:nvSpPr>
          <p:cNvPr id="13" name="Espace réservé du contenu 5"/>
          <p:cNvSpPr>
            <a:spLocks noGrp="1"/>
          </p:cNvSpPr>
          <p:nvPr>
            <p:ph sz="quarter" idx="13" hasCustomPrompt="1"/>
            <p:custDataLst>
              <p:tags r:id="rId2"/>
            </p:custDataLst>
          </p:nvPr>
        </p:nvSpPr>
        <p:spPr>
          <a:xfrm>
            <a:off x="581277" y="3035614"/>
            <a:ext cx="1382400" cy="1411200"/>
          </a:xfrm>
          <a:prstGeom prst="rect">
            <a:avLst/>
          </a:prstGeom>
        </p:spPr>
        <p:txBody>
          <a:bodyPr lIns="0" rIns="0"/>
          <a:lstStyle>
            <a:lvl1pPr marL="0" indent="0">
              <a:buNone/>
              <a:defRPr sz="900" b="0"/>
            </a:lvl1pPr>
          </a:lstStyle>
          <a:p>
            <a:r>
              <a:rPr lang="fr-CA" sz="1100" b="0" noProof="0" dirty="0"/>
              <a:t>Objet</a:t>
            </a:r>
          </a:p>
        </p:txBody>
      </p:sp>
      <p:sp>
        <p:nvSpPr>
          <p:cNvPr id="10" name="Titre 1"/>
          <p:cNvSpPr>
            <a:spLocks noGrp="1"/>
          </p:cNvSpPr>
          <p:nvPr>
            <p:ph type="title" hasCustomPrompt="1"/>
          </p:nvPr>
        </p:nvSpPr>
        <p:spPr>
          <a:xfrm>
            <a:off x="2183277"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834665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au / Smartart (4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contenu 3"/>
          <p:cNvSpPr>
            <a:spLocks noGrp="1"/>
          </p:cNvSpPr>
          <p:nvPr>
            <p:ph sz="half" idx="2" hasCustomPrompt="1"/>
            <p:custDataLst>
              <p:tags r:id="rId1"/>
            </p:custDataLst>
          </p:nvPr>
        </p:nvSpPr>
        <p:spPr>
          <a:xfrm>
            <a:off x="584752" y="2071318"/>
            <a:ext cx="1382400" cy="1411200"/>
          </a:xfrm>
          <a:prstGeom prst="rect">
            <a:avLst/>
          </a:prstGeom>
        </p:spPr>
        <p:txBody>
          <a:bodyPr lIns="0" rIns="0"/>
          <a:lstStyle>
            <a:lvl1pPr marL="0" indent="0">
              <a:buNone/>
              <a:defRPr sz="900" b="0"/>
            </a:lvl1pPr>
          </a:lstStyle>
          <a:p>
            <a:r>
              <a:rPr lang="fr-CA" sz="1100" b="0" noProof="0" dirty="0"/>
              <a:t>Objet</a:t>
            </a:r>
          </a:p>
        </p:txBody>
      </p:sp>
      <p:sp>
        <p:nvSpPr>
          <p:cNvPr id="8" name="Espace réservé du contenu 5"/>
          <p:cNvSpPr>
            <a:spLocks noGrp="1"/>
          </p:cNvSpPr>
          <p:nvPr>
            <p:ph sz="quarter" idx="12" hasCustomPrompt="1"/>
            <p:custDataLst>
              <p:tags r:id="rId2"/>
            </p:custDataLst>
          </p:nvPr>
        </p:nvSpPr>
        <p:spPr>
          <a:xfrm>
            <a:off x="584752" y="3542441"/>
            <a:ext cx="1382400" cy="141120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4" hasCustomPrompt="1"/>
            <p:custDataLst>
              <p:tags r:id="rId3"/>
            </p:custDataLst>
          </p:nvPr>
        </p:nvSpPr>
        <p:spPr>
          <a:xfrm>
            <a:off x="2186752" y="2071318"/>
            <a:ext cx="6400800" cy="2904443"/>
          </a:xfrm>
          <a:prstGeom prst="rect">
            <a:avLst/>
          </a:prstGeom>
        </p:spPr>
        <p:txBody>
          <a:bodyPr lIns="0" rIns="0"/>
          <a:lstStyle>
            <a:lvl1pPr marL="0" indent="0">
              <a:buNone/>
              <a:defRPr sz="900" b="0"/>
            </a:lvl1pPr>
          </a:lstStyle>
          <a:p>
            <a:r>
              <a:rPr lang="fr-CA" sz="1100" b="0" noProof="0" dirty="0"/>
              <a:t>Objet</a:t>
            </a:r>
          </a:p>
        </p:txBody>
      </p:sp>
      <p:sp>
        <p:nvSpPr>
          <p:cNvPr id="16" name="Espace réservé du texte 2"/>
          <p:cNvSpPr>
            <a:spLocks noGrp="1"/>
          </p:cNvSpPr>
          <p:nvPr>
            <p:ph type="body" sz="quarter" idx="11" hasCustomPrompt="1"/>
          </p:nvPr>
        </p:nvSpPr>
        <p:spPr>
          <a:xfrm>
            <a:off x="2186752" y="998084"/>
            <a:ext cx="6400800" cy="996971"/>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5" hasCustomPrompt="1"/>
          </p:nvPr>
        </p:nvSpPr>
        <p:spPr>
          <a:xfrm>
            <a:off x="584752"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6752"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948413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4"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9380"/>
          <a:stretch/>
        </p:blipFill>
        <p:spPr bwMode="auto">
          <a:xfrm>
            <a:off x="2031647" y="31814"/>
            <a:ext cx="2640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145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fil des répondant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588" y="63500"/>
            <a:ext cx="65230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056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ulti-images 1">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8" name="Picture Placeholder 6"/>
          <p:cNvSpPr>
            <a:spLocks noGrp="1"/>
          </p:cNvSpPr>
          <p:nvPr>
            <p:ph type="pic" sz="quarter" idx="13" hasCustomPrompt="1"/>
          </p:nvPr>
        </p:nvSpPr>
        <p:spPr>
          <a:xfrm>
            <a:off x="580308" y="995890"/>
            <a:ext cx="716643" cy="802821"/>
          </a:xfrm>
          <a:prstGeom prst="rect">
            <a:avLst/>
          </a:prstGeom>
        </p:spPr>
        <p:txBody>
          <a:bodyPr vert="horz"/>
          <a:lstStyle>
            <a:lvl1pPr marL="0" indent="0" algn="ctr">
              <a:buNone/>
              <a:defRPr sz="700"/>
            </a:lvl1pPr>
          </a:lstStyle>
          <a:p>
            <a:r>
              <a:rPr lang="fr-CA" noProof="0" dirty="0"/>
              <a:t>Objet</a:t>
            </a:r>
          </a:p>
        </p:txBody>
      </p:sp>
      <p:sp>
        <p:nvSpPr>
          <p:cNvPr id="19" name="Picture Placeholder 6"/>
          <p:cNvSpPr>
            <a:spLocks noGrp="1"/>
          </p:cNvSpPr>
          <p:nvPr>
            <p:ph type="pic" sz="quarter" idx="14" hasCustomPrompt="1"/>
          </p:nvPr>
        </p:nvSpPr>
        <p:spPr>
          <a:xfrm>
            <a:off x="1621384"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0" name="Picture Placeholder 6"/>
          <p:cNvSpPr>
            <a:spLocks noGrp="1"/>
          </p:cNvSpPr>
          <p:nvPr>
            <p:ph type="pic" sz="quarter" idx="15" hasCustomPrompt="1"/>
          </p:nvPr>
        </p:nvSpPr>
        <p:spPr>
          <a:xfrm>
            <a:off x="2662972" y="995890"/>
            <a:ext cx="716643" cy="802821"/>
          </a:xfrm>
          <a:prstGeom prst="rect">
            <a:avLst/>
          </a:prstGeom>
        </p:spPr>
        <p:txBody>
          <a:bodyPr vert="horz"/>
          <a:lstStyle>
            <a:lvl1pPr marL="0" indent="0" algn="ctr">
              <a:buNone/>
              <a:defRPr sz="700"/>
            </a:lvl1pPr>
          </a:lstStyle>
          <a:p>
            <a:r>
              <a:rPr lang="fr-CA" noProof="0" dirty="0"/>
              <a:t>Objet</a:t>
            </a:r>
          </a:p>
        </p:txBody>
      </p:sp>
      <p:sp>
        <p:nvSpPr>
          <p:cNvPr id="21" name="Picture Placeholder 6"/>
          <p:cNvSpPr>
            <a:spLocks noGrp="1"/>
          </p:cNvSpPr>
          <p:nvPr>
            <p:ph type="pic" sz="quarter" idx="16" hasCustomPrompt="1"/>
          </p:nvPr>
        </p:nvSpPr>
        <p:spPr>
          <a:xfrm>
            <a:off x="3703669" y="995890"/>
            <a:ext cx="716643" cy="802821"/>
          </a:xfrm>
          <a:prstGeom prst="rect">
            <a:avLst/>
          </a:prstGeom>
        </p:spPr>
        <p:txBody>
          <a:bodyPr vert="horz"/>
          <a:lstStyle>
            <a:lvl1pPr marL="0" indent="0" algn="ctr">
              <a:buNone/>
              <a:defRPr sz="700"/>
            </a:lvl1pPr>
          </a:lstStyle>
          <a:p>
            <a:r>
              <a:rPr lang="fr-CA" noProof="0" dirty="0"/>
              <a:t>Objet</a:t>
            </a:r>
          </a:p>
        </p:txBody>
      </p:sp>
      <p:sp>
        <p:nvSpPr>
          <p:cNvPr id="22" name="Picture Placeholder 6"/>
          <p:cNvSpPr>
            <a:spLocks noGrp="1"/>
          </p:cNvSpPr>
          <p:nvPr>
            <p:ph type="pic" sz="quarter" idx="17" hasCustomPrompt="1"/>
          </p:nvPr>
        </p:nvSpPr>
        <p:spPr>
          <a:xfrm>
            <a:off x="4744366" y="995890"/>
            <a:ext cx="716643" cy="802821"/>
          </a:xfrm>
          <a:prstGeom prst="rect">
            <a:avLst/>
          </a:prstGeom>
        </p:spPr>
        <p:txBody>
          <a:bodyPr vert="horz"/>
          <a:lstStyle>
            <a:lvl1pPr marL="0" indent="0" algn="ctr">
              <a:buNone/>
              <a:defRPr sz="700"/>
            </a:lvl1pPr>
          </a:lstStyle>
          <a:p>
            <a:r>
              <a:rPr lang="fr-CA" noProof="0" dirty="0"/>
              <a:t>Objet</a:t>
            </a:r>
          </a:p>
        </p:txBody>
      </p:sp>
      <p:sp>
        <p:nvSpPr>
          <p:cNvPr id="23" name="Picture Placeholder 6"/>
          <p:cNvSpPr>
            <a:spLocks noGrp="1"/>
          </p:cNvSpPr>
          <p:nvPr>
            <p:ph type="pic" sz="quarter" idx="18" hasCustomPrompt="1"/>
          </p:nvPr>
        </p:nvSpPr>
        <p:spPr>
          <a:xfrm>
            <a:off x="5784634" y="995890"/>
            <a:ext cx="716643" cy="802821"/>
          </a:xfrm>
          <a:prstGeom prst="rect">
            <a:avLst/>
          </a:prstGeom>
        </p:spPr>
        <p:txBody>
          <a:bodyPr vert="horz"/>
          <a:lstStyle>
            <a:lvl1pPr marL="0" indent="0" algn="ctr">
              <a:buNone/>
              <a:defRPr sz="700"/>
            </a:lvl1pPr>
          </a:lstStyle>
          <a:p>
            <a:r>
              <a:rPr lang="fr-CA" noProof="0" dirty="0"/>
              <a:t>Objet</a:t>
            </a:r>
          </a:p>
        </p:txBody>
      </p:sp>
      <p:sp>
        <p:nvSpPr>
          <p:cNvPr id="24" name="Picture Placeholder 6"/>
          <p:cNvSpPr>
            <a:spLocks noGrp="1"/>
          </p:cNvSpPr>
          <p:nvPr>
            <p:ph type="pic" sz="quarter" idx="19" hasCustomPrompt="1"/>
          </p:nvPr>
        </p:nvSpPr>
        <p:spPr>
          <a:xfrm>
            <a:off x="6825760"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5" name="Picture Placeholder 6"/>
          <p:cNvSpPr>
            <a:spLocks noGrp="1"/>
          </p:cNvSpPr>
          <p:nvPr>
            <p:ph type="pic" sz="quarter" idx="20" hasCustomPrompt="1"/>
          </p:nvPr>
        </p:nvSpPr>
        <p:spPr>
          <a:xfrm>
            <a:off x="7866459" y="995890"/>
            <a:ext cx="716643" cy="802821"/>
          </a:xfrm>
          <a:prstGeom prst="rect">
            <a:avLst/>
          </a:prstGeom>
        </p:spPr>
        <p:txBody>
          <a:bodyPr vert="horz"/>
          <a:lstStyle>
            <a:lvl1pPr marL="0" indent="0" algn="ctr">
              <a:buNone/>
              <a:defRPr sz="700"/>
            </a:lvl1pPr>
          </a:lstStyle>
          <a:p>
            <a:r>
              <a:rPr lang="fr-CA" noProof="0" dirty="0"/>
              <a:t>Objet</a:t>
            </a:r>
          </a:p>
        </p:txBody>
      </p:sp>
      <p:sp>
        <p:nvSpPr>
          <p:cNvPr id="26" name="Picture Placeholder 6"/>
          <p:cNvSpPr>
            <a:spLocks noGrp="1"/>
          </p:cNvSpPr>
          <p:nvPr>
            <p:ph type="pic" sz="quarter" idx="21" hasCustomPrompt="1"/>
          </p:nvPr>
        </p:nvSpPr>
        <p:spPr>
          <a:xfrm>
            <a:off x="580308" y="1998214"/>
            <a:ext cx="716643" cy="802821"/>
          </a:xfrm>
          <a:prstGeom prst="rect">
            <a:avLst/>
          </a:prstGeom>
        </p:spPr>
        <p:txBody>
          <a:bodyPr vert="horz"/>
          <a:lstStyle>
            <a:lvl1pPr marL="0" indent="0" algn="ctr">
              <a:buNone/>
              <a:defRPr sz="700"/>
            </a:lvl1pPr>
          </a:lstStyle>
          <a:p>
            <a:r>
              <a:rPr lang="fr-CA" noProof="0" dirty="0"/>
              <a:t>Objet</a:t>
            </a:r>
          </a:p>
        </p:txBody>
      </p:sp>
      <p:sp>
        <p:nvSpPr>
          <p:cNvPr id="27" name="Picture Placeholder 6"/>
          <p:cNvSpPr>
            <a:spLocks noGrp="1"/>
          </p:cNvSpPr>
          <p:nvPr>
            <p:ph type="pic" sz="quarter" idx="22" hasCustomPrompt="1"/>
          </p:nvPr>
        </p:nvSpPr>
        <p:spPr>
          <a:xfrm>
            <a:off x="1621187" y="1998214"/>
            <a:ext cx="716643" cy="802821"/>
          </a:xfrm>
          <a:prstGeom prst="rect">
            <a:avLst/>
          </a:prstGeom>
        </p:spPr>
        <p:txBody>
          <a:bodyPr vert="horz"/>
          <a:lstStyle>
            <a:lvl1pPr marL="0" indent="0" algn="ctr">
              <a:buNone/>
              <a:defRPr sz="700"/>
            </a:lvl1pPr>
          </a:lstStyle>
          <a:p>
            <a:r>
              <a:rPr lang="fr-CA" noProof="0" dirty="0"/>
              <a:t>Objet</a:t>
            </a:r>
          </a:p>
        </p:txBody>
      </p:sp>
      <p:sp>
        <p:nvSpPr>
          <p:cNvPr id="28" name="Picture Placeholder 6"/>
          <p:cNvSpPr>
            <a:spLocks noGrp="1"/>
          </p:cNvSpPr>
          <p:nvPr>
            <p:ph type="pic" sz="quarter" idx="23" hasCustomPrompt="1"/>
          </p:nvPr>
        </p:nvSpPr>
        <p:spPr>
          <a:xfrm>
            <a:off x="2662066" y="1998214"/>
            <a:ext cx="716643" cy="802821"/>
          </a:xfrm>
          <a:prstGeom prst="rect">
            <a:avLst/>
          </a:prstGeom>
        </p:spPr>
        <p:txBody>
          <a:bodyPr vert="horz"/>
          <a:lstStyle>
            <a:lvl1pPr marL="0" indent="0" algn="ctr">
              <a:buNone/>
              <a:defRPr sz="700"/>
            </a:lvl1pPr>
          </a:lstStyle>
          <a:p>
            <a:r>
              <a:rPr lang="fr-CA" noProof="0" dirty="0"/>
              <a:t>Objet</a:t>
            </a:r>
          </a:p>
        </p:txBody>
      </p:sp>
      <p:sp>
        <p:nvSpPr>
          <p:cNvPr id="29" name="Picture Placeholder 6"/>
          <p:cNvSpPr>
            <a:spLocks noGrp="1"/>
          </p:cNvSpPr>
          <p:nvPr>
            <p:ph type="pic" sz="quarter" idx="24" hasCustomPrompt="1"/>
          </p:nvPr>
        </p:nvSpPr>
        <p:spPr>
          <a:xfrm>
            <a:off x="3702945" y="1998214"/>
            <a:ext cx="716643" cy="802821"/>
          </a:xfrm>
          <a:prstGeom prst="rect">
            <a:avLst/>
          </a:prstGeom>
        </p:spPr>
        <p:txBody>
          <a:bodyPr vert="horz"/>
          <a:lstStyle>
            <a:lvl1pPr marL="0" indent="0" algn="ctr">
              <a:buNone/>
              <a:defRPr sz="700"/>
            </a:lvl1pPr>
          </a:lstStyle>
          <a:p>
            <a:r>
              <a:rPr lang="fr-CA" noProof="0" dirty="0"/>
              <a:t>Objet</a:t>
            </a:r>
          </a:p>
        </p:txBody>
      </p:sp>
      <p:sp>
        <p:nvSpPr>
          <p:cNvPr id="30" name="Picture Placeholder 6"/>
          <p:cNvSpPr>
            <a:spLocks noGrp="1"/>
          </p:cNvSpPr>
          <p:nvPr>
            <p:ph type="pic" sz="quarter" idx="25" hasCustomPrompt="1"/>
          </p:nvPr>
        </p:nvSpPr>
        <p:spPr>
          <a:xfrm>
            <a:off x="4743824" y="1998214"/>
            <a:ext cx="716643" cy="802821"/>
          </a:xfrm>
          <a:prstGeom prst="rect">
            <a:avLst/>
          </a:prstGeom>
        </p:spPr>
        <p:txBody>
          <a:bodyPr vert="horz"/>
          <a:lstStyle>
            <a:lvl1pPr marL="0" indent="0" algn="ctr">
              <a:buNone/>
              <a:defRPr sz="700"/>
            </a:lvl1pPr>
          </a:lstStyle>
          <a:p>
            <a:r>
              <a:rPr lang="fr-CA" noProof="0" dirty="0"/>
              <a:t>Objet</a:t>
            </a:r>
          </a:p>
        </p:txBody>
      </p:sp>
      <p:sp>
        <p:nvSpPr>
          <p:cNvPr id="31" name="Picture Placeholder 6"/>
          <p:cNvSpPr>
            <a:spLocks noGrp="1"/>
          </p:cNvSpPr>
          <p:nvPr>
            <p:ph type="pic" sz="quarter" idx="26" hasCustomPrompt="1"/>
          </p:nvPr>
        </p:nvSpPr>
        <p:spPr>
          <a:xfrm>
            <a:off x="5784703" y="1998214"/>
            <a:ext cx="716643" cy="802821"/>
          </a:xfrm>
          <a:prstGeom prst="rect">
            <a:avLst/>
          </a:prstGeom>
        </p:spPr>
        <p:txBody>
          <a:bodyPr vert="horz"/>
          <a:lstStyle>
            <a:lvl1pPr marL="0" indent="0" algn="ctr">
              <a:buNone/>
              <a:defRPr sz="700"/>
            </a:lvl1pPr>
          </a:lstStyle>
          <a:p>
            <a:r>
              <a:rPr lang="fr-CA" noProof="0" dirty="0"/>
              <a:t>Objet</a:t>
            </a:r>
          </a:p>
        </p:txBody>
      </p:sp>
      <p:sp>
        <p:nvSpPr>
          <p:cNvPr id="32" name="Picture Placeholder 6"/>
          <p:cNvSpPr>
            <a:spLocks noGrp="1"/>
          </p:cNvSpPr>
          <p:nvPr>
            <p:ph type="pic" sz="quarter" idx="27" hasCustomPrompt="1"/>
          </p:nvPr>
        </p:nvSpPr>
        <p:spPr>
          <a:xfrm>
            <a:off x="6825582" y="1998214"/>
            <a:ext cx="716643" cy="802821"/>
          </a:xfrm>
          <a:prstGeom prst="rect">
            <a:avLst/>
          </a:prstGeom>
        </p:spPr>
        <p:txBody>
          <a:bodyPr vert="horz"/>
          <a:lstStyle>
            <a:lvl1pPr marL="0" indent="0" algn="ctr">
              <a:buNone/>
              <a:defRPr sz="700"/>
            </a:lvl1pPr>
          </a:lstStyle>
          <a:p>
            <a:r>
              <a:rPr lang="fr-CA" noProof="0" dirty="0"/>
              <a:t>Objet</a:t>
            </a:r>
          </a:p>
        </p:txBody>
      </p:sp>
      <p:sp>
        <p:nvSpPr>
          <p:cNvPr id="33" name="Picture Placeholder 6"/>
          <p:cNvSpPr>
            <a:spLocks noGrp="1"/>
          </p:cNvSpPr>
          <p:nvPr>
            <p:ph type="pic" sz="quarter" idx="28" hasCustomPrompt="1"/>
          </p:nvPr>
        </p:nvSpPr>
        <p:spPr>
          <a:xfrm>
            <a:off x="7866459" y="1998214"/>
            <a:ext cx="716643" cy="802821"/>
          </a:xfrm>
          <a:prstGeom prst="rect">
            <a:avLst/>
          </a:prstGeom>
        </p:spPr>
        <p:txBody>
          <a:bodyPr vert="horz"/>
          <a:lstStyle>
            <a:lvl1pPr marL="0" indent="0" algn="ctr">
              <a:buNone/>
              <a:defRPr sz="700"/>
            </a:lvl1pPr>
          </a:lstStyle>
          <a:p>
            <a:r>
              <a:rPr lang="fr-CA" noProof="0" dirty="0"/>
              <a:t>Objet</a:t>
            </a:r>
          </a:p>
        </p:txBody>
      </p:sp>
      <p:sp>
        <p:nvSpPr>
          <p:cNvPr id="34" name="Text Placeholder 72"/>
          <p:cNvSpPr>
            <a:spLocks noGrp="1"/>
          </p:cNvSpPr>
          <p:nvPr>
            <p:ph type="body" sz="quarter" idx="29" hasCustomPrompt="1"/>
          </p:nvPr>
        </p:nvSpPr>
        <p:spPr>
          <a:xfrm>
            <a:off x="580308"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35" name="Text Placeholder 72"/>
          <p:cNvSpPr>
            <a:spLocks noGrp="1"/>
          </p:cNvSpPr>
          <p:nvPr>
            <p:ph type="body" sz="quarter" idx="30" hasCustomPrompt="1"/>
          </p:nvPr>
        </p:nvSpPr>
        <p:spPr>
          <a:xfrm>
            <a:off x="580308"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36" name="Text Placeholder 72"/>
          <p:cNvSpPr>
            <a:spLocks noGrp="1"/>
          </p:cNvSpPr>
          <p:nvPr>
            <p:ph type="body" sz="quarter" idx="31" hasCustomPrompt="1"/>
          </p:nvPr>
        </p:nvSpPr>
        <p:spPr>
          <a:xfrm>
            <a:off x="1621187"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37" name="Text Placeholder 72"/>
          <p:cNvSpPr>
            <a:spLocks noGrp="1"/>
          </p:cNvSpPr>
          <p:nvPr>
            <p:ph type="body" sz="quarter" idx="32" hasCustomPrompt="1"/>
          </p:nvPr>
        </p:nvSpPr>
        <p:spPr>
          <a:xfrm>
            <a:off x="1621187"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39" name="Text Placeholder 72"/>
          <p:cNvSpPr>
            <a:spLocks noGrp="1"/>
          </p:cNvSpPr>
          <p:nvPr>
            <p:ph type="body" sz="quarter" idx="33" hasCustomPrompt="1"/>
          </p:nvPr>
        </p:nvSpPr>
        <p:spPr>
          <a:xfrm>
            <a:off x="2662066"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40" name="Text Placeholder 72"/>
          <p:cNvSpPr>
            <a:spLocks noGrp="1"/>
          </p:cNvSpPr>
          <p:nvPr>
            <p:ph type="body" sz="quarter" idx="34" hasCustomPrompt="1"/>
          </p:nvPr>
        </p:nvSpPr>
        <p:spPr>
          <a:xfrm>
            <a:off x="2662066"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41" name="Text Placeholder 72"/>
          <p:cNvSpPr>
            <a:spLocks noGrp="1"/>
          </p:cNvSpPr>
          <p:nvPr>
            <p:ph type="body" sz="quarter" idx="35" hasCustomPrompt="1"/>
          </p:nvPr>
        </p:nvSpPr>
        <p:spPr>
          <a:xfrm>
            <a:off x="3702945"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42" name="Text Placeholder 72"/>
          <p:cNvSpPr>
            <a:spLocks noGrp="1"/>
          </p:cNvSpPr>
          <p:nvPr>
            <p:ph type="body" sz="quarter" idx="36" hasCustomPrompt="1"/>
          </p:nvPr>
        </p:nvSpPr>
        <p:spPr>
          <a:xfrm>
            <a:off x="3702945"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43" name="Text Placeholder 72"/>
          <p:cNvSpPr>
            <a:spLocks noGrp="1"/>
          </p:cNvSpPr>
          <p:nvPr>
            <p:ph type="body" sz="quarter" idx="37" hasCustomPrompt="1"/>
          </p:nvPr>
        </p:nvSpPr>
        <p:spPr>
          <a:xfrm>
            <a:off x="4743824"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44" name="Text Placeholder 72"/>
          <p:cNvSpPr>
            <a:spLocks noGrp="1"/>
          </p:cNvSpPr>
          <p:nvPr>
            <p:ph type="body" sz="quarter" idx="38" hasCustomPrompt="1"/>
          </p:nvPr>
        </p:nvSpPr>
        <p:spPr>
          <a:xfrm>
            <a:off x="4743824"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45" name="Text Placeholder 72"/>
          <p:cNvSpPr>
            <a:spLocks noGrp="1"/>
          </p:cNvSpPr>
          <p:nvPr>
            <p:ph type="body" sz="quarter" idx="39" hasCustomPrompt="1"/>
          </p:nvPr>
        </p:nvSpPr>
        <p:spPr>
          <a:xfrm>
            <a:off x="5784703"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46" name="Text Placeholder 72"/>
          <p:cNvSpPr>
            <a:spLocks noGrp="1"/>
          </p:cNvSpPr>
          <p:nvPr>
            <p:ph type="body" sz="quarter" idx="40" hasCustomPrompt="1"/>
          </p:nvPr>
        </p:nvSpPr>
        <p:spPr>
          <a:xfrm>
            <a:off x="5784703"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47" name="Text Placeholder 72"/>
          <p:cNvSpPr>
            <a:spLocks noGrp="1"/>
          </p:cNvSpPr>
          <p:nvPr>
            <p:ph type="body" sz="quarter" idx="41" hasCustomPrompt="1"/>
          </p:nvPr>
        </p:nvSpPr>
        <p:spPr>
          <a:xfrm>
            <a:off x="6825582"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48" name="Text Placeholder 72"/>
          <p:cNvSpPr>
            <a:spLocks noGrp="1"/>
          </p:cNvSpPr>
          <p:nvPr>
            <p:ph type="body" sz="quarter" idx="42" hasCustomPrompt="1"/>
          </p:nvPr>
        </p:nvSpPr>
        <p:spPr>
          <a:xfrm>
            <a:off x="6825582"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49" name="Text Placeholder 72"/>
          <p:cNvSpPr>
            <a:spLocks noGrp="1"/>
          </p:cNvSpPr>
          <p:nvPr>
            <p:ph type="body" sz="quarter" idx="43" hasCustomPrompt="1"/>
          </p:nvPr>
        </p:nvSpPr>
        <p:spPr>
          <a:xfrm>
            <a:off x="7866459"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50" name="Text Placeholder 72"/>
          <p:cNvSpPr>
            <a:spLocks noGrp="1"/>
          </p:cNvSpPr>
          <p:nvPr>
            <p:ph type="body" sz="quarter" idx="44" hasCustomPrompt="1"/>
          </p:nvPr>
        </p:nvSpPr>
        <p:spPr>
          <a:xfrm>
            <a:off x="7866459"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
        <p:nvSpPr>
          <p:cNvPr id="51" name="Text Placeholder 93"/>
          <p:cNvSpPr>
            <a:spLocks noGrp="1"/>
          </p:cNvSpPr>
          <p:nvPr>
            <p:ph type="body" sz="quarter" idx="47" hasCustomPrompt="1"/>
          </p:nvPr>
        </p:nvSpPr>
        <p:spPr>
          <a:xfrm>
            <a:off x="580308" y="3069903"/>
            <a:ext cx="8002800" cy="1371703"/>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indent="0">
              <a:spcBef>
                <a:spcPts val="0"/>
              </a:spcBef>
              <a:buFontTx/>
              <a:buNone/>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1"/>
            <a:endParaRPr lang="fr-CA" noProof="0" dirty="0"/>
          </a:p>
          <a:p>
            <a:pPr lvl="1"/>
            <a:endParaRPr lang="fr-CA" noProof="0" dirty="0"/>
          </a:p>
          <a:p>
            <a:pPr lvl="1"/>
            <a:endParaRPr lang="fr-CA" noProof="0" dirty="0"/>
          </a:p>
        </p:txBody>
      </p:sp>
      <p:sp>
        <p:nvSpPr>
          <p:cNvPr id="56" name="Espace réservé du texte 2"/>
          <p:cNvSpPr>
            <a:spLocks noGrp="1"/>
          </p:cNvSpPr>
          <p:nvPr>
            <p:ph type="body" sz="quarter" idx="48" hasCustomPrompt="1"/>
          </p:nvPr>
        </p:nvSpPr>
        <p:spPr>
          <a:xfrm>
            <a:off x="580308" y="4553911"/>
            <a:ext cx="80028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53"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16247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ulti-images 2">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1" name="Text Placeholder 93"/>
          <p:cNvSpPr>
            <a:spLocks noGrp="1"/>
          </p:cNvSpPr>
          <p:nvPr>
            <p:ph type="body" sz="quarter" idx="47" hasCustomPrompt="1"/>
          </p:nvPr>
        </p:nvSpPr>
        <p:spPr>
          <a:xfrm>
            <a:off x="580308" y="4554611"/>
            <a:ext cx="8002800" cy="1620000"/>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marR="0" indent="0" algn="l" defTabSz="457200" rtl="0" eaLnBrk="1" fontAlgn="auto" latinLnBrk="0" hangingPunct="1">
              <a:lnSpc>
                <a:spcPct val="100000"/>
              </a:lnSpc>
              <a:spcBef>
                <a:spcPts val="0"/>
              </a:spcBef>
              <a:spcAft>
                <a:spcPts val="0"/>
              </a:spcAft>
              <a:buClrTx/>
              <a:buSzTx/>
              <a:buFontTx/>
              <a:buNone/>
              <a:tabLst/>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marL="180000" marR="0" lvl="1" indent="0" algn="l" defTabSz="457200" rtl="0" eaLnBrk="1" fontAlgn="auto" latinLnBrk="0" hangingPunct="1">
              <a:lnSpc>
                <a:spcPct val="100000"/>
              </a:lnSpc>
              <a:spcBef>
                <a:spcPts val="0"/>
              </a:spcBef>
              <a:spcAft>
                <a:spcPts val="0"/>
              </a:spcAft>
              <a:buClrTx/>
              <a:buSzTx/>
              <a:buFontTx/>
              <a:buNone/>
              <a:tabLst/>
              <a:defRPr/>
            </a:pPr>
            <a:r>
              <a:rPr lang="fr-CA" noProof="0" dirty="0"/>
              <a:t>2e niveau</a:t>
            </a:r>
          </a:p>
          <a:p>
            <a:pPr lvl="0"/>
            <a:r>
              <a:rPr lang="fr-CA" noProof="0" dirty="0"/>
              <a:t>Cliquez pour ajouter du texte</a:t>
            </a:r>
          </a:p>
          <a:p>
            <a:pPr lvl="1"/>
            <a:r>
              <a:rPr lang="fr-CA" noProof="0" dirty="0"/>
              <a:t>2e niveau</a:t>
            </a:r>
          </a:p>
        </p:txBody>
      </p:sp>
      <p:sp>
        <p:nvSpPr>
          <p:cNvPr id="53" name="Espace réservé du texte 2"/>
          <p:cNvSpPr>
            <a:spLocks noGrp="1"/>
          </p:cNvSpPr>
          <p:nvPr>
            <p:ph type="body" sz="quarter" idx="48" hasCustomPrompt="1"/>
          </p:nvPr>
        </p:nvSpPr>
        <p:spPr>
          <a:xfrm>
            <a:off x="580308" y="996203"/>
            <a:ext cx="8002800" cy="144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4"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75" name="Picture Placeholder 6"/>
          <p:cNvSpPr>
            <a:spLocks noGrp="1"/>
          </p:cNvSpPr>
          <p:nvPr>
            <p:ph type="pic" sz="quarter" idx="13" hasCustomPrompt="1"/>
          </p:nvPr>
        </p:nvSpPr>
        <p:spPr>
          <a:xfrm>
            <a:off x="580308" y="2534374"/>
            <a:ext cx="716643" cy="802821"/>
          </a:xfrm>
          <a:prstGeom prst="rect">
            <a:avLst/>
          </a:prstGeom>
        </p:spPr>
        <p:txBody>
          <a:bodyPr vert="horz"/>
          <a:lstStyle>
            <a:lvl1pPr marL="0" indent="0" algn="ctr">
              <a:buNone/>
              <a:defRPr sz="700"/>
            </a:lvl1pPr>
          </a:lstStyle>
          <a:p>
            <a:r>
              <a:rPr lang="fr-CA" noProof="0" dirty="0"/>
              <a:t>Objet</a:t>
            </a:r>
          </a:p>
        </p:txBody>
      </p:sp>
      <p:sp>
        <p:nvSpPr>
          <p:cNvPr id="76" name="Picture Placeholder 6"/>
          <p:cNvSpPr>
            <a:spLocks noGrp="1"/>
          </p:cNvSpPr>
          <p:nvPr>
            <p:ph type="pic" sz="quarter" idx="14" hasCustomPrompt="1"/>
          </p:nvPr>
        </p:nvSpPr>
        <p:spPr>
          <a:xfrm>
            <a:off x="1621384"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77" name="Picture Placeholder 6"/>
          <p:cNvSpPr>
            <a:spLocks noGrp="1"/>
          </p:cNvSpPr>
          <p:nvPr>
            <p:ph type="pic" sz="quarter" idx="15" hasCustomPrompt="1"/>
          </p:nvPr>
        </p:nvSpPr>
        <p:spPr>
          <a:xfrm>
            <a:off x="2662972" y="2534374"/>
            <a:ext cx="716643" cy="802821"/>
          </a:xfrm>
          <a:prstGeom prst="rect">
            <a:avLst/>
          </a:prstGeom>
        </p:spPr>
        <p:txBody>
          <a:bodyPr vert="horz"/>
          <a:lstStyle>
            <a:lvl1pPr marL="0" indent="0" algn="ctr">
              <a:buNone/>
              <a:defRPr sz="700"/>
            </a:lvl1pPr>
          </a:lstStyle>
          <a:p>
            <a:r>
              <a:rPr lang="fr-CA" noProof="0" dirty="0"/>
              <a:t>Objet</a:t>
            </a:r>
          </a:p>
        </p:txBody>
      </p:sp>
      <p:sp>
        <p:nvSpPr>
          <p:cNvPr id="78" name="Picture Placeholder 6"/>
          <p:cNvSpPr>
            <a:spLocks noGrp="1"/>
          </p:cNvSpPr>
          <p:nvPr>
            <p:ph type="pic" sz="quarter" idx="16" hasCustomPrompt="1"/>
          </p:nvPr>
        </p:nvSpPr>
        <p:spPr>
          <a:xfrm>
            <a:off x="3703669" y="2534374"/>
            <a:ext cx="716643" cy="802821"/>
          </a:xfrm>
          <a:prstGeom prst="rect">
            <a:avLst/>
          </a:prstGeom>
        </p:spPr>
        <p:txBody>
          <a:bodyPr vert="horz"/>
          <a:lstStyle>
            <a:lvl1pPr marL="0" indent="0" algn="ctr">
              <a:buNone/>
              <a:defRPr sz="700"/>
            </a:lvl1pPr>
          </a:lstStyle>
          <a:p>
            <a:r>
              <a:rPr lang="fr-CA" noProof="0" dirty="0"/>
              <a:t>Objet</a:t>
            </a:r>
          </a:p>
        </p:txBody>
      </p:sp>
      <p:sp>
        <p:nvSpPr>
          <p:cNvPr id="79" name="Picture Placeholder 6"/>
          <p:cNvSpPr>
            <a:spLocks noGrp="1"/>
          </p:cNvSpPr>
          <p:nvPr>
            <p:ph type="pic" sz="quarter" idx="17" hasCustomPrompt="1"/>
          </p:nvPr>
        </p:nvSpPr>
        <p:spPr>
          <a:xfrm>
            <a:off x="4744366" y="2534374"/>
            <a:ext cx="716643" cy="802821"/>
          </a:xfrm>
          <a:prstGeom prst="rect">
            <a:avLst/>
          </a:prstGeom>
        </p:spPr>
        <p:txBody>
          <a:bodyPr vert="horz"/>
          <a:lstStyle>
            <a:lvl1pPr marL="0" indent="0" algn="ctr">
              <a:buNone/>
              <a:defRPr sz="700"/>
            </a:lvl1pPr>
          </a:lstStyle>
          <a:p>
            <a:r>
              <a:rPr lang="fr-CA" noProof="0" dirty="0"/>
              <a:t>Objet</a:t>
            </a:r>
          </a:p>
        </p:txBody>
      </p:sp>
      <p:sp>
        <p:nvSpPr>
          <p:cNvPr id="80" name="Picture Placeholder 6"/>
          <p:cNvSpPr>
            <a:spLocks noGrp="1"/>
          </p:cNvSpPr>
          <p:nvPr>
            <p:ph type="pic" sz="quarter" idx="18" hasCustomPrompt="1"/>
          </p:nvPr>
        </p:nvSpPr>
        <p:spPr>
          <a:xfrm>
            <a:off x="5784634" y="2534374"/>
            <a:ext cx="716643" cy="802821"/>
          </a:xfrm>
          <a:prstGeom prst="rect">
            <a:avLst/>
          </a:prstGeom>
        </p:spPr>
        <p:txBody>
          <a:bodyPr vert="horz"/>
          <a:lstStyle>
            <a:lvl1pPr marL="0" indent="0" algn="ctr">
              <a:buNone/>
              <a:defRPr sz="700"/>
            </a:lvl1pPr>
          </a:lstStyle>
          <a:p>
            <a:r>
              <a:rPr lang="fr-CA" noProof="0" dirty="0"/>
              <a:t>Objet</a:t>
            </a:r>
          </a:p>
        </p:txBody>
      </p:sp>
      <p:sp>
        <p:nvSpPr>
          <p:cNvPr id="81" name="Picture Placeholder 6"/>
          <p:cNvSpPr>
            <a:spLocks noGrp="1"/>
          </p:cNvSpPr>
          <p:nvPr>
            <p:ph type="pic" sz="quarter" idx="19" hasCustomPrompt="1"/>
          </p:nvPr>
        </p:nvSpPr>
        <p:spPr>
          <a:xfrm>
            <a:off x="6825760"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82" name="Picture Placeholder 6"/>
          <p:cNvSpPr>
            <a:spLocks noGrp="1"/>
          </p:cNvSpPr>
          <p:nvPr>
            <p:ph type="pic" sz="quarter" idx="20" hasCustomPrompt="1"/>
          </p:nvPr>
        </p:nvSpPr>
        <p:spPr>
          <a:xfrm>
            <a:off x="7866459" y="2534374"/>
            <a:ext cx="716643" cy="802821"/>
          </a:xfrm>
          <a:prstGeom prst="rect">
            <a:avLst/>
          </a:prstGeom>
        </p:spPr>
        <p:txBody>
          <a:bodyPr vert="horz"/>
          <a:lstStyle>
            <a:lvl1pPr marL="0" indent="0" algn="ctr">
              <a:buNone/>
              <a:defRPr sz="700"/>
            </a:lvl1pPr>
          </a:lstStyle>
          <a:p>
            <a:r>
              <a:rPr lang="fr-CA" noProof="0" dirty="0"/>
              <a:t>Objet</a:t>
            </a:r>
          </a:p>
        </p:txBody>
      </p:sp>
      <p:sp>
        <p:nvSpPr>
          <p:cNvPr id="83" name="Picture Placeholder 6"/>
          <p:cNvSpPr>
            <a:spLocks noGrp="1"/>
          </p:cNvSpPr>
          <p:nvPr>
            <p:ph type="pic" sz="quarter" idx="21" hasCustomPrompt="1"/>
          </p:nvPr>
        </p:nvSpPr>
        <p:spPr>
          <a:xfrm>
            <a:off x="580308" y="3536698"/>
            <a:ext cx="716643" cy="802821"/>
          </a:xfrm>
          <a:prstGeom prst="rect">
            <a:avLst/>
          </a:prstGeom>
        </p:spPr>
        <p:txBody>
          <a:bodyPr vert="horz"/>
          <a:lstStyle>
            <a:lvl1pPr marL="0" indent="0" algn="ctr">
              <a:buNone/>
              <a:defRPr sz="700"/>
            </a:lvl1pPr>
          </a:lstStyle>
          <a:p>
            <a:r>
              <a:rPr lang="fr-CA" noProof="0" dirty="0"/>
              <a:t>Objet</a:t>
            </a:r>
          </a:p>
        </p:txBody>
      </p:sp>
      <p:sp>
        <p:nvSpPr>
          <p:cNvPr id="84" name="Picture Placeholder 6"/>
          <p:cNvSpPr>
            <a:spLocks noGrp="1"/>
          </p:cNvSpPr>
          <p:nvPr>
            <p:ph type="pic" sz="quarter" idx="22" hasCustomPrompt="1"/>
          </p:nvPr>
        </p:nvSpPr>
        <p:spPr>
          <a:xfrm>
            <a:off x="1621187" y="3536698"/>
            <a:ext cx="716643" cy="802821"/>
          </a:xfrm>
          <a:prstGeom prst="rect">
            <a:avLst/>
          </a:prstGeom>
        </p:spPr>
        <p:txBody>
          <a:bodyPr vert="horz"/>
          <a:lstStyle>
            <a:lvl1pPr marL="0" indent="0" algn="ctr">
              <a:buNone/>
              <a:defRPr sz="700"/>
            </a:lvl1pPr>
          </a:lstStyle>
          <a:p>
            <a:r>
              <a:rPr lang="fr-CA" noProof="0" dirty="0"/>
              <a:t>Objet</a:t>
            </a:r>
          </a:p>
        </p:txBody>
      </p:sp>
      <p:sp>
        <p:nvSpPr>
          <p:cNvPr id="85" name="Picture Placeholder 6"/>
          <p:cNvSpPr>
            <a:spLocks noGrp="1"/>
          </p:cNvSpPr>
          <p:nvPr>
            <p:ph type="pic" sz="quarter" idx="23" hasCustomPrompt="1"/>
          </p:nvPr>
        </p:nvSpPr>
        <p:spPr>
          <a:xfrm>
            <a:off x="2662066" y="3536698"/>
            <a:ext cx="716643" cy="802821"/>
          </a:xfrm>
          <a:prstGeom prst="rect">
            <a:avLst/>
          </a:prstGeom>
        </p:spPr>
        <p:txBody>
          <a:bodyPr vert="horz"/>
          <a:lstStyle>
            <a:lvl1pPr marL="0" indent="0" algn="ctr">
              <a:buNone/>
              <a:defRPr sz="700"/>
            </a:lvl1pPr>
          </a:lstStyle>
          <a:p>
            <a:r>
              <a:rPr lang="fr-CA" noProof="0" dirty="0"/>
              <a:t>Objet</a:t>
            </a:r>
          </a:p>
        </p:txBody>
      </p:sp>
      <p:sp>
        <p:nvSpPr>
          <p:cNvPr id="86" name="Picture Placeholder 6"/>
          <p:cNvSpPr>
            <a:spLocks noGrp="1"/>
          </p:cNvSpPr>
          <p:nvPr>
            <p:ph type="pic" sz="quarter" idx="24" hasCustomPrompt="1"/>
          </p:nvPr>
        </p:nvSpPr>
        <p:spPr>
          <a:xfrm>
            <a:off x="3702945" y="3536698"/>
            <a:ext cx="716643" cy="802821"/>
          </a:xfrm>
          <a:prstGeom prst="rect">
            <a:avLst/>
          </a:prstGeom>
        </p:spPr>
        <p:txBody>
          <a:bodyPr vert="horz"/>
          <a:lstStyle>
            <a:lvl1pPr marL="0" indent="0" algn="ctr">
              <a:buNone/>
              <a:defRPr sz="700"/>
            </a:lvl1pPr>
          </a:lstStyle>
          <a:p>
            <a:r>
              <a:rPr lang="fr-CA" noProof="0" dirty="0"/>
              <a:t>Objet</a:t>
            </a:r>
          </a:p>
        </p:txBody>
      </p:sp>
      <p:sp>
        <p:nvSpPr>
          <p:cNvPr id="87" name="Picture Placeholder 6"/>
          <p:cNvSpPr>
            <a:spLocks noGrp="1"/>
          </p:cNvSpPr>
          <p:nvPr>
            <p:ph type="pic" sz="quarter" idx="25" hasCustomPrompt="1"/>
          </p:nvPr>
        </p:nvSpPr>
        <p:spPr>
          <a:xfrm>
            <a:off x="4743824" y="3536698"/>
            <a:ext cx="716643" cy="802821"/>
          </a:xfrm>
          <a:prstGeom prst="rect">
            <a:avLst/>
          </a:prstGeom>
        </p:spPr>
        <p:txBody>
          <a:bodyPr vert="horz"/>
          <a:lstStyle>
            <a:lvl1pPr marL="0" indent="0" algn="ctr">
              <a:buNone/>
              <a:defRPr sz="700"/>
            </a:lvl1pPr>
          </a:lstStyle>
          <a:p>
            <a:r>
              <a:rPr lang="fr-CA" noProof="0" dirty="0"/>
              <a:t>Objet</a:t>
            </a:r>
          </a:p>
        </p:txBody>
      </p:sp>
      <p:sp>
        <p:nvSpPr>
          <p:cNvPr id="88" name="Picture Placeholder 6"/>
          <p:cNvSpPr>
            <a:spLocks noGrp="1"/>
          </p:cNvSpPr>
          <p:nvPr>
            <p:ph type="pic" sz="quarter" idx="26" hasCustomPrompt="1"/>
          </p:nvPr>
        </p:nvSpPr>
        <p:spPr>
          <a:xfrm>
            <a:off x="5784703" y="3536698"/>
            <a:ext cx="716643" cy="802821"/>
          </a:xfrm>
          <a:prstGeom prst="rect">
            <a:avLst/>
          </a:prstGeom>
        </p:spPr>
        <p:txBody>
          <a:bodyPr vert="horz"/>
          <a:lstStyle>
            <a:lvl1pPr marL="0" indent="0" algn="ctr">
              <a:buNone/>
              <a:defRPr sz="700"/>
            </a:lvl1pPr>
          </a:lstStyle>
          <a:p>
            <a:r>
              <a:rPr lang="fr-CA" noProof="0" dirty="0"/>
              <a:t>Objet</a:t>
            </a:r>
          </a:p>
        </p:txBody>
      </p:sp>
      <p:sp>
        <p:nvSpPr>
          <p:cNvPr id="89" name="Picture Placeholder 6"/>
          <p:cNvSpPr>
            <a:spLocks noGrp="1"/>
          </p:cNvSpPr>
          <p:nvPr>
            <p:ph type="pic" sz="quarter" idx="27" hasCustomPrompt="1"/>
          </p:nvPr>
        </p:nvSpPr>
        <p:spPr>
          <a:xfrm>
            <a:off x="6825582" y="3536698"/>
            <a:ext cx="716643" cy="802821"/>
          </a:xfrm>
          <a:prstGeom prst="rect">
            <a:avLst/>
          </a:prstGeom>
        </p:spPr>
        <p:txBody>
          <a:bodyPr vert="horz"/>
          <a:lstStyle>
            <a:lvl1pPr marL="0" indent="0" algn="ctr">
              <a:buNone/>
              <a:defRPr sz="700"/>
            </a:lvl1pPr>
          </a:lstStyle>
          <a:p>
            <a:r>
              <a:rPr lang="fr-CA" noProof="0" dirty="0"/>
              <a:t>Objet</a:t>
            </a:r>
          </a:p>
        </p:txBody>
      </p:sp>
      <p:sp>
        <p:nvSpPr>
          <p:cNvPr id="90" name="Picture Placeholder 6"/>
          <p:cNvSpPr>
            <a:spLocks noGrp="1"/>
          </p:cNvSpPr>
          <p:nvPr>
            <p:ph type="pic" sz="quarter" idx="28" hasCustomPrompt="1"/>
          </p:nvPr>
        </p:nvSpPr>
        <p:spPr>
          <a:xfrm>
            <a:off x="7866459" y="3536698"/>
            <a:ext cx="716643" cy="802821"/>
          </a:xfrm>
          <a:prstGeom prst="rect">
            <a:avLst/>
          </a:prstGeom>
        </p:spPr>
        <p:txBody>
          <a:bodyPr vert="horz"/>
          <a:lstStyle>
            <a:lvl1pPr marL="0" indent="0" algn="ctr">
              <a:buNone/>
              <a:defRPr sz="700"/>
            </a:lvl1pPr>
          </a:lstStyle>
          <a:p>
            <a:r>
              <a:rPr lang="fr-CA" noProof="0" dirty="0"/>
              <a:t>Objet</a:t>
            </a:r>
          </a:p>
        </p:txBody>
      </p:sp>
      <p:sp>
        <p:nvSpPr>
          <p:cNvPr id="91" name="Text Placeholder 72"/>
          <p:cNvSpPr>
            <a:spLocks noGrp="1"/>
          </p:cNvSpPr>
          <p:nvPr>
            <p:ph type="body" sz="quarter" idx="29" hasCustomPrompt="1"/>
          </p:nvPr>
        </p:nvSpPr>
        <p:spPr>
          <a:xfrm>
            <a:off x="580308"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92" name="Text Placeholder 72"/>
          <p:cNvSpPr>
            <a:spLocks noGrp="1"/>
          </p:cNvSpPr>
          <p:nvPr>
            <p:ph type="body" sz="quarter" idx="30" hasCustomPrompt="1"/>
          </p:nvPr>
        </p:nvSpPr>
        <p:spPr>
          <a:xfrm>
            <a:off x="580308"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93" name="Text Placeholder 72"/>
          <p:cNvSpPr>
            <a:spLocks noGrp="1"/>
          </p:cNvSpPr>
          <p:nvPr>
            <p:ph type="body" sz="quarter" idx="31" hasCustomPrompt="1"/>
          </p:nvPr>
        </p:nvSpPr>
        <p:spPr>
          <a:xfrm>
            <a:off x="1621187"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94" name="Text Placeholder 72"/>
          <p:cNvSpPr>
            <a:spLocks noGrp="1"/>
          </p:cNvSpPr>
          <p:nvPr>
            <p:ph type="body" sz="quarter" idx="32" hasCustomPrompt="1"/>
          </p:nvPr>
        </p:nvSpPr>
        <p:spPr>
          <a:xfrm>
            <a:off x="1621187"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95" name="Text Placeholder 72"/>
          <p:cNvSpPr>
            <a:spLocks noGrp="1"/>
          </p:cNvSpPr>
          <p:nvPr>
            <p:ph type="body" sz="quarter" idx="33" hasCustomPrompt="1"/>
          </p:nvPr>
        </p:nvSpPr>
        <p:spPr>
          <a:xfrm>
            <a:off x="2662066"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96" name="Text Placeholder 72"/>
          <p:cNvSpPr>
            <a:spLocks noGrp="1"/>
          </p:cNvSpPr>
          <p:nvPr>
            <p:ph type="body" sz="quarter" idx="34" hasCustomPrompt="1"/>
          </p:nvPr>
        </p:nvSpPr>
        <p:spPr>
          <a:xfrm>
            <a:off x="2662066"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97" name="Text Placeholder 72"/>
          <p:cNvSpPr>
            <a:spLocks noGrp="1"/>
          </p:cNvSpPr>
          <p:nvPr>
            <p:ph type="body" sz="quarter" idx="35" hasCustomPrompt="1"/>
          </p:nvPr>
        </p:nvSpPr>
        <p:spPr>
          <a:xfrm>
            <a:off x="3702945"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98" name="Text Placeholder 72"/>
          <p:cNvSpPr>
            <a:spLocks noGrp="1"/>
          </p:cNvSpPr>
          <p:nvPr>
            <p:ph type="body" sz="quarter" idx="36" hasCustomPrompt="1"/>
          </p:nvPr>
        </p:nvSpPr>
        <p:spPr>
          <a:xfrm>
            <a:off x="3702945"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99" name="Text Placeholder 72"/>
          <p:cNvSpPr>
            <a:spLocks noGrp="1"/>
          </p:cNvSpPr>
          <p:nvPr>
            <p:ph type="body" sz="quarter" idx="37" hasCustomPrompt="1"/>
          </p:nvPr>
        </p:nvSpPr>
        <p:spPr>
          <a:xfrm>
            <a:off x="4743824"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100" name="Text Placeholder 72"/>
          <p:cNvSpPr>
            <a:spLocks noGrp="1"/>
          </p:cNvSpPr>
          <p:nvPr>
            <p:ph type="body" sz="quarter" idx="38" hasCustomPrompt="1"/>
          </p:nvPr>
        </p:nvSpPr>
        <p:spPr>
          <a:xfrm>
            <a:off x="4743824"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101" name="Text Placeholder 72"/>
          <p:cNvSpPr>
            <a:spLocks noGrp="1"/>
          </p:cNvSpPr>
          <p:nvPr>
            <p:ph type="body" sz="quarter" idx="39" hasCustomPrompt="1"/>
          </p:nvPr>
        </p:nvSpPr>
        <p:spPr>
          <a:xfrm>
            <a:off x="5784703"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102" name="Text Placeholder 72"/>
          <p:cNvSpPr>
            <a:spLocks noGrp="1"/>
          </p:cNvSpPr>
          <p:nvPr>
            <p:ph type="body" sz="quarter" idx="40" hasCustomPrompt="1"/>
          </p:nvPr>
        </p:nvSpPr>
        <p:spPr>
          <a:xfrm>
            <a:off x="5784703"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103" name="Text Placeholder 72"/>
          <p:cNvSpPr>
            <a:spLocks noGrp="1"/>
          </p:cNvSpPr>
          <p:nvPr>
            <p:ph type="body" sz="quarter" idx="41" hasCustomPrompt="1"/>
          </p:nvPr>
        </p:nvSpPr>
        <p:spPr>
          <a:xfrm>
            <a:off x="6825582"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104" name="Text Placeholder 72"/>
          <p:cNvSpPr>
            <a:spLocks noGrp="1"/>
          </p:cNvSpPr>
          <p:nvPr>
            <p:ph type="body" sz="quarter" idx="42" hasCustomPrompt="1"/>
          </p:nvPr>
        </p:nvSpPr>
        <p:spPr>
          <a:xfrm>
            <a:off x="6825582"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105" name="Text Placeholder 72"/>
          <p:cNvSpPr>
            <a:spLocks noGrp="1"/>
          </p:cNvSpPr>
          <p:nvPr>
            <p:ph type="body" sz="quarter" idx="43" hasCustomPrompt="1"/>
          </p:nvPr>
        </p:nvSpPr>
        <p:spPr>
          <a:xfrm>
            <a:off x="7866459"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106" name="Text Placeholder 72"/>
          <p:cNvSpPr>
            <a:spLocks noGrp="1"/>
          </p:cNvSpPr>
          <p:nvPr>
            <p:ph type="body" sz="quarter" idx="44" hasCustomPrompt="1"/>
          </p:nvPr>
        </p:nvSpPr>
        <p:spPr>
          <a:xfrm>
            <a:off x="7866459"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Tree>
    <p:extLst>
      <p:ext uri="{BB962C8B-B14F-4D97-AF65-F5344CB8AC3E}">
        <p14:creationId xmlns:p14="http://schemas.microsoft.com/office/powerpoint/2010/main" val="557344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rges">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prstClr val="black"/>
                </a:solidFill>
              </a:rPr>
              <a:pPr/>
              <a:t>‹N°›</a:t>
            </a:fld>
            <a:endParaRPr lang="en-US" dirty="0">
              <a:solidFill>
                <a:prstClr val="black"/>
              </a:solidFill>
            </a:endParaRPr>
          </a:p>
        </p:txBody>
      </p:sp>
      <p:grpSp>
        <p:nvGrpSpPr>
          <p:cNvPr id="13" name="Groupe 12"/>
          <p:cNvGrpSpPr/>
          <p:nvPr userDrawn="1"/>
        </p:nvGrpSpPr>
        <p:grpSpPr>
          <a:xfrm>
            <a:off x="-5366" y="0"/>
            <a:ext cx="9154733" cy="6858000"/>
            <a:chOff x="-5366" y="0"/>
            <a:chExt cx="9154733" cy="6858000"/>
          </a:xfrm>
        </p:grpSpPr>
        <p:cxnSp>
          <p:nvCxnSpPr>
            <p:cNvPr id="14" name="Connecteur droit 13"/>
            <p:cNvCxnSpPr/>
            <p:nvPr userDrawn="1"/>
          </p:nvCxnSpPr>
          <p:spPr>
            <a:xfrm>
              <a:off x="21750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5366" y="6536447"/>
              <a:ext cx="9154733" cy="0"/>
            </a:xfrm>
            <a:prstGeom prst="line">
              <a:avLst/>
            </a:prstGeom>
            <a:ln w="9525">
              <a:solidFill>
                <a:schemeClr val="accent2">
                  <a:lumMod val="60000"/>
                  <a:lumOff val="40000"/>
                </a:schemeClr>
              </a:solidFill>
              <a:prstDash val="solid"/>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a:off x="5748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8590076" y="0"/>
              <a:ext cx="0" cy="685800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0" name="Connecteur droit 19"/>
            <p:cNvCxnSpPr/>
            <p:nvPr userDrawn="1"/>
          </p:nvCxnSpPr>
          <p:spPr>
            <a:xfrm>
              <a:off x="-5366" y="56143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Connecteur droit 20"/>
            <p:cNvCxnSpPr/>
            <p:nvPr userDrawn="1"/>
          </p:nvCxnSpPr>
          <p:spPr>
            <a:xfrm>
              <a:off x="-5366" y="75127"/>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userDrawn="1"/>
          </p:nvCxnSpPr>
          <p:spPr>
            <a:xfrm>
              <a:off x="-5366" y="989528"/>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Connecteur droit 22"/>
            <p:cNvCxnSpPr/>
            <p:nvPr userDrawn="1"/>
          </p:nvCxnSpPr>
          <p:spPr>
            <a:xfrm>
              <a:off x="2" y="618186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37396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154274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10"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084"/>
          <a:stretch/>
        </p:blipFill>
        <p:spPr bwMode="auto">
          <a:xfrm>
            <a:off x="2000250" y="38100"/>
            <a:ext cx="294912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98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its saillants">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0400" y="1866901"/>
            <a:ext cx="6632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2253733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des matière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0" y="38100"/>
            <a:ext cx="6565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7659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ote en haut">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6" name="Espace réservé du texte 2"/>
          <p:cNvSpPr>
            <a:spLocks noGrp="1"/>
          </p:cNvSpPr>
          <p:nvPr>
            <p:ph type="body" sz="quarter" idx="11" hasCustomPrompt="1"/>
          </p:nvPr>
        </p:nvSpPr>
        <p:spPr>
          <a:xfrm>
            <a:off x="578103" y="996091"/>
            <a:ext cx="8003922"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818914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te en bas">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8" name="Espace réservé du texte 2"/>
          <p:cNvSpPr>
            <a:spLocks noGrp="1"/>
          </p:cNvSpPr>
          <p:nvPr>
            <p:ph type="body" sz="quarter" idx="11" hasCustomPrompt="1"/>
          </p:nvPr>
        </p:nvSpPr>
        <p:spPr>
          <a:xfrm>
            <a:off x="57810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6"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26222886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 Alignement titr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3" name="Espace réservé du texte 2"/>
          <p:cNvSpPr>
            <a:spLocks noGrp="1"/>
          </p:cNvSpPr>
          <p:nvPr>
            <p:ph type="body" sz="quarter" idx="10" hasCustomPrompt="1"/>
          </p:nvPr>
        </p:nvSpPr>
        <p:spPr>
          <a:xfrm>
            <a:off x="2180160" y="998084"/>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9" name="Espace réservé du texte 2"/>
          <p:cNvSpPr>
            <a:spLocks noGrp="1"/>
          </p:cNvSpPr>
          <p:nvPr>
            <p:ph type="body" sz="quarter" idx="11" hasCustomPrompt="1"/>
          </p:nvPr>
        </p:nvSpPr>
        <p:spPr>
          <a:xfrm>
            <a:off x="2180160" y="5093078"/>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39056733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e - Alignement titr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3" name="Espace réservé du texte 2"/>
          <p:cNvSpPr>
            <a:spLocks noGrp="1"/>
          </p:cNvSpPr>
          <p:nvPr>
            <p:ph type="body" sz="quarter" idx="10" hasCustomPrompt="1"/>
          </p:nvPr>
        </p:nvSpPr>
        <p:spPr>
          <a:xfrm>
            <a:off x="2180160" y="2194322"/>
            <a:ext cx="6400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2180160" y="5095459"/>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6" name="Espace réservé du texte 2"/>
          <p:cNvSpPr>
            <a:spLocks noGrp="1"/>
          </p:cNvSpPr>
          <p:nvPr>
            <p:ph type="body" sz="quarter" idx="12" hasCustomPrompt="1"/>
          </p:nvPr>
        </p:nvSpPr>
        <p:spPr>
          <a:xfrm>
            <a:off x="2180160" y="998084"/>
            <a:ext cx="6400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621850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 - Alignement marg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8" name="Espace réservé du texte 2"/>
          <p:cNvSpPr>
            <a:spLocks noGrp="1"/>
          </p:cNvSpPr>
          <p:nvPr>
            <p:ph type="body" sz="quarter" idx="11" hasCustomPrompt="1"/>
          </p:nvPr>
        </p:nvSpPr>
        <p:spPr>
          <a:xfrm>
            <a:off x="581890"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890" y="997641"/>
            <a:ext cx="8002800" cy="3924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347116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 Alignement marge (b)">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6" name="Espace réservé du texte 2"/>
          <p:cNvSpPr>
            <a:spLocks noGrp="1"/>
          </p:cNvSpPr>
          <p:nvPr>
            <p:ph type="body" sz="quarter" idx="10" hasCustomPrompt="1"/>
          </p:nvPr>
        </p:nvSpPr>
        <p:spPr>
          <a:xfrm>
            <a:off x="576996" y="2194322"/>
            <a:ext cx="8002800" cy="27849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9" name="Espace réservé du texte 2"/>
          <p:cNvSpPr>
            <a:spLocks noGrp="1"/>
          </p:cNvSpPr>
          <p:nvPr>
            <p:ph type="body" sz="quarter" idx="11" hasCustomPrompt="1"/>
          </p:nvPr>
        </p:nvSpPr>
        <p:spPr>
          <a:xfrm>
            <a:off x="576996"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texte 2"/>
          <p:cNvSpPr>
            <a:spLocks noGrp="1"/>
          </p:cNvSpPr>
          <p:nvPr>
            <p:ph type="body" sz="quarter" idx="12" hasCustomPrompt="1"/>
          </p:nvPr>
        </p:nvSpPr>
        <p:spPr>
          <a:xfrm>
            <a:off x="576996" y="998084"/>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Tree>
    <p:extLst>
      <p:ext uri="{BB962C8B-B14F-4D97-AF65-F5344CB8AC3E}">
        <p14:creationId xmlns:p14="http://schemas.microsoft.com/office/powerpoint/2010/main" val="436393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au / Smartart (1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5133" y="997848"/>
            <a:ext cx="8002800" cy="4025256"/>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513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331033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au / Smartart (1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137" y="2159674"/>
            <a:ext cx="8002800" cy="4025256"/>
          </a:xfrm>
          <a:prstGeom prst="rect">
            <a:avLst/>
          </a:prstGeom>
        </p:spPr>
        <p:txBody>
          <a:bodyPr lIns="0" rIns="0"/>
          <a:lstStyle>
            <a:lvl1pPr marL="0" indent="0">
              <a:buNone/>
              <a:defRPr sz="900" b="0"/>
            </a:lvl1pPr>
          </a:lstStyle>
          <a:p>
            <a:r>
              <a:rPr lang="fr-CA" sz="1100" b="0" noProof="0" dirty="0"/>
              <a:t>Objet</a:t>
            </a:r>
          </a:p>
        </p:txBody>
      </p:sp>
      <p:sp>
        <p:nvSpPr>
          <p:cNvPr id="7"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1188326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au / Smartart (1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texte 2"/>
          <p:cNvSpPr>
            <a:spLocks noGrp="1"/>
          </p:cNvSpPr>
          <p:nvPr>
            <p:ph type="body" sz="quarter" idx="11" hasCustomPrompt="1"/>
          </p:nvPr>
        </p:nvSpPr>
        <p:spPr>
          <a:xfrm>
            <a:off x="578103"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Espace réservé du contenu 3"/>
          <p:cNvSpPr>
            <a:spLocks noGrp="1"/>
          </p:cNvSpPr>
          <p:nvPr>
            <p:ph sz="half" idx="14" hasCustomPrompt="1"/>
            <p:custDataLst>
              <p:tags r:id="rId1"/>
            </p:custDataLst>
          </p:nvPr>
        </p:nvSpPr>
        <p:spPr>
          <a:xfrm>
            <a:off x="578103" y="2141079"/>
            <a:ext cx="80028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texte 2"/>
          <p:cNvSpPr>
            <a:spLocks noGrp="1"/>
          </p:cNvSpPr>
          <p:nvPr>
            <p:ph type="body" sz="quarter" idx="15"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35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s stratégiques">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1989" y="1866900"/>
            <a:ext cx="6632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3759205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au / Smartart (1d)">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custDataLst>
              <p:tags r:id="rId1"/>
            </p:custDataLst>
          </p:nvPr>
        </p:nvSpPr>
        <p:spPr>
          <a:xfrm>
            <a:off x="579137" y="3287402"/>
            <a:ext cx="8002800" cy="2889504"/>
          </a:xfrm>
          <a:prstGeom prst="rect">
            <a:avLst/>
          </a:prstGeom>
        </p:spPr>
        <p:txBody>
          <a:bodyPr lIns="0" rIns="0"/>
          <a:lstStyle>
            <a:lvl1pPr marL="0" indent="0">
              <a:buNone/>
              <a:defRPr sz="900" b="0"/>
            </a:lvl1pPr>
          </a:lstStyle>
          <a:p>
            <a:r>
              <a:rPr lang="fr-CA" sz="1100" b="0" noProof="0" dirty="0"/>
              <a:t>Objet</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1" name="Espace réservé du texte 2"/>
          <p:cNvSpPr>
            <a:spLocks noGrp="1"/>
          </p:cNvSpPr>
          <p:nvPr>
            <p:ph type="body" sz="quarter" idx="15" hasCustomPrompt="1"/>
          </p:nvPr>
        </p:nvSpPr>
        <p:spPr>
          <a:xfrm>
            <a:off x="579137" y="214180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Espace réservé du texte 2"/>
          <p:cNvSpPr>
            <a:spLocks noGrp="1"/>
          </p:cNvSpPr>
          <p:nvPr>
            <p:ph type="body" sz="quarter" idx="11" hasCustomPrompt="1"/>
          </p:nvPr>
        </p:nvSpPr>
        <p:spPr>
          <a:xfrm>
            <a:off x="579137"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9991787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leau / Smartart (2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8103"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0008" y="995467"/>
            <a:ext cx="3852000" cy="3882910"/>
          </a:xfrm>
          <a:prstGeom prst="rect">
            <a:avLst/>
          </a:prstGeom>
        </p:spPr>
        <p:txBody>
          <a:bodyPr lIns="0" rIns="0"/>
          <a:lstStyle>
            <a:lvl1pPr marL="0" indent="0">
              <a:buNone/>
              <a:defRPr sz="900" b="0"/>
            </a:lvl1pPr>
          </a:lstStyle>
          <a:p>
            <a:r>
              <a:rPr lang="fr-CA" sz="1100" b="0" noProof="0" dirty="0"/>
              <a:t>Objet</a:t>
            </a:r>
          </a:p>
        </p:txBody>
      </p:sp>
      <p:sp>
        <p:nvSpPr>
          <p:cNvPr id="8" name="Espace réservé du texte 2"/>
          <p:cNvSpPr>
            <a:spLocks noGrp="1"/>
          </p:cNvSpPr>
          <p:nvPr>
            <p:ph type="body" sz="quarter" idx="11" hasCustomPrompt="1"/>
          </p:nvPr>
        </p:nvSpPr>
        <p:spPr>
          <a:xfrm>
            <a:off x="578103"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739324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leau / Smartart (2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814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5" hasCustomPrompt="1"/>
            <p:custDataLst>
              <p:tags r:id="rId2"/>
            </p:custDataLst>
          </p:nvPr>
        </p:nvSpPr>
        <p:spPr>
          <a:xfrm>
            <a:off x="4732288" y="2139889"/>
            <a:ext cx="3852000" cy="2889504"/>
          </a:xfrm>
          <a:prstGeom prst="rect">
            <a:avLst/>
          </a:prstGeom>
        </p:spPr>
        <p:txBody>
          <a:bodyPr lIns="0" rIns="0"/>
          <a:lstStyle>
            <a:lvl1pPr marL="0" indent="0">
              <a:buNone/>
              <a:defRPr sz="900" b="0"/>
            </a:lvl1pPr>
          </a:lstStyle>
          <a:p>
            <a:r>
              <a:rPr lang="fr-CA" sz="1100" b="0" noProof="0" dirty="0"/>
              <a:t>Objet</a:t>
            </a:r>
          </a:p>
        </p:txBody>
      </p:sp>
      <p:sp>
        <p:nvSpPr>
          <p:cNvPr id="12" name="Espace réservé du texte 2"/>
          <p:cNvSpPr>
            <a:spLocks noGrp="1"/>
          </p:cNvSpPr>
          <p:nvPr>
            <p:ph type="body" sz="quarter" idx="11" hasCustomPrompt="1"/>
          </p:nvPr>
        </p:nvSpPr>
        <p:spPr>
          <a:xfrm>
            <a:off x="581488"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488"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9690536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au / Smartart (2c)">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9" name="Espace réservé du contenu 3"/>
          <p:cNvSpPr>
            <a:spLocks noGrp="1"/>
          </p:cNvSpPr>
          <p:nvPr>
            <p:ph sz="half" idx="14" hasCustomPrompt="1"/>
            <p:custDataLst>
              <p:tags r:id="rId1"/>
            </p:custDataLst>
          </p:nvPr>
        </p:nvSpPr>
        <p:spPr>
          <a:xfrm>
            <a:off x="579900" y="3285400"/>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1" name="Espace réservé du contenu 3"/>
          <p:cNvSpPr>
            <a:spLocks noGrp="1"/>
          </p:cNvSpPr>
          <p:nvPr>
            <p:ph sz="half" idx="15" hasCustomPrompt="1"/>
            <p:custDataLst>
              <p:tags r:id="rId2"/>
            </p:custDataLst>
          </p:nvPr>
        </p:nvSpPr>
        <p:spPr>
          <a:xfrm>
            <a:off x="4732600" y="3294925"/>
            <a:ext cx="3852000" cy="2889504"/>
          </a:xfrm>
          <a:prstGeom prst="rect">
            <a:avLst/>
          </a:prstGeom>
        </p:spPr>
        <p:txBody>
          <a:bodyPr lIns="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a:lvl1pPr>
          </a:lstStyle>
          <a:p>
            <a:r>
              <a:rPr lang="fr-CA" sz="1100" b="0" noProof="0" dirty="0"/>
              <a:t>Objet</a:t>
            </a:r>
          </a:p>
          <a:p>
            <a:endParaRPr lang="fr-CA" sz="1100" b="0" noProof="0" dirty="0"/>
          </a:p>
        </p:txBody>
      </p:sp>
      <p:sp>
        <p:nvSpPr>
          <p:cNvPr id="12" name="Espace réservé du texte 2"/>
          <p:cNvSpPr>
            <a:spLocks noGrp="1"/>
          </p:cNvSpPr>
          <p:nvPr>
            <p:ph type="body" sz="quarter" idx="11" hasCustomPrompt="1"/>
          </p:nvPr>
        </p:nvSpPr>
        <p:spPr>
          <a:xfrm>
            <a:off x="581800" y="2145564"/>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5" name="Espace réservé du texte 2"/>
          <p:cNvSpPr>
            <a:spLocks noGrp="1"/>
          </p:cNvSpPr>
          <p:nvPr>
            <p:ph type="body" sz="quarter" idx="16" hasCustomPrompt="1"/>
          </p:nvPr>
        </p:nvSpPr>
        <p:spPr>
          <a:xfrm>
            <a:off x="581800" y="996203"/>
            <a:ext cx="8002800"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8"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000984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au / Smartart (3a)">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3" name="Espace réservé du contenu 3"/>
          <p:cNvSpPr>
            <a:spLocks noGrp="1"/>
          </p:cNvSpPr>
          <p:nvPr>
            <p:ph sz="half" idx="15" hasCustomPrompt="1"/>
            <p:custDataLst>
              <p:tags r:id="rId1"/>
            </p:custDataLst>
          </p:nvPr>
        </p:nvSpPr>
        <p:spPr>
          <a:xfrm>
            <a:off x="579137" y="996493"/>
            <a:ext cx="6120000" cy="1908000"/>
          </a:xfrm>
          <a:prstGeom prst="rect">
            <a:avLst/>
          </a:prstGeom>
        </p:spPr>
        <p:txBody>
          <a:bodyPr lIns="0" rIns="0"/>
          <a:lstStyle>
            <a:lvl1pPr marL="0" indent="0">
              <a:buNone/>
              <a:defRPr sz="900" b="0"/>
            </a:lvl1pPr>
          </a:lstStyle>
          <a:p>
            <a:r>
              <a:rPr lang="fr-CA" sz="1100" b="0" noProof="0" dirty="0"/>
              <a:t>Objet</a:t>
            </a:r>
          </a:p>
        </p:txBody>
      </p:sp>
      <p:sp>
        <p:nvSpPr>
          <p:cNvPr id="15" name="Espace réservé du contenu 3"/>
          <p:cNvSpPr>
            <a:spLocks noGrp="1"/>
          </p:cNvSpPr>
          <p:nvPr>
            <p:ph sz="half" idx="16" hasCustomPrompt="1"/>
            <p:custDataLst>
              <p:tags r:id="rId2"/>
            </p:custDataLst>
          </p:nvPr>
        </p:nvSpPr>
        <p:spPr>
          <a:xfrm>
            <a:off x="579137" y="3045976"/>
            <a:ext cx="6120000" cy="1908000"/>
          </a:xfrm>
          <a:prstGeom prst="rect">
            <a:avLst/>
          </a:prstGeom>
        </p:spPr>
        <p:txBody>
          <a:bodyPr lIns="0" rIns="0"/>
          <a:lstStyle>
            <a:lvl1pPr marL="0" indent="0">
              <a:buNone/>
              <a:defRPr sz="900" b="0"/>
            </a:lvl1pPr>
          </a:lstStyle>
          <a:p>
            <a:r>
              <a:rPr lang="fr-CA" sz="1100" b="0" noProof="0" dirty="0"/>
              <a:t>Objet</a:t>
            </a:r>
          </a:p>
        </p:txBody>
      </p:sp>
      <p:sp>
        <p:nvSpPr>
          <p:cNvPr id="10" name="Espace réservé du texte 2"/>
          <p:cNvSpPr>
            <a:spLocks noGrp="1"/>
          </p:cNvSpPr>
          <p:nvPr>
            <p:ph type="body" sz="quarter" idx="11" hasCustomPrompt="1"/>
          </p:nvPr>
        </p:nvSpPr>
        <p:spPr>
          <a:xfrm>
            <a:off x="580242" y="5095459"/>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6" name="Espace réservé du texte 2"/>
          <p:cNvSpPr>
            <a:spLocks noGrp="1"/>
          </p:cNvSpPr>
          <p:nvPr>
            <p:ph type="body" sz="quarter" idx="17" hasCustomPrompt="1"/>
          </p:nvPr>
        </p:nvSpPr>
        <p:spPr>
          <a:xfrm>
            <a:off x="6901842" y="996493"/>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8" hasCustomPrompt="1"/>
          </p:nvPr>
        </p:nvSpPr>
        <p:spPr>
          <a:xfrm>
            <a:off x="6901842" y="3045976"/>
            <a:ext cx="1681200" cy="1908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7747600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au / Smartart (3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0" name="Espace réservé du contenu 3"/>
          <p:cNvSpPr>
            <a:spLocks noGrp="1"/>
          </p:cNvSpPr>
          <p:nvPr>
            <p:ph sz="half" idx="15" hasCustomPrompt="1"/>
            <p:custDataLst>
              <p:tags r:id="rId1"/>
            </p:custDataLst>
          </p:nvPr>
        </p:nvSpPr>
        <p:spPr>
          <a:xfrm>
            <a:off x="580006" y="1943000"/>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006" y="3609483"/>
            <a:ext cx="6242061" cy="1620000"/>
          </a:xfrm>
          <a:prstGeom prst="rect">
            <a:avLst/>
          </a:prstGeom>
        </p:spPr>
        <p:txBody>
          <a:bodyPr lIns="0" rIns="0"/>
          <a:lstStyle>
            <a:lvl1pPr marL="0" indent="0">
              <a:buNone/>
              <a:defRPr sz="900" b="0"/>
            </a:lvl1pPr>
          </a:lstStyle>
          <a:p>
            <a:r>
              <a:rPr lang="fr-CA" sz="1100" b="0" noProof="0" dirty="0"/>
              <a:t>Objet</a:t>
            </a:r>
          </a:p>
        </p:txBody>
      </p:sp>
      <p:sp>
        <p:nvSpPr>
          <p:cNvPr id="20" name="Espace réservé du texte 2"/>
          <p:cNvSpPr>
            <a:spLocks noGrp="1"/>
          </p:cNvSpPr>
          <p:nvPr>
            <p:ph type="body" sz="quarter" idx="11" hasCustomPrompt="1"/>
          </p:nvPr>
        </p:nvSpPr>
        <p:spPr>
          <a:xfrm>
            <a:off x="580006" y="5275965"/>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1" name="Espace réservé du texte 2"/>
          <p:cNvSpPr>
            <a:spLocks noGrp="1"/>
          </p:cNvSpPr>
          <p:nvPr>
            <p:ph type="body" sz="quarter" idx="17" hasCustomPrompt="1"/>
          </p:nvPr>
        </p:nvSpPr>
        <p:spPr>
          <a:xfrm>
            <a:off x="6903189" y="1943000"/>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3189" y="3609483"/>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006" y="996517"/>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41955171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au / Smartart (3c)">
    <p:spTree>
      <p:nvGrpSpPr>
        <p:cNvPr id="1" name=""/>
        <p:cNvGrpSpPr/>
        <p:nvPr/>
      </p:nvGrpSpPr>
      <p:grpSpPr>
        <a:xfrm>
          <a:off x="0" y="0"/>
          <a:ext cx="0" cy="0"/>
          <a:chOff x="0" y="0"/>
          <a:chExt cx="0" cy="0"/>
        </a:xfrm>
      </p:grpSpPr>
      <p:sp>
        <p:nvSpPr>
          <p:cNvPr id="10" name="Espace réservé du contenu 3"/>
          <p:cNvSpPr>
            <a:spLocks noGrp="1"/>
          </p:cNvSpPr>
          <p:nvPr>
            <p:ph sz="half" idx="15" hasCustomPrompt="1"/>
            <p:custDataLst>
              <p:tags r:id="rId1"/>
            </p:custDataLst>
          </p:nvPr>
        </p:nvSpPr>
        <p:spPr>
          <a:xfrm>
            <a:off x="580724" y="2888732"/>
            <a:ext cx="6242061" cy="1620000"/>
          </a:xfrm>
          <a:prstGeom prst="rect">
            <a:avLst/>
          </a:prstGeom>
        </p:spPr>
        <p:txBody>
          <a:bodyPr lIns="0" rIns="0"/>
          <a:lstStyle>
            <a:lvl1pPr marL="0" indent="0">
              <a:buNone/>
              <a:defRPr sz="900" b="0"/>
            </a:lvl1pPr>
          </a:lstStyle>
          <a:p>
            <a:r>
              <a:rPr lang="fr-CA" sz="1100" b="0" noProof="0" dirty="0"/>
              <a:t>Objet</a:t>
            </a:r>
          </a:p>
        </p:txBody>
      </p:sp>
      <p:sp>
        <p:nvSpPr>
          <p:cNvPr id="14" name="Espace réservé du contenu 3"/>
          <p:cNvSpPr>
            <a:spLocks noGrp="1"/>
          </p:cNvSpPr>
          <p:nvPr>
            <p:ph sz="half" idx="16" hasCustomPrompt="1"/>
            <p:custDataLst>
              <p:tags r:id="rId2"/>
            </p:custDataLst>
          </p:nvPr>
        </p:nvSpPr>
        <p:spPr>
          <a:xfrm>
            <a:off x="580724" y="4554045"/>
            <a:ext cx="6242061" cy="1620000"/>
          </a:xfrm>
          <a:prstGeom prst="rect">
            <a:avLst/>
          </a:prstGeom>
        </p:spPr>
        <p:txBody>
          <a:bodyPr lIns="0" rIns="0"/>
          <a:lstStyle>
            <a:lvl1pPr marL="0" indent="0">
              <a:buNone/>
              <a:defRPr sz="900" b="0"/>
            </a:lvl1pPr>
          </a:lstStyle>
          <a:p>
            <a:r>
              <a:rPr lang="fr-CA" sz="1100" b="0" noProof="0" dirty="0"/>
              <a:t>Objet</a:t>
            </a:r>
          </a:p>
        </p:txBody>
      </p:sp>
      <p:sp>
        <p:nvSpPr>
          <p:cNvPr id="21" name="Espace réservé du texte 2"/>
          <p:cNvSpPr>
            <a:spLocks noGrp="1"/>
          </p:cNvSpPr>
          <p:nvPr>
            <p:ph type="body" sz="quarter" idx="17" hasCustomPrompt="1"/>
          </p:nvPr>
        </p:nvSpPr>
        <p:spPr>
          <a:xfrm>
            <a:off x="6902324" y="2888732"/>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2" name="Espace réservé du texte 2"/>
          <p:cNvSpPr>
            <a:spLocks noGrp="1"/>
          </p:cNvSpPr>
          <p:nvPr>
            <p:ph type="body" sz="quarter" idx="18" hasCustomPrompt="1"/>
          </p:nvPr>
        </p:nvSpPr>
        <p:spPr>
          <a:xfrm>
            <a:off x="6902324" y="4554045"/>
            <a:ext cx="16812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20" name="Espace réservé du texte 2"/>
          <p:cNvSpPr>
            <a:spLocks noGrp="1"/>
          </p:cNvSpPr>
          <p:nvPr>
            <p:ph type="body" sz="quarter" idx="11" hasCustomPrompt="1"/>
          </p:nvPr>
        </p:nvSpPr>
        <p:spPr>
          <a:xfrm>
            <a:off x="580724" y="1943419"/>
            <a:ext cx="8002800" cy="90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23" name="Espace réservé du texte 2"/>
          <p:cNvSpPr>
            <a:spLocks noGrp="1"/>
          </p:cNvSpPr>
          <p:nvPr>
            <p:ph type="body" sz="quarter" idx="19" hasCustomPrompt="1"/>
          </p:nvPr>
        </p:nvSpPr>
        <p:spPr>
          <a:xfrm>
            <a:off x="580724" y="998106"/>
            <a:ext cx="8002800" cy="90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1771947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au / Smartart (4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9" name="Espace réservé du texte 2"/>
          <p:cNvSpPr>
            <a:spLocks noGrp="1"/>
          </p:cNvSpPr>
          <p:nvPr>
            <p:ph type="body" sz="quarter" idx="11" hasCustomPrompt="1"/>
          </p:nvPr>
        </p:nvSpPr>
        <p:spPr>
          <a:xfrm>
            <a:off x="2183277" y="1001259"/>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1" name="Espace réservé du texte 2"/>
          <p:cNvSpPr>
            <a:spLocks noGrp="1"/>
          </p:cNvSpPr>
          <p:nvPr>
            <p:ph type="body" sz="quarter" idx="12" hasCustomPrompt="1"/>
          </p:nvPr>
        </p:nvSpPr>
        <p:spPr>
          <a:xfrm>
            <a:off x="581277"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2" name="Espace réservé du contenu 3"/>
          <p:cNvSpPr>
            <a:spLocks noGrp="1"/>
          </p:cNvSpPr>
          <p:nvPr>
            <p:ph sz="half" idx="2" hasCustomPrompt="1"/>
            <p:custDataLst>
              <p:tags r:id="rId1"/>
            </p:custDataLst>
          </p:nvPr>
        </p:nvSpPr>
        <p:spPr>
          <a:xfrm>
            <a:off x="581277" y="1501318"/>
            <a:ext cx="1382400" cy="1411200"/>
          </a:xfrm>
          <a:prstGeom prst="rect">
            <a:avLst/>
          </a:prstGeom>
        </p:spPr>
        <p:txBody>
          <a:bodyPr lIns="0" rIns="0"/>
          <a:lstStyle>
            <a:lvl1pPr marL="0" indent="0">
              <a:buNone/>
              <a:defRPr sz="900" b="0"/>
            </a:lvl1pPr>
          </a:lstStyle>
          <a:p>
            <a:r>
              <a:rPr lang="fr-CA" sz="1100" b="0" noProof="0" dirty="0"/>
              <a:t>Objet</a:t>
            </a:r>
          </a:p>
        </p:txBody>
      </p:sp>
      <p:sp>
        <p:nvSpPr>
          <p:cNvPr id="13" name="Espace réservé du contenu 5"/>
          <p:cNvSpPr>
            <a:spLocks noGrp="1"/>
          </p:cNvSpPr>
          <p:nvPr>
            <p:ph sz="quarter" idx="13" hasCustomPrompt="1"/>
            <p:custDataLst>
              <p:tags r:id="rId2"/>
            </p:custDataLst>
          </p:nvPr>
        </p:nvSpPr>
        <p:spPr>
          <a:xfrm>
            <a:off x="581277" y="3035614"/>
            <a:ext cx="1382400" cy="1411200"/>
          </a:xfrm>
          <a:prstGeom prst="rect">
            <a:avLst/>
          </a:prstGeom>
        </p:spPr>
        <p:txBody>
          <a:bodyPr lIns="0" rIns="0"/>
          <a:lstStyle>
            <a:lvl1pPr marL="0" indent="0">
              <a:buNone/>
              <a:defRPr sz="900" b="0"/>
            </a:lvl1pPr>
          </a:lstStyle>
          <a:p>
            <a:r>
              <a:rPr lang="fr-CA" sz="1100" b="0" noProof="0" dirty="0"/>
              <a:t>Objet</a:t>
            </a:r>
          </a:p>
        </p:txBody>
      </p:sp>
      <p:sp>
        <p:nvSpPr>
          <p:cNvPr id="10" name="Titre 1"/>
          <p:cNvSpPr>
            <a:spLocks noGrp="1"/>
          </p:cNvSpPr>
          <p:nvPr>
            <p:ph type="title" hasCustomPrompt="1"/>
          </p:nvPr>
        </p:nvSpPr>
        <p:spPr>
          <a:xfrm>
            <a:off x="2183277"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7321264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au / Smartart (4b)">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7" name="Espace réservé du contenu 3"/>
          <p:cNvSpPr>
            <a:spLocks noGrp="1"/>
          </p:cNvSpPr>
          <p:nvPr>
            <p:ph sz="half" idx="2" hasCustomPrompt="1"/>
            <p:custDataLst>
              <p:tags r:id="rId1"/>
            </p:custDataLst>
          </p:nvPr>
        </p:nvSpPr>
        <p:spPr>
          <a:xfrm>
            <a:off x="584752" y="2071318"/>
            <a:ext cx="1382400" cy="1411200"/>
          </a:xfrm>
          <a:prstGeom prst="rect">
            <a:avLst/>
          </a:prstGeom>
        </p:spPr>
        <p:txBody>
          <a:bodyPr lIns="0" rIns="0"/>
          <a:lstStyle>
            <a:lvl1pPr marL="0" indent="0">
              <a:buNone/>
              <a:defRPr sz="900" b="0"/>
            </a:lvl1pPr>
          </a:lstStyle>
          <a:p>
            <a:r>
              <a:rPr lang="fr-CA" sz="1100" b="0" noProof="0" dirty="0"/>
              <a:t>Objet</a:t>
            </a:r>
          </a:p>
        </p:txBody>
      </p:sp>
      <p:sp>
        <p:nvSpPr>
          <p:cNvPr id="8" name="Espace réservé du contenu 5"/>
          <p:cNvSpPr>
            <a:spLocks noGrp="1"/>
          </p:cNvSpPr>
          <p:nvPr>
            <p:ph sz="quarter" idx="12" hasCustomPrompt="1"/>
            <p:custDataLst>
              <p:tags r:id="rId2"/>
            </p:custDataLst>
          </p:nvPr>
        </p:nvSpPr>
        <p:spPr>
          <a:xfrm>
            <a:off x="584752" y="3542441"/>
            <a:ext cx="1382400" cy="1411200"/>
          </a:xfrm>
          <a:prstGeom prst="rect">
            <a:avLst/>
          </a:prstGeom>
        </p:spPr>
        <p:txBody>
          <a:bodyPr lIns="0" rIns="0"/>
          <a:lstStyle>
            <a:lvl1pPr marL="0" indent="0">
              <a:buNone/>
              <a:defRPr sz="900" b="0"/>
            </a:lvl1pPr>
          </a:lstStyle>
          <a:p>
            <a:r>
              <a:rPr lang="fr-CA" sz="1100" b="0" noProof="0" dirty="0"/>
              <a:t>Objet</a:t>
            </a:r>
          </a:p>
        </p:txBody>
      </p:sp>
      <p:sp>
        <p:nvSpPr>
          <p:cNvPr id="11" name="Espace réservé du contenu 3"/>
          <p:cNvSpPr>
            <a:spLocks noGrp="1"/>
          </p:cNvSpPr>
          <p:nvPr>
            <p:ph sz="half" idx="14" hasCustomPrompt="1"/>
            <p:custDataLst>
              <p:tags r:id="rId3"/>
            </p:custDataLst>
          </p:nvPr>
        </p:nvSpPr>
        <p:spPr>
          <a:xfrm>
            <a:off x="2186752" y="2071318"/>
            <a:ext cx="6400800" cy="2904443"/>
          </a:xfrm>
          <a:prstGeom prst="rect">
            <a:avLst/>
          </a:prstGeom>
        </p:spPr>
        <p:txBody>
          <a:bodyPr lIns="0" rIns="0"/>
          <a:lstStyle>
            <a:lvl1pPr marL="0" indent="0">
              <a:buNone/>
              <a:defRPr sz="900" b="0"/>
            </a:lvl1pPr>
          </a:lstStyle>
          <a:p>
            <a:r>
              <a:rPr lang="fr-CA" sz="1100" b="0" noProof="0" dirty="0"/>
              <a:t>Objet</a:t>
            </a:r>
          </a:p>
        </p:txBody>
      </p:sp>
      <p:sp>
        <p:nvSpPr>
          <p:cNvPr id="16" name="Espace réservé du texte 2"/>
          <p:cNvSpPr>
            <a:spLocks noGrp="1"/>
          </p:cNvSpPr>
          <p:nvPr>
            <p:ph type="body" sz="quarter" idx="11" hasCustomPrompt="1"/>
          </p:nvPr>
        </p:nvSpPr>
        <p:spPr>
          <a:xfrm>
            <a:off x="2186752" y="998084"/>
            <a:ext cx="6400800" cy="996971"/>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7" name="Espace réservé du texte 2"/>
          <p:cNvSpPr>
            <a:spLocks noGrp="1"/>
          </p:cNvSpPr>
          <p:nvPr>
            <p:ph type="body" sz="quarter" idx="15" hasCustomPrompt="1"/>
          </p:nvPr>
        </p:nvSpPr>
        <p:spPr>
          <a:xfrm>
            <a:off x="584752" y="5096253"/>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10" name="Titre 1"/>
          <p:cNvSpPr>
            <a:spLocks noGrp="1"/>
          </p:cNvSpPr>
          <p:nvPr>
            <p:ph type="title" hasCustomPrompt="1"/>
          </p:nvPr>
        </p:nvSpPr>
        <p:spPr>
          <a:xfrm>
            <a:off x="2186752"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20370149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ofil des répondant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4"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9380"/>
          <a:stretch/>
        </p:blipFill>
        <p:spPr bwMode="auto">
          <a:xfrm>
            <a:off x="2031647" y="31814"/>
            <a:ext cx="2640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70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sultats détaillés">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1975" y="1866911"/>
            <a:ext cx="6632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7"/>
          <p:cNvSpPr>
            <a:spLocks noGrp="1"/>
          </p:cNvSpPr>
          <p:nvPr>
            <p:ph type="body" sz="quarter" idx="16" hasCustomPrompt="1"/>
          </p:nvPr>
        </p:nvSpPr>
        <p:spPr>
          <a:xfrm>
            <a:off x="2181225" y="2696837"/>
            <a:ext cx="6382800" cy="500063"/>
          </a:xfrm>
          <a:prstGeom prst="rect">
            <a:avLst/>
          </a:prstGeom>
        </p:spPr>
        <p:txBody>
          <a:bodyPr vert="horz" lIns="0" tIns="0" rIns="0" bIns="0" anchor="t" anchorCtr="0"/>
          <a:lstStyle>
            <a:lvl1pPr marL="0" indent="0">
              <a:buNone/>
              <a:defRPr sz="2000" baseline="0">
                <a:solidFill>
                  <a:schemeClr val="accent2">
                    <a:lumMod val="75000"/>
                  </a:schemeClr>
                </a:solidFill>
                <a:latin typeface="Arial"/>
                <a:cs typeface="Arial"/>
              </a:defRPr>
            </a:lvl1pPr>
          </a:lstStyle>
          <a:p>
            <a:pPr lvl="0"/>
            <a:r>
              <a:rPr lang="fr-CA" noProof="0" dirty="0"/>
              <a:t>Modifiez le sous-titre</a:t>
            </a:r>
          </a:p>
        </p:txBody>
      </p:sp>
    </p:spTree>
    <p:extLst>
      <p:ext uri="{BB962C8B-B14F-4D97-AF65-F5344CB8AC3E}">
        <p14:creationId xmlns:p14="http://schemas.microsoft.com/office/powerpoint/2010/main" val="21419965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fil des répondant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 name="Espace réservé du tableau 9"/>
          <p:cNvSpPr>
            <a:spLocks noGrp="1"/>
          </p:cNvSpPr>
          <p:nvPr>
            <p:ph type="tbl" sz="quarter" idx="10" hasCustomPrompt="1"/>
          </p:nvPr>
        </p:nvSpPr>
        <p:spPr>
          <a:xfrm>
            <a:off x="581577" y="996950"/>
            <a:ext cx="8002800" cy="5180400"/>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588" y="63500"/>
            <a:ext cx="65230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66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ulti-images 1">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18" name="Picture Placeholder 6"/>
          <p:cNvSpPr>
            <a:spLocks noGrp="1"/>
          </p:cNvSpPr>
          <p:nvPr>
            <p:ph type="pic" sz="quarter" idx="13" hasCustomPrompt="1"/>
          </p:nvPr>
        </p:nvSpPr>
        <p:spPr>
          <a:xfrm>
            <a:off x="580308" y="995890"/>
            <a:ext cx="716643" cy="802821"/>
          </a:xfrm>
          <a:prstGeom prst="rect">
            <a:avLst/>
          </a:prstGeom>
        </p:spPr>
        <p:txBody>
          <a:bodyPr vert="horz"/>
          <a:lstStyle>
            <a:lvl1pPr marL="0" indent="0" algn="ctr">
              <a:buNone/>
              <a:defRPr sz="700"/>
            </a:lvl1pPr>
          </a:lstStyle>
          <a:p>
            <a:r>
              <a:rPr lang="fr-CA" noProof="0" dirty="0"/>
              <a:t>Objet</a:t>
            </a:r>
          </a:p>
        </p:txBody>
      </p:sp>
      <p:sp>
        <p:nvSpPr>
          <p:cNvPr id="19" name="Picture Placeholder 6"/>
          <p:cNvSpPr>
            <a:spLocks noGrp="1"/>
          </p:cNvSpPr>
          <p:nvPr>
            <p:ph type="pic" sz="quarter" idx="14" hasCustomPrompt="1"/>
          </p:nvPr>
        </p:nvSpPr>
        <p:spPr>
          <a:xfrm>
            <a:off x="1621384"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0" name="Picture Placeholder 6"/>
          <p:cNvSpPr>
            <a:spLocks noGrp="1"/>
          </p:cNvSpPr>
          <p:nvPr>
            <p:ph type="pic" sz="quarter" idx="15" hasCustomPrompt="1"/>
          </p:nvPr>
        </p:nvSpPr>
        <p:spPr>
          <a:xfrm>
            <a:off x="2662972" y="995890"/>
            <a:ext cx="716643" cy="802821"/>
          </a:xfrm>
          <a:prstGeom prst="rect">
            <a:avLst/>
          </a:prstGeom>
        </p:spPr>
        <p:txBody>
          <a:bodyPr vert="horz"/>
          <a:lstStyle>
            <a:lvl1pPr marL="0" indent="0" algn="ctr">
              <a:buNone/>
              <a:defRPr sz="700"/>
            </a:lvl1pPr>
          </a:lstStyle>
          <a:p>
            <a:r>
              <a:rPr lang="fr-CA" noProof="0" dirty="0"/>
              <a:t>Objet</a:t>
            </a:r>
          </a:p>
        </p:txBody>
      </p:sp>
      <p:sp>
        <p:nvSpPr>
          <p:cNvPr id="21" name="Picture Placeholder 6"/>
          <p:cNvSpPr>
            <a:spLocks noGrp="1"/>
          </p:cNvSpPr>
          <p:nvPr>
            <p:ph type="pic" sz="quarter" idx="16" hasCustomPrompt="1"/>
          </p:nvPr>
        </p:nvSpPr>
        <p:spPr>
          <a:xfrm>
            <a:off x="3703669" y="995890"/>
            <a:ext cx="716643" cy="802821"/>
          </a:xfrm>
          <a:prstGeom prst="rect">
            <a:avLst/>
          </a:prstGeom>
        </p:spPr>
        <p:txBody>
          <a:bodyPr vert="horz"/>
          <a:lstStyle>
            <a:lvl1pPr marL="0" indent="0" algn="ctr">
              <a:buNone/>
              <a:defRPr sz="700"/>
            </a:lvl1pPr>
          </a:lstStyle>
          <a:p>
            <a:r>
              <a:rPr lang="fr-CA" noProof="0" dirty="0"/>
              <a:t>Objet</a:t>
            </a:r>
          </a:p>
        </p:txBody>
      </p:sp>
      <p:sp>
        <p:nvSpPr>
          <p:cNvPr id="22" name="Picture Placeholder 6"/>
          <p:cNvSpPr>
            <a:spLocks noGrp="1"/>
          </p:cNvSpPr>
          <p:nvPr>
            <p:ph type="pic" sz="quarter" idx="17" hasCustomPrompt="1"/>
          </p:nvPr>
        </p:nvSpPr>
        <p:spPr>
          <a:xfrm>
            <a:off x="4744366" y="995890"/>
            <a:ext cx="716643" cy="802821"/>
          </a:xfrm>
          <a:prstGeom prst="rect">
            <a:avLst/>
          </a:prstGeom>
        </p:spPr>
        <p:txBody>
          <a:bodyPr vert="horz"/>
          <a:lstStyle>
            <a:lvl1pPr marL="0" indent="0" algn="ctr">
              <a:buNone/>
              <a:defRPr sz="700"/>
            </a:lvl1pPr>
          </a:lstStyle>
          <a:p>
            <a:r>
              <a:rPr lang="fr-CA" noProof="0" dirty="0"/>
              <a:t>Objet</a:t>
            </a:r>
          </a:p>
        </p:txBody>
      </p:sp>
      <p:sp>
        <p:nvSpPr>
          <p:cNvPr id="23" name="Picture Placeholder 6"/>
          <p:cNvSpPr>
            <a:spLocks noGrp="1"/>
          </p:cNvSpPr>
          <p:nvPr>
            <p:ph type="pic" sz="quarter" idx="18" hasCustomPrompt="1"/>
          </p:nvPr>
        </p:nvSpPr>
        <p:spPr>
          <a:xfrm>
            <a:off x="5784634" y="995890"/>
            <a:ext cx="716643" cy="802821"/>
          </a:xfrm>
          <a:prstGeom prst="rect">
            <a:avLst/>
          </a:prstGeom>
        </p:spPr>
        <p:txBody>
          <a:bodyPr vert="horz"/>
          <a:lstStyle>
            <a:lvl1pPr marL="0" indent="0" algn="ctr">
              <a:buNone/>
              <a:defRPr sz="700"/>
            </a:lvl1pPr>
          </a:lstStyle>
          <a:p>
            <a:r>
              <a:rPr lang="fr-CA" noProof="0" dirty="0"/>
              <a:t>Objet</a:t>
            </a:r>
          </a:p>
        </p:txBody>
      </p:sp>
      <p:sp>
        <p:nvSpPr>
          <p:cNvPr id="24" name="Picture Placeholder 6"/>
          <p:cNvSpPr>
            <a:spLocks noGrp="1"/>
          </p:cNvSpPr>
          <p:nvPr>
            <p:ph type="pic" sz="quarter" idx="19" hasCustomPrompt="1"/>
          </p:nvPr>
        </p:nvSpPr>
        <p:spPr>
          <a:xfrm>
            <a:off x="6825760" y="995890"/>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25" name="Picture Placeholder 6"/>
          <p:cNvSpPr>
            <a:spLocks noGrp="1"/>
          </p:cNvSpPr>
          <p:nvPr>
            <p:ph type="pic" sz="quarter" idx="20" hasCustomPrompt="1"/>
          </p:nvPr>
        </p:nvSpPr>
        <p:spPr>
          <a:xfrm>
            <a:off x="7866459" y="995890"/>
            <a:ext cx="716643" cy="802821"/>
          </a:xfrm>
          <a:prstGeom prst="rect">
            <a:avLst/>
          </a:prstGeom>
        </p:spPr>
        <p:txBody>
          <a:bodyPr vert="horz"/>
          <a:lstStyle>
            <a:lvl1pPr marL="0" indent="0" algn="ctr">
              <a:buNone/>
              <a:defRPr sz="700"/>
            </a:lvl1pPr>
          </a:lstStyle>
          <a:p>
            <a:r>
              <a:rPr lang="fr-CA" noProof="0" dirty="0"/>
              <a:t>Objet</a:t>
            </a:r>
          </a:p>
        </p:txBody>
      </p:sp>
      <p:sp>
        <p:nvSpPr>
          <p:cNvPr id="26" name="Picture Placeholder 6"/>
          <p:cNvSpPr>
            <a:spLocks noGrp="1"/>
          </p:cNvSpPr>
          <p:nvPr>
            <p:ph type="pic" sz="quarter" idx="21" hasCustomPrompt="1"/>
          </p:nvPr>
        </p:nvSpPr>
        <p:spPr>
          <a:xfrm>
            <a:off x="580308" y="1998214"/>
            <a:ext cx="716643" cy="802821"/>
          </a:xfrm>
          <a:prstGeom prst="rect">
            <a:avLst/>
          </a:prstGeom>
        </p:spPr>
        <p:txBody>
          <a:bodyPr vert="horz"/>
          <a:lstStyle>
            <a:lvl1pPr marL="0" indent="0" algn="ctr">
              <a:buNone/>
              <a:defRPr sz="700"/>
            </a:lvl1pPr>
          </a:lstStyle>
          <a:p>
            <a:r>
              <a:rPr lang="fr-CA" noProof="0" dirty="0"/>
              <a:t>Objet</a:t>
            </a:r>
          </a:p>
        </p:txBody>
      </p:sp>
      <p:sp>
        <p:nvSpPr>
          <p:cNvPr id="27" name="Picture Placeholder 6"/>
          <p:cNvSpPr>
            <a:spLocks noGrp="1"/>
          </p:cNvSpPr>
          <p:nvPr>
            <p:ph type="pic" sz="quarter" idx="22" hasCustomPrompt="1"/>
          </p:nvPr>
        </p:nvSpPr>
        <p:spPr>
          <a:xfrm>
            <a:off x="1621187" y="1998214"/>
            <a:ext cx="716643" cy="802821"/>
          </a:xfrm>
          <a:prstGeom prst="rect">
            <a:avLst/>
          </a:prstGeom>
        </p:spPr>
        <p:txBody>
          <a:bodyPr vert="horz"/>
          <a:lstStyle>
            <a:lvl1pPr marL="0" indent="0" algn="ctr">
              <a:buNone/>
              <a:defRPr sz="700"/>
            </a:lvl1pPr>
          </a:lstStyle>
          <a:p>
            <a:r>
              <a:rPr lang="fr-CA" noProof="0" dirty="0"/>
              <a:t>Objet</a:t>
            </a:r>
          </a:p>
        </p:txBody>
      </p:sp>
      <p:sp>
        <p:nvSpPr>
          <p:cNvPr id="28" name="Picture Placeholder 6"/>
          <p:cNvSpPr>
            <a:spLocks noGrp="1"/>
          </p:cNvSpPr>
          <p:nvPr>
            <p:ph type="pic" sz="quarter" idx="23" hasCustomPrompt="1"/>
          </p:nvPr>
        </p:nvSpPr>
        <p:spPr>
          <a:xfrm>
            <a:off x="2662066" y="1998214"/>
            <a:ext cx="716643" cy="802821"/>
          </a:xfrm>
          <a:prstGeom prst="rect">
            <a:avLst/>
          </a:prstGeom>
        </p:spPr>
        <p:txBody>
          <a:bodyPr vert="horz"/>
          <a:lstStyle>
            <a:lvl1pPr marL="0" indent="0" algn="ctr">
              <a:buNone/>
              <a:defRPr sz="700"/>
            </a:lvl1pPr>
          </a:lstStyle>
          <a:p>
            <a:r>
              <a:rPr lang="fr-CA" noProof="0" dirty="0"/>
              <a:t>Objet</a:t>
            </a:r>
          </a:p>
        </p:txBody>
      </p:sp>
      <p:sp>
        <p:nvSpPr>
          <p:cNvPr id="29" name="Picture Placeholder 6"/>
          <p:cNvSpPr>
            <a:spLocks noGrp="1"/>
          </p:cNvSpPr>
          <p:nvPr>
            <p:ph type="pic" sz="quarter" idx="24" hasCustomPrompt="1"/>
          </p:nvPr>
        </p:nvSpPr>
        <p:spPr>
          <a:xfrm>
            <a:off x="3702945" y="1998214"/>
            <a:ext cx="716643" cy="802821"/>
          </a:xfrm>
          <a:prstGeom prst="rect">
            <a:avLst/>
          </a:prstGeom>
        </p:spPr>
        <p:txBody>
          <a:bodyPr vert="horz"/>
          <a:lstStyle>
            <a:lvl1pPr marL="0" indent="0" algn="ctr">
              <a:buNone/>
              <a:defRPr sz="700"/>
            </a:lvl1pPr>
          </a:lstStyle>
          <a:p>
            <a:r>
              <a:rPr lang="fr-CA" noProof="0" dirty="0"/>
              <a:t>Objet</a:t>
            </a:r>
          </a:p>
        </p:txBody>
      </p:sp>
      <p:sp>
        <p:nvSpPr>
          <p:cNvPr id="30" name="Picture Placeholder 6"/>
          <p:cNvSpPr>
            <a:spLocks noGrp="1"/>
          </p:cNvSpPr>
          <p:nvPr>
            <p:ph type="pic" sz="quarter" idx="25" hasCustomPrompt="1"/>
          </p:nvPr>
        </p:nvSpPr>
        <p:spPr>
          <a:xfrm>
            <a:off x="4743824" y="1998214"/>
            <a:ext cx="716643" cy="802821"/>
          </a:xfrm>
          <a:prstGeom prst="rect">
            <a:avLst/>
          </a:prstGeom>
        </p:spPr>
        <p:txBody>
          <a:bodyPr vert="horz"/>
          <a:lstStyle>
            <a:lvl1pPr marL="0" indent="0" algn="ctr">
              <a:buNone/>
              <a:defRPr sz="700"/>
            </a:lvl1pPr>
          </a:lstStyle>
          <a:p>
            <a:r>
              <a:rPr lang="fr-CA" noProof="0" dirty="0"/>
              <a:t>Objet</a:t>
            </a:r>
          </a:p>
        </p:txBody>
      </p:sp>
      <p:sp>
        <p:nvSpPr>
          <p:cNvPr id="31" name="Picture Placeholder 6"/>
          <p:cNvSpPr>
            <a:spLocks noGrp="1"/>
          </p:cNvSpPr>
          <p:nvPr>
            <p:ph type="pic" sz="quarter" idx="26" hasCustomPrompt="1"/>
          </p:nvPr>
        </p:nvSpPr>
        <p:spPr>
          <a:xfrm>
            <a:off x="5784703" y="1998214"/>
            <a:ext cx="716643" cy="802821"/>
          </a:xfrm>
          <a:prstGeom prst="rect">
            <a:avLst/>
          </a:prstGeom>
        </p:spPr>
        <p:txBody>
          <a:bodyPr vert="horz"/>
          <a:lstStyle>
            <a:lvl1pPr marL="0" indent="0" algn="ctr">
              <a:buNone/>
              <a:defRPr sz="700"/>
            </a:lvl1pPr>
          </a:lstStyle>
          <a:p>
            <a:r>
              <a:rPr lang="fr-CA" noProof="0" dirty="0"/>
              <a:t>Objet</a:t>
            </a:r>
          </a:p>
        </p:txBody>
      </p:sp>
      <p:sp>
        <p:nvSpPr>
          <p:cNvPr id="32" name="Picture Placeholder 6"/>
          <p:cNvSpPr>
            <a:spLocks noGrp="1"/>
          </p:cNvSpPr>
          <p:nvPr>
            <p:ph type="pic" sz="quarter" idx="27" hasCustomPrompt="1"/>
          </p:nvPr>
        </p:nvSpPr>
        <p:spPr>
          <a:xfrm>
            <a:off x="6825582" y="1998214"/>
            <a:ext cx="716643" cy="802821"/>
          </a:xfrm>
          <a:prstGeom prst="rect">
            <a:avLst/>
          </a:prstGeom>
        </p:spPr>
        <p:txBody>
          <a:bodyPr vert="horz"/>
          <a:lstStyle>
            <a:lvl1pPr marL="0" indent="0" algn="ctr">
              <a:buNone/>
              <a:defRPr sz="700"/>
            </a:lvl1pPr>
          </a:lstStyle>
          <a:p>
            <a:r>
              <a:rPr lang="fr-CA" noProof="0" dirty="0"/>
              <a:t>Objet</a:t>
            </a:r>
          </a:p>
        </p:txBody>
      </p:sp>
      <p:sp>
        <p:nvSpPr>
          <p:cNvPr id="33" name="Picture Placeholder 6"/>
          <p:cNvSpPr>
            <a:spLocks noGrp="1"/>
          </p:cNvSpPr>
          <p:nvPr>
            <p:ph type="pic" sz="quarter" idx="28" hasCustomPrompt="1"/>
          </p:nvPr>
        </p:nvSpPr>
        <p:spPr>
          <a:xfrm>
            <a:off x="7866459" y="1998214"/>
            <a:ext cx="716643" cy="802821"/>
          </a:xfrm>
          <a:prstGeom prst="rect">
            <a:avLst/>
          </a:prstGeom>
        </p:spPr>
        <p:txBody>
          <a:bodyPr vert="horz"/>
          <a:lstStyle>
            <a:lvl1pPr marL="0" indent="0" algn="ctr">
              <a:buNone/>
              <a:defRPr sz="700"/>
            </a:lvl1pPr>
          </a:lstStyle>
          <a:p>
            <a:r>
              <a:rPr lang="fr-CA" noProof="0" dirty="0"/>
              <a:t>Objet</a:t>
            </a:r>
          </a:p>
        </p:txBody>
      </p:sp>
      <p:sp>
        <p:nvSpPr>
          <p:cNvPr id="34" name="Text Placeholder 72"/>
          <p:cNvSpPr>
            <a:spLocks noGrp="1"/>
          </p:cNvSpPr>
          <p:nvPr>
            <p:ph type="body" sz="quarter" idx="29" hasCustomPrompt="1"/>
          </p:nvPr>
        </p:nvSpPr>
        <p:spPr>
          <a:xfrm>
            <a:off x="580308"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35" name="Text Placeholder 72"/>
          <p:cNvSpPr>
            <a:spLocks noGrp="1"/>
          </p:cNvSpPr>
          <p:nvPr>
            <p:ph type="body" sz="quarter" idx="30" hasCustomPrompt="1"/>
          </p:nvPr>
        </p:nvSpPr>
        <p:spPr>
          <a:xfrm>
            <a:off x="580308"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36" name="Text Placeholder 72"/>
          <p:cNvSpPr>
            <a:spLocks noGrp="1"/>
          </p:cNvSpPr>
          <p:nvPr>
            <p:ph type="body" sz="quarter" idx="31" hasCustomPrompt="1"/>
          </p:nvPr>
        </p:nvSpPr>
        <p:spPr>
          <a:xfrm>
            <a:off x="1621187"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37" name="Text Placeholder 72"/>
          <p:cNvSpPr>
            <a:spLocks noGrp="1"/>
          </p:cNvSpPr>
          <p:nvPr>
            <p:ph type="body" sz="quarter" idx="32" hasCustomPrompt="1"/>
          </p:nvPr>
        </p:nvSpPr>
        <p:spPr>
          <a:xfrm>
            <a:off x="1621187"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39" name="Text Placeholder 72"/>
          <p:cNvSpPr>
            <a:spLocks noGrp="1"/>
          </p:cNvSpPr>
          <p:nvPr>
            <p:ph type="body" sz="quarter" idx="33" hasCustomPrompt="1"/>
          </p:nvPr>
        </p:nvSpPr>
        <p:spPr>
          <a:xfrm>
            <a:off x="2662066"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40" name="Text Placeholder 72"/>
          <p:cNvSpPr>
            <a:spLocks noGrp="1"/>
          </p:cNvSpPr>
          <p:nvPr>
            <p:ph type="body" sz="quarter" idx="34" hasCustomPrompt="1"/>
          </p:nvPr>
        </p:nvSpPr>
        <p:spPr>
          <a:xfrm>
            <a:off x="2662066"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41" name="Text Placeholder 72"/>
          <p:cNvSpPr>
            <a:spLocks noGrp="1"/>
          </p:cNvSpPr>
          <p:nvPr>
            <p:ph type="body" sz="quarter" idx="35" hasCustomPrompt="1"/>
          </p:nvPr>
        </p:nvSpPr>
        <p:spPr>
          <a:xfrm>
            <a:off x="3702945"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42" name="Text Placeholder 72"/>
          <p:cNvSpPr>
            <a:spLocks noGrp="1"/>
          </p:cNvSpPr>
          <p:nvPr>
            <p:ph type="body" sz="quarter" idx="36" hasCustomPrompt="1"/>
          </p:nvPr>
        </p:nvSpPr>
        <p:spPr>
          <a:xfrm>
            <a:off x="3702945"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43" name="Text Placeholder 72"/>
          <p:cNvSpPr>
            <a:spLocks noGrp="1"/>
          </p:cNvSpPr>
          <p:nvPr>
            <p:ph type="body" sz="quarter" idx="37" hasCustomPrompt="1"/>
          </p:nvPr>
        </p:nvSpPr>
        <p:spPr>
          <a:xfrm>
            <a:off x="4743824"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44" name="Text Placeholder 72"/>
          <p:cNvSpPr>
            <a:spLocks noGrp="1"/>
          </p:cNvSpPr>
          <p:nvPr>
            <p:ph type="body" sz="quarter" idx="38" hasCustomPrompt="1"/>
          </p:nvPr>
        </p:nvSpPr>
        <p:spPr>
          <a:xfrm>
            <a:off x="4743824"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45" name="Text Placeholder 72"/>
          <p:cNvSpPr>
            <a:spLocks noGrp="1"/>
          </p:cNvSpPr>
          <p:nvPr>
            <p:ph type="body" sz="quarter" idx="39" hasCustomPrompt="1"/>
          </p:nvPr>
        </p:nvSpPr>
        <p:spPr>
          <a:xfrm>
            <a:off x="5784703"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46" name="Text Placeholder 72"/>
          <p:cNvSpPr>
            <a:spLocks noGrp="1"/>
          </p:cNvSpPr>
          <p:nvPr>
            <p:ph type="body" sz="quarter" idx="40" hasCustomPrompt="1"/>
          </p:nvPr>
        </p:nvSpPr>
        <p:spPr>
          <a:xfrm>
            <a:off x="5784703"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47" name="Text Placeholder 72"/>
          <p:cNvSpPr>
            <a:spLocks noGrp="1"/>
          </p:cNvSpPr>
          <p:nvPr>
            <p:ph type="body" sz="quarter" idx="41" hasCustomPrompt="1"/>
          </p:nvPr>
        </p:nvSpPr>
        <p:spPr>
          <a:xfrm>
            <a:off x="6825582"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48" name="Text Placeholder 72"/>
          <p:cNvSpPr>
            <a:spLocks noGrp="1"/>
          </p:cNvSpPr>
          <p:nvPr>
            <p:ph type="body" sz="quarter" idx="42" hasCustomPrompt="1"/>
          </p:nvPr>
        </p:nvSpPr>
        <p:spPr>
          <a:xfrm>
            <a:off x="6825582"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49" name="Text Placeholder 72"/>
          <p:cNvSpPr>
            <a:spLocks noGrp="1"/>
          </p:cNvSpPr>
          <p:nvPr>
            <p:ph type="body" sz="quarter" idx="43" hasCustomPrompt="1"/>
          </p:nvPr>
        </p:nvSpPr>
        <p:spPr>
          <a:xfrm>
            <a:off x="7866459" y="1802873"/>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50" name="Text Placeholder 72"/>
          <p:cNvSpPr>
            <a:spLocks noGrp="1"/>
          </p:cNvSpPr>
          <p:nvPr>
            <p:ph type="body" sz="quarter" idx="44" hasCustomPrompt="1"/>
          </p:nvPr>
        </p:nvSpPr>
        <p:spPr>
          <a:xfrm>
            <a:off x="7866459" y="2805908"/>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
        <p:nvSpPr>
          <p:cNvPr id="51" name="Text Placeholder 93"/>
          <p:cNvSpPr>
            <a:spLocks noGrp="1"/>
          </p:cNvSpPr>
          <p:nvPr>
            <p:ph type="body" sz="quarter" idx="47" hasCustomPrompt="1"/>
          </p:nvPr>
        </p:nvSpPr>
        <p:spPr>
          <a:xfrm>
            <a:off x="580308" y="3069903"/>
            <a:ext cx="8002800" cy="1371703"/>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indent="0">
              <a:spcBef>
                <a:spcPts val="0"/>
              </a:spcBef>
              <a:buFontTx/>
              <a:buNone/>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1"/>
            <a:endParaRPr lang="fr-CA" noProof="0" dirty="0"/>
          </a:p>
          <a:p>
            <a:pPr lvl="1"/>
            <a:endParaRPr lang="fr-CA" noProof="0" dirty="0"/>
          </a:p>
          <a:p>
            <a:pPr lvl="1"/>
            <a:endParaRPr lang="fr-CA" noProof="0" dirty="0"/>
          </a:p>
        </p:txBody>
      </p:sp>
      <p:sp>
        <p:nvSpPr>
          <p:cNvPr id="56" name="Espace réservé du texte 2"/>
          <p:cNvSpPr>
            <a:spLocks noGrp="1"/>
          </p:cNvSpPr>
          <p:nvPr>
            <p:ph type="body" sz="quarter" idx="48" hasCustomPrompt="1"/>
          </p:nvPr>
        </p:nvSpPr>
        <p:spPr>
          <a:xfrm>
            <a:off x="580308" y="4553911"/>
            <a:ext cx="8002800" cy="162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53"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544779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ulti-images 2">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51" name="Text Placeholder 93"/>
          <p:cNvSpPr>
            <a:spLocks noGrp="1"/>
          </p:cNvSpPr>
          <p:nvPr>
            <p:ph type="body" sz="quarter" idx="47" hasCustomPrompt="1"/>
          </p:nvPr>
        </p:nvSpPr>
        <p:spPr>
          <a:xfrm>
            <a:off x="580308" y="4554611"/>
            <a:ext cx="8002800" cy="1620000"/>
          </a:xfrm>
          <a:prstGeom prst="rect">
            <a:avLst/>
          </a:prstGeom>
        </p:spPr>
        <p:txBody>
          <a:bodyPr vert="horz" lIns="0" tIns="0" rIns="0" bIns="0" numCol="4" spcCol="72000"/>
          <a:lstStyle>
            <a:lvl1pPr marL="180000" indent="-162000">
              <a:buClr>
                <a:srgbClr val="FF0000"/>
              </a:buClr>
              <a:buFont typeface="Lucida Grande"/>
              <a:buChar char="&gt;"/>
              <a:defRPr sz="800" baseline="0"/>
            </a:lvl1pPr>
            <a:lvl2pPr marL="180000" marR="0" indent="0" algn="l" defTabSz="457200" rtl="0" eaLnBrk="1" fontAlgn="auto" latinLnBrk="0" hangingPunct="1">
              <a:lnSpc>
                <a:spcPct val="100000"/>
              </a:lnSpc>
              <a:spcBef>
                <a:spcPts val="0"/>
              </a:spcBef>
              <a:spcAft>
                <a:spcPts val="0"/>
              </a:spcAft>
              <a:buClrTx/>
              <a:buSzTx/>
              <a:buFontTx/>
              <a:buNone/>
              <a:tabLst/>
              <a:defRPr sz="800">
                <a:solidFill>
                  <a:schemeClr val="bg1">
                    <a:lumMod val="65000"/>
                  </a:schemeClr>
                </a:solidFill>
              </a:defRPr>
            </a:lvl2pPr>
          </a:lstStyle>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lvl="1"/>
            <a:r>
              <a:rPr lang="fr-CA" noProof="0" dirty="0"/>
              <a:t>2e niveau</a:t>
            </a:r>
          </a:p>
          <a:p>
            <a:pPr lvl="0"/>
            <a:r>
              <a:rPr lang="fr-CA" noProof="0" dirty="0"/>
              <a:t>Cliquez pour ajouter du texte</a:t>
            </a:r>
          </a:p>
          <a:p>
            <a:pPr marL="180000" marR="0" lvl="1" indent="0" algn="l" defTabSz="457200" rtl="0" eaLnBrk="1" fontAlgn="auto" latinLnBrk="0" hangingPunct="1">
              <a:lnSpc>
                <a:spcPct val="100000"/>
              </a:lnSpc>
              <a:spcBef>
                <a:spcPts val="0"/>
              </a:spcBef>
              <a:spcAft>
                <a:spcPts val="0"/>
              </a:spcAft>
              <a:buClrTx/>
              <a:buSzTx/>
              <a:buFontTx/>
              <a:buNone/>
              <a:tabLst/>
              <a:defRPr/>
            </a:pPr>
            <a:r>
              <a:rPr lang="fr-CA" noProof="0" dirty="0"/>
              <a:t>2e niveau</a:t>
            </a:r>
          </a:p>
          <a:p>
            <a:pPr lvl="0"/>
            <a:r>
              <a:rPr lang="fr-CA" noProof="0" dirty="0"/>
              <a:t>Cliquez pour ajouter du texte</a:t>
            </a:r>
          </a:p>
          <a:p>
            <a:pPr lvl="1"/>
            <a:r>
              <a:rPr lang="fr-CA" noProof="0" dirty="0"/>
              <a:t>2e niveau</a:t>
            </a:r>
          </a:p>
        </p:txBody>
      </p:sp>
      <p:sp>
        <p:nvSpPr>
          <p:cNvPr id="53" name="Espace réservé du texte 2"/>
          <p:cNvSpPr>
            <a:spLocks noGrp="1"/>
          </p:cNvSpPr>
          <p:nvPr>
            <p:ph type="body" sz="quarter" idx="48" hasCustomPrompt="1"/>
          </p:nvPr>
        </p:nvSpPr>
        <p:spPr>
          <a:xfrm>
            <a:off x="580308" y="996203"/>
            <a:ext cx="8002800" cy="144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4"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
        <p:nvSpPr>
          <p:cNvPr id="75" name="Picture Placeholder 6"/>
          <p:cNvSpPr>
            <a:spLocks noGrp="1"/>
          </p:cNvSpPr>
          <p:nvPr>
            <p:ph type="pic" sz="quarter" idx="13" hasCustomPrompt="1"/>
          </p:nvPr>
        </p:nvSpPr>
        <p:spPr>
          <a:xfrm>
            <a:off x="580308" y="2534374"/>
            <a:ext cx="716643" cy="802821"/>
          </a:xfrm>
          <a:prstGeom prst="rect">
            <a:avLst/>
          </a:prstGeom>
        </p:spPr>
        <p:txBody>
          <a:bodyPr vert="horz"/>
          <a:lstStyle>
            <a:lvl1pPr marL="0" indent="0" algn="ctr">
              <a:buNone/>
              <a:defRPr sz="700"/>
            </a:lvl1pPr>
          </a:lstStyle>
          <a:p>
            <a:r>
              <a:rPr lang="fr-CA" noProof="0" dirty="0"/>
              <a:t>Objet</a:t>
            </a:r>
          </a:p>
        </p:txBody>
      </p:sp>
      <p:sp>
        <p:nvSpPr>
          <p:cNvPr id="76" name="Picture Placeholder 6"/>
          <p:cNvSpPr>
            <a:spLocks noGrp="1"/>
          </p:cNvSpPr>
          <p:nvPr>
            <p:ph type="pic" sz="quarter" idx="14" hasCustomPrompt="1"/>
          </p:nvPr>
        </p:nvSpPr>
        <p:spPr>
          <a:xfrm>
            <a:off x="1621384"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77" name="Picture Placeholder 6"/>
          <p:cNvSpPr>
            <a:spLocks noGrp="1"/>
          </p:cNvSpPr>
          <p:nvPr>
            <p:ph type="pic" sz="quarter" idx="15" hasCustomPrompt="1"/>
          </p:nvPr>
        </p:nvSpPr>
        <p:spPr>
          <a:xfrm>
            <a:off x="2662972" y="2534374"/>
            <a:ext cx="716643" cy="802821"/>
          </a:xfrm>
          <a:prstGeom prst="rect">
            <a:avLst/>
          </a:prstGeom>
        </p:spPr>
        <p:txBody>
          <a:bodyPr vert="horz"/>
          <a:lstStyle>
            <a:lvl1pPr marL="0" indent="0" algn="ctr">
              <a:buNone/>
              <a:defRPr sz="700"/>
            </a:lvl1pPr>
          </a:lstStyle>
          <a:p>
            <a:r>
              <a:rPr lang="fr-CA" noProof="0" dirty="0"/>
              <a:t>Objet</a:t>
            </a:r>
          </a:p>
        </p:txBody>
      </p:sp>
      <p:sp>
        <p:nvSpPr>
          <p:cNvPr id="78" name="Picture Placeholder 6"/>
          <p:cNvSpPr>
            <a:spLocks noGrp="1"/>
          </p:cNvSpPr>
          <p:nvPr>
            <p:ph type="pic" sz="quarter" idx="16" hasCustomPrompt="1"/>
          </p:nvPr>
        </p:nvSpPr>
        <p:spPr>
          <a:xfrm>
            <a:off x="3703669" y="2534374"/>
            <a:ext cx="716643" cy="802821"/>
          </a:xfrm>
          <a:prstGeom prst="rect">
            <a:avLst/>
          </a:prstGeom>
        </p:spPr>
        <p:txBody>
          <a:bodyPr vert="horz"/>
          <a:lstStyle>
            <a:lvl1pPr marL="0" indent="0" algn="ctr">
              <a:buNone/>
              <a:defRPr sz="700"/>
            </a:lvl1pPr>
          </a:lstStyle>
          <a:p>
            <a:r>
              <a:rPr lang="fr-CA" noProof="0" dirty="0"/>
              <a:t>Objet</a:t>
            </a:r>
          </a:p>
        </p:txBody>
      </p:sp>
      <p:sp>
        <p:nvSpPr>
          <p:cNvPr id="79" name="Picture Placeholder 6"/>
          <p:cNvSpPr>
            <a:spLocks noGrp="1"/>
          </p:cNvSpPr>
          <p:nvPr>
            <p:ph type="pic" sz="quarter" idx="17" hasCustomPrompt="1"/>
          </p:nvPr>
        </p:nvSpPr>
        <p:spPr>
          <a:xfrm>
            <a:off x="4744366" y="2534374"/>
            <a:ext cx="716643" cy="802821"/>
          </a:xfrm>
          <a:prstGeom prst="rect">
            <a:avLst/>
          </a:prstGeom>
        </p:spPr>
        <p:txBody>
          <a:bodyPr vert="horz"/>
          <a:lstStyle>
            <a:lvl1pPr marL="0" indent="0" algn="ctr">
              <a:buNone/>
              <a:defRPr sz="700"/>
            </a:lvl1pPr>
          </a:lstStyle>
          <a:p>
            <a:r>
              <a:rPr lang="fr-CA" noProof="0" dirty="0"/>
              <a:t>Objet</a:t>
            </a:r>
          </a:p>
        </p:txBody>
      </p:sp>
      <p:sp>
        <p:nvSpPr>
          <p:cNvPr id="80" name="Picture Placeholder 6"/>
          <p:cNvSpPr>
            <a:spLocks noGrp="1"/>
          </p:cNvSpPr>
          <p:nvPr>
            <p:ph type="pic" sz="quarter" idx="18" hasCustomPrompt="1"/>
          </p:nvPr>
        </p:nvSpPr>
        <p:spPr>
          <a:xfrm>
            <a:off x="5784634" y="2534374"/>
            <a:ext cx="716643" cy="802821"/>
          </a:xfrm>
          <a:prstGeom prst="rect">
            <a:avLst/>
          </a:prstGeom>
        </p:spPr>
        <p:txBody>
          <a:bodyPr vert="horz"/>
          <a:lstStyle>
            <a:lvl1pPr marL="0" indent="0" algn="ctr">
              <a:buNone/>
              <a:defRPr sz="700"/>
            </a:lvl1pPr>
          </a:lstStyle>
          <a:p>
            <a:r>
              <a:rPr lang="fr-CA" noProof="0" dirty="0"/>
              <a:t>Objet</a:t>
            </a:r>
          </a:p>
        </p:txBody>
      </p:sp>
      <p:sp>
        <p:nvSpPr>
          <p:cNvPr id="81" name="Picture Placeholder 6"/>
          <p:cNvSpPr>
            <a:spLocks noGrp="1"/>
          </p:cNvSpPr>
          <p:nvPr>
            <p:ph type="pic" sz="quarter" idx="19" hasCustomPrompt="1"/>
          </p:nvPr>
        </p:nvSpPr>
        <p:spPr>
          <a:xfrm>
            <a:off x="6825760" y="2534374"/>
            <a:ext cx="716643" cy="802821"/>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700"/>
            </a:lvl1pPr>
          </a:lstStyle>
          <a:p>
            <a:r>
              <a:rPr lang="fr-CA" noProof="0" dirty="0"/>
              <a:t>Objet</a:t>
            </a:r>
          </a:p>
        </p:txBody>
      </p:sp>
      <p:sp>
        <p:nvSpPr>
          <p:cNvPr id="82" name="Picture Placeholder 6"/>
          <p:cNvSpPr>
            <a:spLocks noGrp="1"/>
          </p:cNvSpPr>
          <p:nvPr>
            <p:ph type="pic" sz="quarter" idx="20" hasCustomPrompt="1"/>
          </p:nvPr>
        </p:nvSpPr>
        <p:spPr>
          <a:xfrm>
            <a:off x="7866459" y="2534374"/>
            <a:ext cx="716643" cy="802821"/>
          </a:xfrm>
          <a:prstGeom prst="rect">
            <a:avLst/>
          </a:prstGeom>
        </p:spPr>
        <p:txBody>
          <a:bodyPr vert="horz"/>
          <a:lstStyle>
            <a:lvl1pPr marL="0" indent="0" algn="ctr">
              <a:buNone/>
              <a:defRPr sz="700"/>
            </a:lvl1pPr>
          </a:lstStyle>
          <a:p>
            <a:r>
              <a:rPr lang="fr-CA" noProof="0" dirty="0"/>
              <a:t>Objet</a:t>
            </a:r>
          </a:p>
        </p:txBody>
      </p:sp>
      <p:sp>
        <p:nvSpPr>
          <p:cNvPr id="83" name="Picture Placeholder 6"/>
          <p:cNvSpPr>
            <a:spLocks noGrp="1"/>
          </p:cNvSpPr>
          <p:nvPr>
            <p:ph type="pic" sz="quarter" idx="21" hasCustomPrompt="1"/>
          </p:nvPr>
        </p:nvSpPr>
        <p:spPr>
          <a:xfrm>
            <a:off x="580308" y="3536698"/>
            <a:ext cx="716643" cy="802821"/>
          </a:xfrm>
          <a:prstGeom prst="rect">
            <a:avLst/>
          </a:prstGeom>
        </p:spPr>
        <p:txBody>
          <a:bodyPr vert="horz"/>
          <a:lstStyle>
            <a:lvl1pPr marL="0" indent="0" algn="ctr">
              <a:buNone/>
              <a:defRPr sz="700"/>
            </a:lvl1pPr>
          </a:lstStyle>
          <a:p>
            <a:r>
              <a:rPr lang="fr-CA" noProof="0" dirty="0"/>
              <a:t>Objet</a:t>
            </a:r>
          </a:p>
        </p:txBody>
      </p:sp>
      <p:sp>
        <p:nvSpPr>
          <p:cNvPr id="84" name="Picture Placeholder 6"/>
          <p:cNvSpPr>
            <a:spLocks noGrp="1"/>
          </p:cNvSpPr>
          <p:nvPr>
            <p:ph type="pic" sz="quarter" idx="22" hasCustomPrompt="1"/>
          </p:nvPr>
        </p:nvSpPr>
        <p:spPr>
          <a:xfrm>
            <a:off x="1621187" y="3536698"/>
            <a:ext cx="716643" cy="802821"/>
          </a:xfrm>
          <a:prstGeom prst="rect">
            <a:avLst/>
          </a:prstGeom>
        </p:spPr>
        <p:txBody>
          <a:bodyPr vert="horz"/>
          <a:lstStyle>
            <a:lvl1pPr marL="0" indent="0" algn="ctr">
              <a:buNone/>
              <a:defRPr sz="700"/>
            </a:lvl1pPr>
          </a:lstStyle>
          <a:p>
            <a:r>
              <a:rPr lang="fr-CA" noProof="0" dirty="0"/>
              <a:t>Objet</a:t>
            </a:r>
          </a:p>
        </p:txBody>
      </p:sp>
      <p:sp>
        <p:nvSpPr>
          <p:cNvPr id="85" name="Picture Placeholder 6"/>
          <p:cNvSpPr>
            <a:spLocks noGrp="1"/>
          </p:cNvSpPr>
          <p:nvPr>
            <p:ph type="pic" sz="quarter" idx="23" hasCustomPrompt="1"/>
          </p:nvPr>
        </p:nvSpPr>
        <p:spPr>
          <a:xfrm>
            <a:off x="2662066" y="3536698"/>
            <a:ext cx="716643" cy="802821"/>
          </a:xfrm>
          <a:prstGeom prst="rect">
            <a:avLst/>
          </a:prstGeom>
        </p:spPr>
        <p:txBody>
          <a:bodyPr vert="horz"/>
          <a:lstStyle>
            <a:lvl1pPr marL="0" indent="0" algn="ctr">
              <a:buNone/>
              <a:defRPr sz="700"/>
            </a:lvl1pPr>
          </a:lstStyle>
          <a:p>
            <a:r>
              <a:rPr lang="fr-CA" noProof="0" dirty="0"/>
              <a:t>Objet</a:t>
            </a:r>
          </a:p>
        </p:txBody>
      </p:sp>
      <p:sp>
        <p:nvSpPr>
          <p:cNvPr id="86" name="Picture Placeholder 6"/>
          <p:cNvSpPr>
            <a:spLocks noGrp="1"/>
          </p:cNvSpPr>
          <p:nvPr>
            <p:ph type="pic" sz="quarter" idx="24" hasCustomPrompt="1"/>
          </p:nvPr>
        </p:nvSpPr>
        <p:spPr>
          <a:xfrm>
            <a:off x="3702945" y="3536698"/>
            <a:ext cx="716643" cy="802821"/>
          </a:xfrm>
          <a:prstGeom prst="rect">
            <a:avLst/>
          </a:prstGeom>
        </p:spPr>
        <p:txBody>
          <a:bodyPr vert="horz"/>
          <a:lstStyle>
            <a:lvl1pPr marL="0" indent="0" algn="ctr">
              <a:buNone/>
              <a:defRPr sz="700"/>
            </a:lvl1pPr>
          </a:lstStyle>
          <a:p>
            <a:r>
              <a:rPr lang="fr-CA" noProof="0" dirty="0"/>
              <a:t>Objet</a:t>
            </a:r>
          </a:p>
        </p:txBody>
      </p:sp>
      <p:sp>
        <p:nvSpPr>
          <p:cNvPr id="87" name="Picture Placeholder 6"/>
          <p:cNvSpPr>
            <a:spLocks noGrp="1"/>
          </p:cNvSpPr>
          <p:nvPr>
            <p:ph type="pic" sz="quarter" idx="25" hasCustomPrompt="1"/>
          </p:nvPr>
        </p:nvSpPr>
        <p:spPr>
          <a:xfrm>
            <a:off x="4743824" y="3536698"/>
            <a:ext cx="716643" cy="802821"/>
          </a:xfrm>
          <a:prstGeom prst="rect">
            <a:avLst/>
          </a:prstGeom>
        </p:spPr>
        <p:txBody>
          <a:bodyPr vert="horz"/>
          <a:lstStyle>
            <a:lvl1pPr marL="0" indent="0" algn="ctr">
              <a:buNone/>
              <a:defRPr sz="700"/>
            </a:lvl1pPr>
          </a:lstStyle>
          <a:p>
            <a:r>
              <a:rPr lang="fr-CA" noProof="0" dirty="0"/>
              <a:t>Objet</a:t>
            </a:r>
          </a:p>
        </p:txBody>
      </p:sp>
      <p:sp>
        <p:nvSpPr>
          <p:cNvPr id="88" name="Picture Placeholder 6"/>
          <p:cNvSpPr>
            <a:spLocks noGrp="1"/>
          </p:cNvSpPr>
          <p:nvPr>
            <p:ph type="pic" sz="quarter" idx="26" hasCustomPrompt="1"/>
          </p:nvPr>
        </p:nvSpPr>
        <p:spPr>
          <a:xfrm>
            <a:off x="5784703" y="3536698"/>
            <a:ext cx="716643" cy="802821"/>
          </a:xfrm>
          <a:prstGeom prst="rect">
            <a:avLst/>
          </a:prstGeom>
        </p:spPr>
        <p:txBody>
          <a:bodyPr vert="horz"/>
          <a:lstStyle>
            <a:lvl1pPr marL="0" indent="0" algn="ctr">
              <a:buNone/>
              <a:defRPr sz="700"/>
            </a:lvl1pPr>
          </a:lstStyle>
          <a:p>
            <a:r>
              <a:rPr lang="fr-CA" noProof="0" dirty="0"/>
              <a:t>Objet</a:t>
            </a:r>
          </a:p>
        </p:txBody>
      </p:sp>
      <p:sp>
        <p:nvSpPr>
          <p:cNvPr id="89" name="Picture Placeholder 6"/>
          <p:cNvSpPr>
            <a:spLocks noGrp="1"/>
          </p:cNvSpPr>
          <p:nvPr>
            <p:ph type="pic" sz="quarter" idx="27" hasCustomPrompt="1"/>
          </p:nvPr>
        </p:nvSpPr>
        <p:spPr>
          <a:xfrm>
            <a:off x="6825582" y="3536698"/>
            <a:ext cx="716643" cy="802821"/>
          </a:xfrm>
          <a:prstGeom prst="rect">
            <a:avLst/>
          </a:prstGeom>
        </p:spPr>
        <p:txBody>
          <a:bodyPr vert="horz"/>
          <a:lstStyle>
            <a:lvl1pPr marL="0" indent="0" algn="ctr">
              <a:buNone/>
              <a:defRPr sz="700"/>
            </a:lvl1pPr>
          </a:lstStyle>
          <a:p>
            <a:r>
              <a:rPr lang="fr-CA" noProof="0" dirty="0"/>
              <a:t>Objet</a:t>
            </a:r>
          </a:p>
        </p:txBody>
      </p:sp>
      <p:sp>
        <p:nvSpPr>
          <p:cNvPr id="90" name="Picture Placeholder 6"/>
          <p:cNvSpPr>
            <a:spLocks noGrp="1"/>
          </p:cNvSpPr>
          <p:nvPr>
            <p:ph type="pic" sz="quarter" idx="28" hasCustomPrompt="1"/>
          </p:nvPr>
        </p:nvSpPr>
        <p:spPr>
          <a:xfrm>
            <a:off x="7866459" y="3536698"/>
            <a:ext cx="716643" cy="802821"/>
          </a:xfrm>
          <a:prstGeom prst="rect">
            <a:avLst/>
          </a:prstGeom>
        </p:spPr>
        <p:txBody>
          <a:bodyPr vert="horz"/>
          <a:lstStyle>
            <a:lvl1pPr marL="0" indent="0" algn="ctr">
              <a:buNone/>
              <a:defRPr sz="700"/>
            </a:lvl1pPr>
          </a:lstStyle>
          <a:p>
            <a:r>
              <a:rPr lang="fr-CA" noProof="0" dirty="0"/>
              <a:t>Objet</a:t>
            </a:r>
          </a:p>
        </p:txBody>
      </p:sp>
      <p:sp>
        <p:nvSpPr>
          <p:cNvPr id="91" name="Text Placeholder 72"/>
          <p:cNvSpPr>
            <a:spLocks noGrp="1"/>
          </p:cNvSpPr>
          <p:nvPr>
            <p:ph type="body" sz="quarter" idx="29" hasCustomPrompt="1"/>
          </p:nvPr>
        </p:nvSpPr>
        <p:spPr>
          <a:xfrm>
            <a:off x="580308"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a:t>
            </a:r>
          </a:p>
        </p:txBody>
      </p:sp>
      <p:sp>
        <p:nvSpPr>
          <p:cNvPr id="92" name="Text Placeholder 72"/>
          <p:cNvSpPr>
            <a:spLocks noGrp="1"/>
          </p:cNvSpPr>
          <p:nvPr>
            <p:ph type="body" sz="quarter" idx="30" hasCustomPrompt="1"/>
          </p:nvPr>
        </p:nvSpPr>
        <p:spPr>
          <a:xfrm>
            <a:off x="580308"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9</a:t>
            </a:r>
          </a:p>
        </p:txBody>
      </p:sp>
      <p:sp>
        <p:nvSpPr>
          <p:cNvPr id="93" name="Text Placeholder 72"/>
          <p:cNvSpPr>
            <a:spLocks noGrp="1"/>
          </p:cNvSpPr>
          <p:nvPr>
            <p:ph type="body" sz="quarter" idx="31" hasCustomPrompt="1"/>
          </p:nvPr>
        </p:nvSpPr>
        <p:spPr>
          <a:xfrm>
            <a:off x="1621187"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2</a:t>
            </a:r>
          </a:p>
        </p:txBody>
      </p:sp>
      <p:sp>
        <p:nvSpPr>
          <p:cNvPr id="94" name="Text Placeholder 72"/>
          <p:cNvSpPr>
            <a:spLocks noGrp="1"/>
          </p:cNvSpPr>
          <p:nvPr>
            <p:ph type="body" sz="quarter" idx="32" hasCustomPrompt="1"/>
          </p:nvPr>
        </p:nvSpPr>
        <p:spPr>
          <a:xfrm>
            <a:off x="1621187"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10</a:t>
            </a:r>
          </a:p>
        </p:txBody>
      </p:sp>
      <p:sp>
        <p:nvSpPr>
          <p:cNvPr id="95" name="Text Placeholder 72"/>
          <p:cNvSpPr>
            <a:spLocks noGrp="1"/>
          </p:cNvSpPr>
          <p:nvPr>
            <p:ph type="body" sz="quarter" idx="33" hasCustomPrompt="1"/>
          </p:nvPr>
        </p:nvSpPr>
        <p:spPr>
          <a:xfrm>
            <a:off x="2662066"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3</a:t>
            </a:r>
          </a:p>
        </p:txBody>
      </p:sp>
      <p:sp>
        <p:nvSpPr>
          <p:cNvPr id="96" name="Text Placeholder 72"/>
          <p:cNvSpPr>
            <a:spLocks noGrp="1"/>
          </p:cNvSpPr>
          <p:nvPr>
            <p:ph type="body" sz="quarter" idx="34" hasCustomPrompt="1"/>
          </p:nvPr>
        </p:nvSpPr>
        <p:spPr>
          <a:xfrm>
            <a:off x="2662066"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11</a:t>
            </a:r>
          </a:p>
        </p:txBody>
      </p:sp>
      <p:sp>
        <p:nvSpPr>
          <p:cNvPr id="97" name="Text Placeholder 72"/>
          <p:cNvSpPr>
            <a:spLocks noGrp="1"/>
          </p:cNvSpPr>
          <p:nvPr>
            <p:ph type="body" sz="quarter" idx="35" hasCustomPrompt="1"/>
          </p:nvPr>
        </p:nvSpPr>
        <p:spPr>
          <a:xfrm>
            <a:off x="3702945"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4</a:t>
            </a:r>
          </a:p>
        </p:txBody>
      </p:sp>
      <p:sp>
        <p:nvSpPr>
          <p:cNvPr id="98" name="Text Placeholder 72"/>
          <p:cNvSpPr>
            <a:spLocks noGrp="1"/>
          </p:cNvSpPr>
          <p:nvPr>
            <p:ph type="body" sz="quarter" idx="36" hasCustomPrompt="1"/>
          </p:nvPr>
        </p:nvSpPr>
        <p:spPr>
          <a:xfrm>
            <a:off x="3702945"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12</a:t>
            </a:r>
          </a:p>
        </p:txBody>
      </p:sp>
      <p:sp>
        <p:nvSpPr>
          <p:cNvPr id="99" name="Text Placeholder 72"/>
          <p:cNvSpPr>
            <a:spLocks noGrp="1"/>
          </p:cNvSpPr>
          <p:nvPr>
            <p:ph type="body" sz="quarter" idx="37" hasCustomPrompt="1"/>
          </p:nvPr>
        </p:nvSpPr>
        <p:spPr>
          <a:xfrm>
            <a:off x="4743824"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5</a:t>
            </a:r>
          </a:p>
        </p:txBody>
      </p:sp>
      <p:sp>
        <p:nvSpPr>
          <p:cNvPr id="100" name="Text Placeholder 72"/>
          <p:cNvSpPr>
            <a:spLocks noGrp="1"/>
          </p:cNvSpPr>
          <p:nvPr>
            <p:ph type="body" sz="quarter" idx="38" hasCustomPrompt="1"/>
          </p:nvPr>
        </p:nvSpPr>
        <p:spPr>
          <a:xfrm>
            <a:off x="4743824"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13</a:t>
            </a:r>
          </a:p>
        </p:txBody>
      </p:sp>
      <p:sp>
        <p:nvSpPr>
          <p:cNvPr id="101" name="Text Placeholder 72"/>
          <p:cNvSpPr>
            <a:spLocks noGrp="1"/>
          </p:cNvSpPr>
          <p:nvPr>
            <p:ph type="body" sz="quarter" idx="39" hasCustomPrompt="1"/>
          </p:nvPr>
        </p:nvSpPr>
        <p:spPr>
          <a:xfrm>
            <a:off x="5784703"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6</a:t>
            </a:r>
          </a:p>
        </p:txBody>
      </p:sp>
      <p:sp>
        <p:nvSpPr>
          <p:cNvPr id="102" name="Text Placeholder 72"/>
          <p:cNvSpPr>
            <a:spLocks noGrp="1"/>
          </p:cNvSpPr>
          <p:nvPr>
            <p:ph type="body" sz="quarter" idx="40" hasCustomPrompt="1"/>
          </p:nvPr>
        </p:nvSpPr>
        <p:spPr>
          <a:xfrm>
            <a:off x="5784703"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14</a:t>
            </a:r>
          </a:p>
        </p:txBody>
      </p:sp>
      <p:sp>
        <p:nvSpPr>
          <p:cNvPr id="103" name="Text Placeholder 72"/>
          <p:cNvSpPr>
            <a:spLocks noGrp="1"/>
          </p:cNvSpPr>
          <p:nvPr>
            <p:ph type="body" sz="quarter" idx="41" hasCustomPrompt="1"/>
          </p:nvPr>
        </p:nvSpPr>
        <p:spPr>
          <a:xfrm>
            <a:off x="6825582"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7</a:t>
            </a:r>
          </a:p>
        </p:txBody>
      </p:sp>
      <p:sp>
        <p:nvSpPr>
          <p:cNvPr id="104" name="Text Placeholder 72"/>
          <p:cNvSpPr>
            <a:spLocks noGrp="1"/>
          </p:cNvSpPr>
          <p:nvPr>
            <p:ph type="body" sz="quarter" idx="42" hasCustomPrompt="1"/>
          </p:nvPr>
        </p:nvSpPr>
        <p:spPr>
          <a:xfrm>
            <a:off x="6825582"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15</a:t>
            </a:r>
          </a:p>
        </p:txBody>
      </p:sp>
      <p:sp>
        <p:nvSpPr>
          <p:cNvPr id="105" name="Text Placeholder 72"/>
          <p:cNvSpPr>
            <a:spLocks noGrp="1"/>
          </p:cNvSpPr>
          <p:nvPr>
            <p:ph type="body" sz="quarter" idx="43" hasCustomPrompt="1"/>
          </p:nvPr>
        </p:nvSpPr>
        <p:spPr>
          <a:xfrm>
            <a:off x="7866459" y="3341357"/>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8</a:t>
            </a:r>
          </a:p>
        </p:txBody>
      </p:sp>
      <p:sp>
        <p:nvSpPr>
          <p:cNvPr id="106" name="Text Placeholder 72"/>
          <p:cNvSpPr>
            <a:spLocks noGrp="1"/>
          </p:cNvSpPr>
          <p:nvPr>
            <p:ph type="body" sz="quarter" idx="44" hasCustomPrompt="1"/>
          </p:nvPr>
        </p:nvSpPr>
        <p:spPr>
          <a:xfrm>
            <a:off x="7866459" y="4344392"/>
            <a:ext cx="106362" cy="114300"/>
          </a:xfrm>
          <a:prstGeom prst="rect">
            <a:avLst/>
          </a:prstGeom>
          <a:solidFill>
            <a:srgbClr val="FF0000"/>
          </a:solidFill>
        </p:spPr>
        <p:txBody>
          <a:bodyPr vert="horz" lIns="0" tIns="0" rIns="0" bIns="0" anchor="ctr" anchorCtr="0"/>
          <a:lstStyle>
            <a:lvl1pPr marL="0" indent="0" algn="ctr">
              <a:buNone/>
              <a:defRPr sz="700">
                <a:solidFill>
                  <a:schemeClr val="bg1"/>
                </a:solidFill>
              </a:defRPr>
            </a:lvl1pPr>
            <a:lvl2pPr>
              <a:defRPr sz="700"/>
            </a:lvl2pPr>
            <a:lvl3pPr>
              <a:defRPr sz="700"/>
            </a:lvl3pPr>
            <a:lvl4pPr>
              <a:defRPr sz="700"/>
            </a:lvl4pPr>
            <a:lvl5pPr>
              <a:defRPr sz="700"/>
            </a:lvl5pPr>
          </a:lstStyle>
          <a:p>
            <a:pPr lvl="0"/>
            <a:r>
              <a:rPr lang="fr-CA" noProof="0" dirty="0"/>
              <a:t>16</a:t>
            </a:r>
          </a:p>
        </p:txBody>
      </p:sp>
    </p:spTree>
    <p:extLst>
      <p:ext uri="{BB962C8B-B14F-4D97-AF65-F5344CB8AC3E}">
        <p14:creationId xmlns:p14="http://schemas.microsoft.com/office/powerpoint/2010/main" val="27656310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arges">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prstClr val="black"/>
                </a:solidFill>
              </a:rPr>
              <a:pPr/>
              <a:t>‹N°›</a:t>
            </a:fld>
            <a:endParaRPr lang="en-US" dirty="0">
              <a:solidFill>
                <a:prstClr val="black"/>
              </a:solidFill>
            </a:endParaRPr>
          </a:p>
        </p:txBody>
      </p:sp>
      <p:grpSp>
        <p:nvGrpSpPr>
          <p:cNvPr id="13" name="Groupe 12"/>
          <p:cNvGrpSpPr/>
          <p:nvPr userDrawn="1"/>
        </p:nvGrpSpPr>
        <p:grpSpPr>
          <a:xfrm>
            <a:off x="-5366" y="0"/>
            <a:ext cx="9154733" cy="6858000"/>
            <a:chOff x="-5366" y="0"/>
            <a:chExt cx="9154733" cy="6858000"/>
          </a:xfrm>
        </p:grpSpPr>
        <p:cxnSp>
          <p:nvCxnSpPr>
            <p:cNvPr id="14" name="Connecteur droit 13"/>
            <p:cNvCxnSpPr/>
            <p:nvPr userDrawn="1"/>
          </p:nvCxnSpPr>
          <p:spPr>
            <a:xfrm>
              <a:off x="21750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5366" y="6536447"/>
              <a:ext cx="9154733" cy="0"/>
            </a:xfrm>
            <a:prstGeom prst="line">
              <a:avLst/>
            </a:prstGeom>
            <a:ln w="9525">
              <a:solidFill>
                <a:schemeClr val="accent2">
                  <a:lumMod val="60000"/>
                  <a:lumOff val="40000"/>
                </a:schemeClr>
              </a:solidFill>
              <a:prstDash val="solid"/>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a:off x="574863" y="0"/>
              <a:ext cx="0" cy="6858000"/>
            </a:xfrm>
            <a:prstGeom prst="line">
              <a:avLst/>
            </a:prstGeom>
            <a:ln w="9525">
              <a:solidFill>
                <a:schemeClr val="accent5"/>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8590076" y="0"/>
              <a:ext cx="0" cy="685800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0" name="Connecteur droit 19"/>
            <p:cNvCxnSpPr/>
            <p:nvPr userDrawn="1"/>
          </p:nvCxnSpPr>
          <p:spPr>
            <a:xfrm>
              <a:off x="-5366" y="56143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Connecteur droit 20"/>
            <p:cNvCxnSpPr/>
            <p:nvPr userDrawn="1"/>
          </p:nvCxnSpPr>
          <p:spPr>
            <a:xfrm>
              <a:off x="-5366" y="75127"/>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userDrawn="1"/>
          </p:nvCxnSpPr>
          <p:spPr>
            <a:xfrm>
              <a:off x="-5366" y="989528"/>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Connecteur droit 22"/>
            <p:cNvCxnSpPr/>
            <p:nvPr userDrawn="1"/>
          </p:nvCxnSpPr>
          <p:spPr>
            <a:xfrm>
              <a:off x="2" y="6181861"/>
              <a:ext cx="9144000" cy="0"/>
            </a:xfrm>
            <a:prstGeom prst="line">
              <a:avLst/>
            </a:prstGeom>
            <a:ln>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4476039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39101645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10"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084"/>
          <a:stretch/>
        </p:blipFill>
        <p:spPr bwMode="auto">
          <a:xfrm>
            <a:off x="2000250" y="38100"/>
            <a:ext cx="294912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5835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ble des matières (suit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srgbClr val="000000"/>
                </a:solidFill>
              </a:rPr>
              <a:pPr/>
              <a:t>‹N°›</a:t>
            </a:fld>
            <a:endParaRPr lang="fr-CA" dirty="0">
              <a:solidFill>
                <a:srgbClr val="000000"/>
              </a:solidFill>
            </a:endParaRPr>
          </a:p>
        </p:txBody>
      </p:sp>
      <p:sp>
        <p:nvSpPr>
          <p:cNvPr id="5" name="Espace réservé du tableau 9"/>
          <p:cNvSpPr>
            <a:spLocks noGrp="1"/>
          </p:cNvSpPr>
          <p:nvPr>
            <p:ph type="tbl" sz="quarter" idx="10" hasCustomPrompt="1"/>
          </p:nvPr>
        </p:nvSpPr>
        <p:spPr>
          <a:xfrm>
            <a:off x="2184950" y="1279525"/>
            <a:ext cx="6400250" cy="4606258"/>
          </a:xfrm>
          <a:prstGeom prst="rect">
            <a:avLst/>
          </a:prstGeom>
          <a:noFill/>
          <a:ln>
            <a:noFill/>
          </a:ln>
        </p:spPr>
        <p:txBody>
          <a:bodyPr lIns="0" rIns="0"/>
          <a:lstStyle>
            <a:lvl1pPr marL="0" indent="0">
              <a:buFontTx/>
              <a:buNone/>
              <a:defRPr sz="1100" b="0"/>
            </a:lvl1pPr>
          </a:lstStyle>
          <a:p>
            <a:r>
              <a:rPr lang="fr-CA" noProof="0" dirty="0"/>
              <a:t>Tableau</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0" y="38100"/>
            <a:ext cx="6565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3149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ote en haut">
    <p:spTree>
      <p:nvGrpSpPr>
        <p:cNvPr id="1" name=""/>
        <p:cNvGrpSpPr/>
        <p:nvPr/>
      </p:nvGrpSpPr>
      <p:grpSpPr>
        <a:xfrm>
          <a:off x="0" y="0"/>
          <a:ext cx="0" cy="0"/>
          <a:chOff x="0" y="0"/>
          <a:chExt cx="0" cy="0"/>
        </a:xfrm>
      </p:grpSpPr>
      <p:sp>
        <p:nvSpPr>
          <p:cNvPr id="38"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fr-CA" smtClean="0">
                <a:solidFill>
                  <a:prstClr val="black"/>
                </a:solidFill>
              </a:rPr>
              <a:pPr/>
              <a:t>‹N°›</a:t>
            </a:fld>
            <a:endParaRPr lang="fr-CA" dirty="0">
              <a:solidFill>
                <a:prstClr val="black"/>
              </a:solidFill>
            </a:endParaRPr>
          </a:p>
        </p:txBody>
      </p:sp>
      <p:sp>
        <p:nvSpPr>
          <p:cNvPr id="6" name="Espace réservé du texte 2"/>
          <p:cNvSpPr>
            <a:spLocks noGrp="1"/>
          </p:cNvSpPr>
          <p:nvPr>
            <p:ph type="body" sz="quarter" idx="11" hasCustomPrompt="1"/>
          </p:nvPr>
        </p:nvSpPr>
        <p:spPr>
          <a:xfrm>
            <a:off x="578103" y="996091"/>
            <a:ext cx="8003922" cy="108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CA" noProof="0"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noProof="0" dirty="0"/>
              <a:t>Modifiez le titre</a:t>
            </a:r>
          </a:p>
        </p:txBody>
      </p:sp>
    </p:spTree>
    <p:extLst>
      <p:ext uri="{BB962C8B-B14F-4D97-AF65-F5344CB8AC3E}">
        <p14:creationId xmlns:p14="http://schemas.microsoft.com/office/powerpoint/2010/main" val="7866068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ote en bas">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8" name="Espace réservé du texte 2"/>
          <p:cNvSpPr>
            <a:spLocks noGrp="1"/>
          </p:cNvSpPr>
          <p:nvPr>
            <p:ph type="body" sz="quarter" idx="11" hasCustomPrompt="1"/>
          </p:nvPr>
        </p:nvSpPr>
        <p:spPr>
          <a:xfrm>
            <a:off x="578103" y="5093078"/>
            <a:ext cx="8002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6"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19883166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e - Alignement titre (a)">
    <p:spTree>
      <p:nvGrpSpPr>
        <p:cNvPr id="1" name=""/>
        <p:cNvGrpSpPr/>
        <p:nvPr/>
      </p:nvGrpSpPr>
      <p:grpSpPr>
        <a:xfrm>
          <a:off x="0" y="0"/>
          <a:ext cx="0" cy="0"/>
          <a:chOff x="0" y="0"/>
          <a:chExt cx="0" cy="0"/>
        </a:xfrm>
      </p:grpSpPr>
      <p:sp>
        <p:nvSpPr>
          <p:cNvPr id="16" name="Slide Number Placeholder 4"/>
          <p:cNvSpPr>
            <a:spLocks noGrp="1"/>
          </p:cNvSpPr>
          <p:nvPr>
            <p:ph type="sldNum" sz="quarter" idx="4"/>
          </p:nvPr>
        </p:nvSpPr>
        <p:spPr>
          <a:xfrm>
            <a:off x="8737490" y="6492876"/>
            <a:ext cx="406510" cy="365125"/>
          </a:xfrm>
          <a:prstGeom prst="rect">
            <a:avLst/>
          </a:prstGeom>
        </p:spPr>
        <p:txBody>
          <a:bodyPr vert="horz" lIns="91440" tIns="45720" rIns="91440" bIns="45720" rtlCol="0" anchor="b"/>
          <a:lstStyle>
            <a:lvl1pPr algn="ctr">
              <a:defRPr sz="1000">
                <a:solidFill>
                  <a:schemeClr val="tx1"/>
                </a:solidFill>
                <a:latin typeface="Helvetica"/>
                <a:cs typeface="Helvetica"/>
              </a:defRPr>
            </a:lvl1pPr>
          </a:lstStyle>
          <a:p>
            <a:fld id="{E2B72599-FE48-8440-8EE8-720344D5C45D}" type="slidenum">
              <a:rPr lang="en-US" smtClean="0">
                <a:solidFill>
                  <a:srgbClr val="000000"/>
                </a:solidFill>
              </a:rPr>
              <a:pPr/>
              <a:t>‹N°›</a:t>
            </a:fld>
            <a:endParaRPr lang="en-US" dirty="0">
              <a:solidFill>
                <a:srgbClr val="000000"/>
              </a:solidFill>
            </a:endParaRPr>
          </a:p>
        </p:txBody>
      </p:sp>
      <p:sp>
        <p:nvSpPr>
          <p:cNvPr id="3" name="Espace réservé du texte 2"/>
          <p:cNvSpPr>
            <a:spLocks noGrp="1"/>
          </p:cNvSpPr>
          <p:nvPr>
            <p:ph type="body" sz="quarter" idx="10" hasCustomPrompt="1"/>
          </p:nvPr>
        </p:nvSpPr>
        <p:spPr>
          <a:xfrm>
            <a:off x="2180160" y="998084"/>
            <a:ext cx="6400800" cy="3960000"/>
          </a:xfrm>
          <a:prstGeom prst="rect">
            <a:avLst/>
          </a:prstGeom>
        </p:spPr>
        <p:txBody>
          <a:bodyPr lIns="0" rIns="0"/>
          <a:lstStyle>
            <a:lvl1pPr marL="0" indent="0">
              <a:buFontTx/>
              <a:buNone/>
              <a:defRPr sz="11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9" name="Espace réservé du texte 2"/>
          <p:cNvSpPr>
            <a:spLocks noGrp="1"/>
          </p:cNvSpPr>
          <p:nvPr>
            <p:ph type="body" sz="quarter" idx="11" hasCustomPrompt="1"/>
          </p:nvPr>
        </p:nvSpPr>
        <p:spPr>
          <a:xfrm>
            <a:off x="2180160" y="5093078"/>
            <a:ext cx="6400800" cy="1080000"/>
          </a:xfrm>
          <a:prstGeom prst="rect">
            <a:avLst/>
          </a:prstGeom>
        </p:spPr>
        <p:txBody>
          <a:bodyPr lIns="0" rIns="0"/>
          <a:lstStyle>
            <a:lvl1pPr marL="0" indent="0">
              <a:buFontTx/>
              <a:buNone/>
              <a:defRPr sz="900" b="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dirty="0"/>
              <a:t>Modifiez le texte</a:t>
            </a:r>
          </a:p>
        </p:txBody>
      </p:sp>
      <p:sp>
        <p:nvSpPr>
          <p:cNvPr id="7" name="Titre 1"/>
          <p:cNvSpPr>
            <a:spLocks noGrp="1"/>
          </p:cNvSpPr>
          <p:nvPr>
            <p:ph type="title" hasCustomPrompt="1"/>
          </p:nvPr>
        </p:nvSpPr>
        <p:spPr>
          <a:xfrm>
            <a:off x="2180400" y="82550"/>
            <a:ext cx="6400800" cy="471600"/>
          </a:xfrm>
          <a:prstGeom prst="rect">
            <a:avLst/>
          </a:prstGeom>
        </p:spPr>
        <p:txBody>
          <a:bodyPr lIns="0" rIns="0" anchor="t"/>
          <a:lstStyle>
            <a:lvl1pPr>
              <a:defRPr sz="1800">
                <a:solidFill>
                  <a:schemeClr val="bg1"/>
                </a:solidFill>
              </a:defRPr>
            </a:lvl1pPr>
          </a:lstStyle>
          <a:p>
            <a:r>
              <a:rPr lang="fr-CA" dirty="0"/>
              <a:t>Modifiez le titre</a:t>
            </a:r>
          </a:p>
        </p:txBody>
      </p:sp>
    </p:spTree>
    <p:extLst>
      <p:ext uri="{BB962C8B-B14F-4D97-AF65-F5344CB8AC3E}">
        <p14:creationId xmlns:p14="http://schemas.microsoft.com/office/powerpoint/2010/main" val="119037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image" Target="../media/image13.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image" Target="../media/image12.png"/><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theme" Target="../theme/theme10.xml"/><Relationship Id="rId30" Type="http://schemas.openxmlformats.org/officeDocument/2006/relationships/image" Target="../media/image1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26" Type="http://schemas.openxmlformats.org/officeDocument/2006/relationships/slideLayout" Target="../slideLayouts/slideLayout197.xml"/><Relationship Id="rId3" Type="http://schemas.openxmlformats.org/officeDocument/2006/relationships/slideLayout" Target="../slideLayouts/slideLayout174.xml"/><Relationship Id="rId21" Type="http://schemas.openxmlformats.org/officeDocument/2006/relationships/slideLayout" Target="../slideLayouts/slideLayout192.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5" Type="http://schemas.openxmlformats.org/officeDocument/2006/relationships/slideLayout" Target="../slideLayouts/slideLayout196.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slideLayout" Target="../slideLayouts/slideLayout191.xml"/><Relationship Id="rId29" Type="http://schemas.openxmlformats.org/officeDocument/2006/relationships/image" Target="../media/image13.png"/><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24" Type="http://schemas.openxmlformats.org/officeDocument/2006/relationships/slideLayout" Target="../slideLayouts/slideLayout195.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slideLayout" Target="../slideLayouts/slideLayout194.xml"/><Relationship Id="rId28" Type="http://schemas.openxmlformats.org/officeDocument/2006/relationships/image" Target="../media/image12.png"/><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slideLayout" Target="../slideLayouts/slideLayout193.xml"/><Relationship Id="rId27" Type="http://schemas.openxmlformats.org/officeDocument/2006/relationships/theme" Target="../theme/theme11.xml"/><Relationship Id="rId30" Type="http://schemas.openxmlformats.org/officeDocument/2006/relationships/image" Target="../media/image1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slideLayout" Target="../slideLayouts/slideLayout223.xml"/><Relationship Id="rId3" Type="http://schemas.openxmlformats.org/officeDocument/2006/relationships/slideLayout" Target="../slideLayouts/slideLayout200.xml"/><Relationship Id="rId21" Type="http://schemas.openxmlformats.org/officeDocument/2006/relationships/slideLayout" Target="../slideLayouts/slideLayout218.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slideLayout" Target="../slideLayouts/slideLayout222.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slideLayout" Target="../slideLayouts/slideLayout217.xml"/><Relationship Id="rId29" Type="http://schemas.openxmlformats.org/officeDocument/2006/relationships/image" Target="../media/image13.pn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slideLayout" Target="../slideLayouts/slideLayout221.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image" Target="../media/image12.png"/><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theme" Target="../theme/theme12.xml"/><Relationship Id="rId30"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1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theme" Target="../theme/theme4.xml"/><Relationship Id="rId30"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image" Target="../media/image1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image" Target="../media/image12.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theme" Target="../theme/theme6.xml"/><Relationship Id="rId30"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image" Target="../media/image13.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image" Target="../media/image12.pn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theme" Target="../theme/theme7.xml"/><Relationship Id="rId30"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image" Target="../media/image13.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image" Target="../media/image12.png"/><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theme" Target="../theme/theme8.xml"/><Relationship Id="rId30" Type="http://schemas.openxmlformats.org/officeDocument/2006/relationships/image" Target="../media/image1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image" Target="../media/image13.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image" Target="../media/image12.png"/><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theme" Target="../theme/theme9.xml"/><Relationship Id="rId30"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1" y="0"/>
            <a:ext cx="9144000" cy="12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    </a:t>
            </a:r>
          </a:p>
        </p:txBody>
      </p:sp>
    </p:spTree>
    <p:extLst>
      <p:ext uri="{BB962C8B-B14F-4D97-AF65-F5344CB8AC3E}">
        <p14:creationId xmlns:p14="http://schemas.microsoft.com/office/powerpoint/2010/main" val="923783791"/>
      </p:ext>
    </p:extLst>
  </p:cSld>
  <p:clrMap bg1="lt1" tx1="dk1" bg2="lt2" tx2="dk2" accent1="accent1" accent2="accent2" accent3="accent3" accent4="accent4" accent5="accent5" accent6="accent6" hlink="hlink" folHlink="folHlink"/>
  <p:sldLayoutIdLst>
    <p:sldLayoutId id="2147483951" r:id="rId1"/>
    <p:sldLayoutId id="214748395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e 15"/>
          <p:cNvGrpSpPr/>
          <p:nvPr userDrawn="1"/>
        </p:nvGrpSpPr>
        <p:grpSpPr>
          <a:xfrm>
            <a:off x="425132" y="6123177"/>
            <a:ext cx="8714105" cy="644653"/>
            <a:chOff x="425132" y="6123177"/>
            <a:chExt cx="8714105" cy="644653"/>
          </a:xfrm>
        </p:grpSpPr>
        <p:pic>
          <p:nvPicPr>
            <p:cNvPr id="28" name="Picture 3" descr="C:\Users\kkan.LEGER\Desktop\Image vasco\Bande\Bande-rouge-fr-logo-noir.png"/>
            <p:cNvPicPr>
              <a:picLocks noChangeAspect="1" noChangeArrowheads="1"/>
            </p:cNvPicPr>
            <p:nvPr userDrawn="1"/>
          </p:nvPicPr>
          <p:blipFill rotWithShape="1">
            <a:blip r:embed="rId28">
              <a:extLst>
                <a:ext uri="{28A0092B-C50C-407E-A947-70E740481C1C}">
                  <a14:useLocalDpi xmlns:a14="http://schemas.microsoft.com/office/drawing/2010/main" val="0"/>
                </a:ext>
              </a:extLst>
            </a:blip>
            <a:srcRect l="4463" t="38298" r="84090" b="21233"/>
            <a:stretch/>
          </p:blipFill>
          <p:spPr bwMode="auto">
            <a:xfrm>
              <a:off x="425132" y="6175511"/>
              <a:ext cx="1046763" cy="592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kan.LEGER\Desktop\Bande Noir FR.png"/>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r="1059"/>
            <a:stretch/>
          </p:blipFill>
          <p:spPr bwMode="auto">
            <a:xfrm>
              <a:off x="1449100" y="6123177"/>
              <a:ext cx="7690137" cy="627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Noir_mince.png"/>
          <p:cNvPicPr>
            <a:picLocks noChangeAspect="1"/>
          </p:cNvPicPr>
          <p:nvPr userDrawn="1"/>
        </p:nvPicPr>
        <p:blipFill rotWithShape="1">
          <a:blip r:embed="rId30">
            <a:extLst>
              <a:ext uri="{28A0092B-C50C-407E-A947-70E740481C1C}">
                <a14:useLocalDpi xmlns:a14="http://schemas.microsoft.com/office/drawing/2010/main" val="0"/>
              </a:ext>
            </a:extLst>
          </a:blip>
          <a:srcRect l="249"/>
          <a:stretch/>
        </p:blipFill>
        <p:spPr>
          <a:xfrm>
            <a:off x="-7618" y="0"/>
            <a:ext cx="9149364" cy="798576"/>
          </a:xfrm>
          <a:prstGeom prst="rect">
            <a:avLst/>
          </a:prstGeom>
        </p:spPr>
      </p:pic>
    </p:spTree>
    <p:extLst>
      <p:ext uri="{BB962C8B-B14F-4D97-AF65-F5344CB8AC3E}">
        <p14:creationId xmlns:p14="http://schemas.microsoft.com/office/powerpoint/2010/main" val="2934029451"/>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 id="2147484192" r:id="rId19"/>
    <p:sldLayoutId id="2147484193" r:id="rId20"/>
    <p:sldLayoutId id="2147484194" r:id="rId21"/>
    <p:sldLayoutId id="2147484195" r:id="rId22"/>
    <p:sldLayoutId id="2147484196" r:id="rId23"/>
    <p:sldLayoutId id="2147484197" r:id="rId24"/>
    <p:sldLayoutId id="2147484198" r:id="rId25"/>
    <p:sldLayoutId id="2147484199" r:id="rId26"/>
  </p:sldLayoutIdLst>
  <p:hf hdr="0" dt="0"/>
  <p:txStyles>
    <p:titleStyle>
      <a:lvl1pPr algn="l" defTabSz="457200" rtl="0" eaLnBrk="1" latinLnBrk="0" hangingPunct="1">
        <a:spcBef>
          <a:spcPct val="0"/>
        </a:spcBef>
        <a:buNone/>
        <a:defRPr sz="28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e 15"/>
          <p:cNvGrpSpPr/>
          <p:nvPr userDrawn="1"/>
        </p:nvGrpSpPr>
        <p:grpSpPr>
          <a:xfrm>
            <a:off x="425132" y="6123177"/>
            <a:ext cx="8714105" cy="644653"/>
            <a:chOff x="425132" y="6123177"/>
            <a:chExt cx="8714105" cy="644653"/>
          </a:xfrm>
        </p:grpSpPr>
        <p:pic>
          <p:nvPicPr>
            <p:cNvPr id="28" name="Picture 3" descr="C:\Users\kkan.LEGER\Desktop\Image vasco\Bande\Bande-rouge-fr-logo-noir.png"/>
            <p:cNvPicPr>
              <a:picLocks noChangeAspect="1" noChangeArrowheads="1"/>
            </p:cNvPicPr>
            <p:nvPr userDrawn="1"/>
          </p:nvPicPr>
          <p:blipFill rotWithShape="1">
            <a:blip r:embed="rId28">
              <a:extLst>
                <a:ext uri="{28A0092B-C50C-407E-A947-70E740481C1C}">
                  <a14:useLocalDpi xmlns:a14="http://schemas.microsoft.com/office/drawing/2010/main" val="0"/>
                </a:ext>
              </a:extLst>
            </a:blip>
            <a:srcRect l="4463" t="38298" r="84090" b="21233"/>
            <a:stretch/>
          </p:blipFill>
          <p:spPr bwMode="auto">
            <a:xfrm>
              <a:off x="425132" y="6175511"/>
              <a:ext cx="1046763" cy="592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kan.LEGER\Desktop\Bande Noir FR.png"/>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r="1059"/>
            <a:stretch/>
          </p:blipFill>
          <p:spPr bwMode="auto">
            <a:xfrm>
              <a:off x="1449100" y="6123177"/>
              <a:ext cx="7690137" cy="627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Noir_mince.png"/>
          <p:cNvPicPr>
            <a:picLocks noChangeAspect="1"/>
          </p:cNvPicPr>
          <p:nvPr userDrawn="1"/>
        </p:nvPicPr>
        <p:blipFill rotWithShape="1">
          <a:blip r:embed="rId30">
            <a:extLst>
              <a:ext uri="{28A0092B-C50C-407E-A947-70E740481C1C}">
                <a14:useLocalDpi xmlns:a14="http://schemas.microsoft.com/office/drawing/2010/main" val="0"/>
              </a:ext>
            </a:extLst>
          </a:blip>
          <a:srcRect l="249"/>
          <a:stretch/>
        </p:blipFill>
        <p:spPr>
          <a:xfrm>
            <a:off x="-7618" y="0"/>
            <a:ext cx="9149364" cy="798576"/>
          </a:xfrm>
          <a:prstGeom prst="rect">
            <a:avLst/>
          </a:prstGeom>
        </p:spPr>
      </p:pic>
    </p:spTree>
    <p:extLst>
      <p:ext uri="{BB962C8B-B14F-4D97-AF65-F5344CB8AC3E}">
        <p14:creationId xmlns:p14="http://schemas.microsoft.com/office/powerpoint/2010/main" val="412321873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 id="2147484218" r:id="rId18"/>
    <p:sldLayoutId id="2147484219" r:id="rId19"/>
    <p:sldLayoutId id="2147484220" r:id="rId20"/>
    <p:sldLayoutId id="2147484221" r:id="rId21"/>
    <p:sldLayoutId id="2147484222" r:id="rId22"/>
    <p:sldLayoutId id="2147484223" r:id="rId23"/>
    <p:sldLayoutId id="2147484224" r:id="rId24"/>
    <p:sldLayoutId id="2147484225" r:id="rId25"/>
    <p:sldLayoutId id="2147484226" r:id="rId26"/>
  </p:sldLayoutIdLst>
  <p:hf hdr="0" dt="0"/>
  <p:txStyles>
    <p:titleStyle>
      <a:lvl1pPr algn="l" defTabSz="457200" rtl="0" eaLnBrk="1" latinLnBrk="0" hangingPunct="1">
        <a:spcBef>
          <a:spcPct val="0"/>
        </a:spcBef>
        <a:buNone/>
        <a:defRPr sz="28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e 15"/>
          <p:cNvGrpSpPr/>
          <p:nvPr userDrawn="1"/>
        </p:nvGrpSpPr>
        <p:grpSpPr>
          <a:xfrm>
            <a:off x="425132" y="6123177"/>
            <a:ext cx="8714105" cy="644653"/>
            <a:chOff x="425132" y="6123177"/>
            <a:chExt cx="8714105" cy="644653"/>
          </a:xfrm>
        </p:grpSpPr>
        <p:pic>
          <p:nvPicPr>
            <p:cNvPr id="28" name="Picture 3" descr="C:\Users\kkan.LEGER\Desktop\Image vasco\Bande\Bande-rouge-fr-logo-noir.png"/>
            <p:cNvPicPr>
              <a:picLocks noChangeAspect="1" noChangeArrowheads="1"/>
            </p:cNvPicPr>
            <p:nvPr userDrawn="1"/>
          </p:nvPicPr>
          <p:blipFill rotWithShape="1">
            <a:blip r:embed="rId28">
              <a:extLst>
                <a:ext uri="{28A0092B-C50C-407E-A947-70E740481C1C}">
                  <a14:useLocalDpi xmlns:a14="http://schemas.microsoft.com/office/drawing/2010/main" val="0"/>
                </a:ext>
              </a:extLst>
            </a:blip>
            <a:srcRect l="4463" t="38298" r="84090" b="21233"/>
            <a:stretch/>
          </p:blipFill>
          <p:spPr bwMode="auto">
            <a:xfrm>
              <a:off x="425132" y="6175511"/>
              <a:ext cx="1046763" cy="592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kan.LEGER\Desktop\Bande Noir FR.png"/>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r="1059"/>
            <a:stretch/>
          </p:blipFill>
          <p:spPr bwMode="auto">
            <a:xfrm>
              <a:off x="1449100" y="6123177"/>
              <a:ext cx="7690137" cy="627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Noir_mince.png"/>
          <p:cNvPicPr>
            <a:picLocks noChangeAspect="1"/>
          </p:cNvPicPr>
          <p:nvPr userDrawn="1"/>
        </p:nvPicPr>
        <p:blipFill rotWithShape="1">
          <a:blip r:embed="rId30">
            <a:extLst>
              <a:ext uri="{28A0092B-C50C-407E-A947-70E740481C1C}">
                <a14:useLocalDpi xmlns:a14="http://schemas.microsoft.com/office/drawing/2010/main" val="0"/>
              </a:ext>
            </a:extLst>
          </a:blip>
          <a:srcRect l="249"/>
          <a:stretch/>
        </p:blipFill>
        <p:spPr>
          <a:xfrm>
            <a:off x="-7618" y="0"/>
            <a:ext cx="9149364" cy="798576"/>
          </a:xfrm>
          <a:prstGeom prst="rect">
            <a:avLst/>
          </a:prstGeom>
        </p:spPr>
      </p:pic>
    </p:spTree>
    <p:extLst>
      <p:ext uri="{BB962C8B-B14F-4D97-AF65-F5344CB8AC3E}">
        <p14:creationId xmlns:p14="http://schemas.microsoft.com/office/powerpoint/2010/main" val="2803486948"/>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 id="2147484250" r:id="rId23"/>
    <p:sldLayoutId id="2147484251" r:id="rId24"/>
    <p:sldLayoutId id="2147484252" r:id="rId25"/>
    <p:sldLayoutId id="2147484253" r:id="rId26"/>
  </p:sldLayoutIdLst>
  <p:hf hdr="0" dt="0"/>
  <p:txStyles>
    <p:titleStyle>
      <a:lvl1pPr algn="l" defTabSz="457200" rtl="0" eaLnBrk="1" latinLnBrk="0" hangingPunct="1">
        <a:spcBef>
          <a:spcPct val="0"/>
        </a:spcBef>
        <a:buNone/>
        <a:defRPr sz="28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e 17"/>
          <p:cNvGrpSpPr/>
          <p:nvPr userDrawn="1"/>
        </p:nvGrpSpPr>
        <p:grpSpPr>
          <a:xfrm>
            <a:off x="0" y="3204000"/>
            <a:ext cx="9144000" cy="3654000"/>
            <a:chOff x="0" y="3204000"/>
            <a:chExt cx="9144000" cy="3654000"/>
          </a:xfrm>
        </p:grpSpPr>
        <p:pic>
          <p:nvPicPr>
            <p:cNvPr id="20" name="Picture 2" descr="C:\Users\kkan.LEGER\Desktop\Image2.png"/>
            <p:cNvPicPr>
              <a:picLocks noChangeArrowheads="1"/>
            </p:cNvPicPr>
            <p:nvPr userDrawn="1"/>
          </p:nvPicPr>
          <p:blipFill rotWithShape="1">
            <a:blip r:embed="rId13">
              <a:biLevel thresh="75000"/>
              <a:extLst>
                <a:ext uri="{28A0092B-C50C-407E-A947-70E740481C1C}">
                  <a14:useLocalDpi xmlns:a14="http://schemas.microsoft.com/office/drawing/2010/main" val="0"/>
                </a:ext>
              </a:extLst>
            </a:blip>
            <a:srcRect l="452" t="-1" b="785"/>
            <a:stretch/>
          </p:blipFill>
          <p:spPr bwMode="auto">
            <a:xfrm>
              <a:off x="0" y="3204000"/>
              <a:ext cx="9144000" cy="3654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e 20"/>
            <p:cNvGrpSpPr/>
            <p:nvPr userDrawn="1"/>
          </p:nvGrpSpPr>
          <p:grpSpPr>
            <a:xfrm>
              <a:off x="401320" y="6067425"/>
              <a:ext cx="8742680" cy="737620"/>
              <a:chOff x="401320" y="6072188"/>
              <a:chExt cx="8742680" cy="737620"/>
            </a:xfrm>
          </p:grpSpPr>
          <p:pic>
            <p:nvPicPr>
              <p:cNvPr id="22" name="Picture 2" descr="C:\Users\kkan.LEGER\Desktop\Bande rouge FR.pn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565" r="965"/>
              <a:stretch/>
            </p:blipFill>
            <p:spPr bwMode="auto">
              <a:xfrm>
                <a:off x="1490518" y="6072188"/>
                <a:ext cx="7653482" cy="6270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kkan.LEGER\Desktop\Image vasco\Logo_blanc-19.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01320" y="6133533"/>
                <a:ext cx="1133475" cy="67627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415063738"/>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C:\Users\kkan.LEGER\Desktop\Image2.png"/>
          <p:cNvPicPr>
            <a:picLocks noChangeAspect="1" noChangeArrowheads="1"/>
          </p:cNvPicPr>
          <p:nvPr userDrawn="1"/>
        </p:nvPicPr>
        <p:blipFill rotWithShape="1">
          <a:blip r:embed="rId3">
            <a:biLevel thresh="75000"/>
            <a:extLst>
              <a:ext uri="{28A0092B-C50C-407E-A947-70E740481C1C}">
                <a14:useLocalDpi xmlns:a14="http://schemas.microsoft.com/office/drawing/2010/main" val="0"/>
              </a:ext>
            </a:extLst>
          </a:blip>
          <a:srcRect l="452" b="31133"/>
          <a:stretch/>
        </p:blipFill>
        <p:spPr bwMode="auto">
          <a:xfrm>
            <a:off x="0" y="4325345"/>
            <a:ext cx="9144000" cy="253265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userDrawn="1"/>
        </p:nvGrpSpPr>
        <p:grpSpPr>
          <a:xfrm>
            <a:off x="401320" y="6076951"/>
            <a:ext cx="8742680" cy="728094"/>
            <a:chOff x="401320" y="6076951"/>
            <a:chExt cx="8742680" cy="728094"/>
          </a:xfrm>
        </p:grpSpPr>
        <p:pic>
          <p:nvPicPr>
            <p:cNvPr id="21" name="Picture 2" descr="C:\Users\kkan.LEGER\Desktop\Bande rouge FR.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65" r="965"/>
            <a:stretch/>
          </p:blipFill>
          <p:spPr bwMode="auto">
            <a:xfrm>
              <a:off x="1490518" y="6076951"/>
              <a:ext cx="7653482" cy="627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kkan.LEGER\Desktop\Image vasco\Logo_blanc-19.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320" y="6128770"/>
              <a:ext cx="1133475" cy="6762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e 23"/>
          <p:cNvGrpSpPr/>
          <p:nvPr userDrawn="1"/>
        </p:nvGrpSpPr>
        <p:grpSpPr>
          <a:xfrm>
            <a:off x="401320" y="6067425"/>
            <a:ext cx="8742680" cy="737620"/>
            <a:chOff x="401320" y="6072188"/>
            <a:chExt cx="8742680" cy="737620"/>
          </a:xfrm>
        </p:grpSpPr>
        <p:pic>
          <p:nvPicPr>
            <p:cNvPr id="25" name="Picture 2" descr="C:\Users\kkan.LEGER\Desktop\Bande rouge FR.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65" r="965"/>
            <a:stretch/>
          </p:blipFill>
          <p:spPr bwMode="auto">
            <a:xfrm>
              <a:off x="1490518" y="6072188"/>
              <a:ext cx="7653482" cy="6270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kan.LEGER\Desktop\Image vasco\Logo_blanc-19.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320" y="6133533"/>
              <a:ext cx="1133475" cy="6762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3090505"/>
      </p:ext>
    </p:extLst>
  </p:cSld>
  <p:clrMap bg1="lt1" tx1="dk1" bg2="lt2" tx2="dk2" accent1="accent1" accent2="accent2" accent3="accent3" accent4="accent4" accent5="accent5" accent6="accent6" hlink="hlink" folHlink="folHlink"/>
  <p:sldLayoutIdLst>
    <p:sldLayoutId id="2147483966"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e 15"/>
          <p:cNvGrpSpPr/>
          <p:nvPr userDrawn="1"/>
        </p:nvGrpSpPr>
        <p:grpSpPr>
          <a:xfrm>
            <a:off x="425132" y="6123177"/>
            <a:ext cx="8714105" cy="644653"/>
            <a:chOff x="425132" y="6123177"/>
            <a:chExt cx="8714105" cy="644653"/>
          </a:xfrm>
        </p:grpSpPr>
        <p:pic>
          <p:nvPicPr>
            <p:cNvPr id="28" name="Picture 3" descr="C:\Users\kkan.LEGER\Desktop\Image vasco\Bande\Bande-rouge-fr-logo-noir.png"/>
            <p:cNvPicPr>
              <a:picLocks noChangeAspect="1" noChangeArrowheads="1"/>
            </p:cNvPicPr>
            <p:nvPr userDrawn="1"/>
          </p:nvPicPr>
          <p:blipFill rotWithShape="1">
            <a:blip r:embed="rId28">
              <a:extLst>
                <a:ext uri="{28A0092B-C50C-407E-A947-70E740481C1C}">
                  <a14:useLocalDpi xmlns:a14="http://schemas.microsoft.com/office/drawing/2010/main" val="0"/>
                </a:ext>
              </a:extLst>
            </a:blip>
            <a:srcRect l="4463" t="38298" r="84090" b="21233"/>
            <a:stretch/>
          </p:blipFill>
          <p:spPr bwMode="auto">
            <a:xfrm>
              <a:off x="425132" y="6175511"/>
              <a:ext cx="1046763" cy="592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kan.LEGER\Desktop\Bande Noir FR.png"/>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r="1059"/>
            <a:stretch/>
          </p:blipFill>
          <p:spPr bwMode="auto">
            <a:xfrm>
              <a:off x="1449100" y="6123177"/>
              <a:ext cx="7690137" cy="627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Noir_mince.png"/>
          <p:cNvPicPr>
            <a:picLocks noChangeAspect="1"/>
          </p:cNvPicPr>
          <p:nvPr userDrawn="1"/>
        </p:nvPicPr>
        <p:blipFill rotWithShape="1">
          <a:blip r:embed="rId30">
            <a:extLst>
              <a:ext uri="{28A0092B-C50C-407E-A947-70E740481C1C}">
                <a14:useLocalDpi xmlns:a14="http://schemas.microsoft.com/office/drawing/2010/main" val="0"/>
              </a:ext>
            </a:extLst>
          </a:blip>
          <a:srcRect l="249"/>
          <a:stretch/>
        </p:blipFill>
        <p:spPr>
          <a:xfrm>
            <a:off x="-7618" y="0"/>
            <a:ext cx="9149364" cy="798576"/>
          </a:xfrm>
          <a:prstGeom prst="rect">
            <a:avLst/>
          </a:prstGeom>
        </p:spPr>
      </p:pic>
    </p:spTree>
    <p:extLst>
      <p:ext uri="{BB962C8B-B14F-4D97-AF65-F5344CB8AC3E}">
        <p14:creationId xmlns:p14="http://schemas.microsoft.com/office/powerpoint/2010/main" val="135034516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3986" r:id="rId19"/>
    <p:sldLayoutId id="2147483987" r:id="rId20"/>
    <p:sldLayoutId id="2147483988" r:id="rId21"/>
    <p:sldLayoutId id="2147483989" r:id="rId22"/>
    <p:sldLayoutId id="2147483990" r:id="rId23"/>
    <p:sldLayoutId id="2147483991" r:id="rId24"/>
    <p:sldLayoutId id="2147483992" r:id="rId25"/>
    <p:sldLayoutId id="2147483993" r:id="rId26"/>
  </p:sldLayoutIdLst>
  <p:hf hdr="0" dt="0"/>
  <p:txStyles>
    <p:titleStyle>
      <a:lvl1pPr algn="l" defTabSz="457200" rtl="0" eaLnBrk="1" latinLnBrk="0" hangingPunct="1">
        <a:spcBef>
          <a:spcPct val="0"/>
        </a:spcBef>
        <a:buNone/>
        <a:defRPr sz="28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C:\Users\kkan.LEGER\Desktop\Image2.png"/>
          <p:cNvPicPr>
            <a:picLocks noChangeAspect="1" noChangeArrowheads="1"/>
          </p:cNvPicPr>
          <p:nvPr userDrawn="1"/>
        </p:nvPicPr>
        <p:blipFill rotWithShape="1">
          <a:blip r:embed="rId3">
            <a:biLevel thresh="75000"/>
            <a:extLst>
              <a:ext uri="{28A0092B-C50C-407E-A947-70E740481C1C}">
                <a14:useLocalDpi xmlns:a14="http://schemas.microsoft.com/office/drawing/2010/main" val="0"/>
              </a:ext>
            </a:extLst>
          </a:blip>
          <a:srcRect l="452" b="31133"/>
          <a:stretch/>
        </p:blipFill>
        <p:spPr bwMode="auto">
          <a:xfrm>
            <a:off x="0" y="4325345"/>
            <a:ext cx="9144000" cy="253265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userDrawn="1"/>
        </p:nvGrpSpPr>
        <p:grpSpPr>
          <a:xfrm>
            <a:off x="401320" y="6076951"/>
            <a:ext cx="8742680" cy="728094"/>
            <a:chOff x="401320" y="6076951"/>
            <a:chExt cx="8742680" cy="728094"/>
          </a:xfrm>
        </p:grpSpPr>
        <p:pic>
          <p:nvPicPr>
            <p:cNvPr id="21" name="Picture 2" descr="C:\Users\kkan.LEGER\Desktop\Bande rouge FR.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65" r="965"/>
            <a:stretch/>
          </p:blipFill>
          <p:spPr bwMode="auto">
            <a:xfrm>
              <a:off x="1490518" y="6076951"/>
              <a:ext cx="7653482" cy="627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kkan.LEGER\Desktop\Image vasco\Logo_blanc-19.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320" y="6128770"/>
              <a:ext cx="1133475" cy="6762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e 23"/>
          <p:cNvGrpSpPr/>
          <p:nvPr userDrawn="1"/>
        </p:nvGrpSpPr>
        <p:grpSpPr>
          <a:xfrm>
            <a:off x="401320" y="6067425"/>
            <a:ext cx="8742680" cy="737620"/>
            <a:chOff x="401320" y="6072188"/>
            <a:chExt cx="8742680" cy="737620"/>
          </a:xfrm>
        </p:grpSpPr>
        <p:pic>
          <p:nvPicPr>
            <p:cNvPr id="25" name="Picture 2" descr="C:\Users\kkan.LEGER\Desktop\Bande rouge FR.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65" r="965"/>
            <a:stretch/>
          </p:blipFill>
          <p:spPr bwMode="auto">
            <a:xfrm>
              <a:off x="1490518" y="6072188"/>
              <a:ext cx="7653482" cy="6270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kan.LEGER\Desktop\Image vasco\Logo_blanc-19.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320" y="6133533"/>
              <a:ext cx="1133475" cy="6762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212"/>
      </p:ext>
    </p:extLst>
  </p:cSld>
  <p:clrMap bg1="lt1" tx1="dk1" bg2="lt2" tx2="dk2" accent1="accent1" accent2="accent2" accent3="accent3" accent4="accent4" accent5="accent5" accent6="accent6" hlink="hlink" folHlink="folHlink"/>
  <p:sldLayoutIdLst>
    <p:sldLayoutId id="214748406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e 15"/>
          <p:cNvGrpSpPr/>
          <p:nvPr userDrawn="1"/>
        </p:nvGrpSpPr>
        <p:grpSpPr>
          <a:xfrm>
            <a:off x="425132" y="6123177"/>
            <a:ext cx="8714105" cy="644653"/>
            <a:chOff x="425132" y="6123177"/>
            <a:chExt cx="8714105" cy="644653"/>
          </a:xfrm>
        </p:grpSpPr>
        <p:pic>
          <p:nvPicPr>
            <p:cNvPr id="28" name="Picture 3" descr="C:\Users\kkan.LEGER\Desktop\Image vasco\Bande\Bande-rouge-fr-logo-noir.png"/>
            <p:cNvPicPr>
              <a:picLocks noChangeAspect="1" noChangeArrowheads="1"/>
            </p:cNvPicPr>
            <p:nvPr userDrawn="1"/>
          </p:nvPicPr>
          <p:blipFill rotWithShape="1">
            <a:blip r:embed="rId28">
              <a:extLst>
                <a:ext uri="{28A0092B-C50C-407E-A947-70E740481C1C}">
                  <a14:useLocalDpi xmlns:a14="http://schemas.microsoft.com/office/drawing/2010/main" val="0"/>
                </a:ext>
              </a:extLst>
            </a:blip>
            <a:srcRect l="4463" t="38298" r="84090" b="21233"/>
            <a:stretch/>
          </p:blipFill>
          <p:spPr bwMode="auto">
            <a:xfrm>
              <a:off x="425132" y="6175511"/>
              <a:ext cx="1046763" cy="592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kan.LEGER\Desktop\Bande Noir FR.png"/>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r="1059"/>
            <a:stretch/>
          </p:blipFill>
          <p:spPr bwMode="auto">
            <a:xfrm>
              <a:off x="1449100" y="6123177"/>
              <a:ext cx="7690137" cy="627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Noir_mince.png"/>
          <p:cNvPicPr>
            <a:picLocks noChangeAspect="1"/>
          </p:cNvPicPr>
          <p:nvPr userDrawn="1"/>
        </p:nvPicPr>
        <p:blipFill rotWithShape="1">
          <a:blip r:embed="rId30">
            <a:extLst>
              <a:ext uri="{28A0092B-C50C-407E-A947-70E740481C1C}">
                <a14:useLocalDpi xmlns:a14="http://schemas.microsoft.com/office/drawing/2010/main" val="0"/>
              </a:ext>
            </a:extLst>
          </a:blip>
          <a:srcRect l="249"/>
          <a:stretch/>
        </p:blipFill>
        <p:spPr>
          <a:xfrm>
            <a:off x="-7618" y="0"/>
            <a:ext cx="9149364" cy="798576"/>
          </a:xfrm>
          <a:prstGeom prst="rect">
            <a:avLst/>
          </a:prstGeom>
        </p:spPr>
      </p:pic>
    </p:spTree>
    <p:extLst>
      <p:ext uri="{BB962C8B-B14F-4D97-AF65-F5344CB8AC3E}">
        <p14:creationId xmlns:p14="http://schemas.microsoft.com/office/powerpoint/2010/main" val="75088264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 id="2147484084" r:id="rId20"/>
    <p:sldLayoutId id="2147484085" r:id="rId21"/>
    <p:sldLayoutId id="2147484086" r:id="rId22"/>
    <p:sldLayoutId id="2147484087" r:id="rId23"/>
    <p:sldLayoutId id="2147484088" r:id="rId24"/>
    <p:sldLayoutId id="2147484089" r:id="rId25"/>
    <p:sldLayoutId id="2147484090" r:id="rId26"/>
  </p:sldLayoutIdLst>
  <p:hf hdr="0" dt="0"/>
  <p:txStyles>
    <p:titleStyle>
      <a:lvl1pPr algn="l" defTabSz="457200" rtl="0" eaLnBrk="1" latinLnBrk="0" hangingPunct="1">
        <a:spcBef>
          <a:spcPct val="0"/>
        </a:spcBef>
        <a:buNone/>
        <a:defRPr sz="28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e 15"/>
          <p:cNvGrpSpPr/>
          <p:nvPr userDrawn="1"/>
        </p:nvGrpSpPr>
        <p:grpSpPr>
          <a:xfrm>
            <a:off x="425132" y="6123177"/>
            <a:ext cx="8714105" cy="644653"/>
            <a:chOff x="425132" y="6123177"/>
            <a:chExt cx="8714105" cy="644653"/>
          </a:xfrm>
        </p:grpSpPr>
        <p:pic>
          <p:nvPicPr>
            <p:cNvPr id="28" name="Picture 3" descr="C:\Users\kkan.LEGER\Desktop\Image vasco\Bande\Bande-rouge-fr-logo-noir.png"/>
            <p:cNvPicPr>
              <a:picLocks noChangeAspect="1" noChangeArrowheads="1"/>
            </p:cNvPicPr>
            <p:nvPr userDrawn="1"/>
          </p:nvPicPr>
          <p:blipFill rotWithShape="1">
            <a:blip r:embed="rId28">
              <a:extLst>
                <a:ext uri="{28A0092B-C50C-407E-A947-70E740481C1C}">
                  <a14:useLocalDpi xmlns:a14="http://schemas.microsoft.com/office/drawing/2010/main" val="0"/>
                </a:ext>
              </a:extLst>
            </a:blip>
            <a:srcRect l="4463" t="38298" r="84090" b="21233"/>
            <a:stretch/>
          </p:blipFill>
          <p:spPr bwMode="auto">
            <a:xfrm>
              <a:off x="425132" y="6175511"/>
              <a:ext cx="1046763" cy="592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kan.LEGER\Desktop\Bande Noir FR.png"/>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r="1059"/>
            <a:stretch/>
          </p:blipFill>
          <p:spPr bwMode="auto">
            <a:xfrm>
              <a:off x="1449100" y="6123177"/>
              <a:ext cx="7690137" cy="627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Noir_mince.png"/>
          <p:cNvPicPr>
            <a:picLocks noChangeAspect="1"/>
          </p:cNvPicPr>
          <p:nvPr userDrawn="1"/>
        </p:nvPicPr>
        <p:blipFill rotWithShape="1">
          <a:blip r:embed="rId30">
            <a:extLst>
              <a:ext uri="{28A0092B-C50C-407E-A947-70E740481C1C}">
                <a14:useLocalDpi xmlns:a14="http://schemas.microsoft.com/office/drawing/2010/main" val="0"/>
              </a:ext>
            </a:extLst>
          </a:blip>
          <a:srcRect l="249"/>
          <a:stretch/>
        </p:blipFill>
        <p:spPr>
          <a:xfrm>
            <a:off x="-7618" y="0"/>
            <a:ext cx="9149364" cy="798576"/>
          </a:xfrm>
          <a:prstGeom prst="rect">
            <a:avLst/>
          </a:prstGeom>
        </p:spPr>
      </p:pic>
    </p:spTree>
    <p:extLst>
      <p:ext uri="{BB962C8B-B14F-4D97-AF65-F5344CB8AC3E}">
        <p14:creationId xmlns:p14="http://schemas.microsoft.com/office/powerpoint/2010/main" val="3663131030"/>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Lst>
  <p:hf hdr="0" dt="0"/>
  <p:txStyles>
    <p:titleStyle>
      <a:lvl1pPr algn="l" defTabSz="457200" rtl="0" eaLnBrk="1" latinLnBrk="0" hangingPunct="1">
        <a:spcBef>
          <a:spcPct val="0"/>
        </a:spcBef>
        <a:buNone/>
        <a:defRPr sz="28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e 15"/>
          <p:cNvGrpSpPr/>
          <p:nvPr userDrawn="1"/>
        </p:nvGrpSpPr>
        <p:grpSpPr>
          <a:xfrm>
            <a:off x="425132" y="6123177"/>
            <a:ext cx="8714105" cy="644653"/>
            <a:chOff x="425132" y="6123177"/>
            <a:chExt cx="8714105" cy="644653"/>
          </a:xfrm>
        </p:grpSpPr>
        <p:pic>
          <p:nvPicPr>
            <p:cNvPr id="28" name="Picture 3" descr="C:\Users\kkan.LEGER\Desktop\Image vasco\Bande\Bande-rouge-fr-logo-noir.png"/>
            <p:cNvPicPr>
              <a:picLocks noChangeAspect="1" noChangeArrowheads="1"/>
            </p:cNvPicPr>
            <p:nvPr userDrawn="1"/>
          </p:nvPicPr>
          <p:blipFill rotWithShape="1">
            <a:blip r:embed="rId28">
              <a:extLst>
                <a:ext uri="{28A0092B-C50C-407E-A947-70E740481C1C}">
                  <a14:useLocalDpi xmlns:a14="http://schemas.microsoft.com/office/drawing/2010/main" val="0"/>
                </a:ext>
              </a:extLst>
            </a:blip>
            <a:srcRect l="4463" t="38298" r="84090" b="21233"/>
            <a:stretch/>
          </p:blipFill>
          <p:spPr bwMode="auto">
            <a:xfrm>
              <a:off x="425132" y="6175511"/>
              <a:ext cx="1046763" cy="592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kan.LEGER\Desktop\Bande Noir FR.png"/>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r="1059"/>
            <a:stretch/>
          </p:blipFill>
          <p:spPr bwMode="auto">
            <a:xfrm>
              <a:off x="1449100" y="6123177"/>
              <a:ext cx="7690137" cy="627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Noir_mince.png"/>
          <p:cNvPicPr>
            <a:picLocks noChangeAspect="1"/>
          </p:cNvPicPr>
          <p:nvPr userDrawn="1"/>
        </p:nvPicPr>
        <p:blipFill rotWithShape="1">
          <a:blip r:embed="rId30">
            <a:extLst>
              <a:ext uri="{28A0092B-C50C-407E-A947-70E740481C1C}">
                <a14:useLocalDpi xmlns:a14="http://schemas.microsoft.com/office/drawing/2010/main" val="0"/>
              </a:ext>
            </a:extLst>
          </a:blip>
          <a:srcRect l="249"/>
          <a:stretch/>
        </p:blipFill>
        <p:spPr>
          <a:xfrm>
            <a:off x="-7618" y="0"/>
            <a:ext cx="9149364" cy="798576"/>
          </a:xfrm>
          <a:prstGeom prst="rect">
            <a:avLst/>
          </a:prstGeom>
        </p:spPr>
      </p:pic>
    </p:spTree>
    <p:extLst>
      <p:ext uri="{BB962C8B-B14F-4D97-AF65-F5344CB8AC3E}">
        <p14:creationId xmlns:p14="http://schemas.microsoft.com/office/powerpoint/2010/main" val="3622994648"/>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 id="2147484137" r:id="rId19"/>
    <p:sldLayoutId id="2147484138" r:id="rId20"/>
    <p:sldLayoutId id="2147484139" r:id="rId21"/>
    <p:sldLayoutId id="2147484140" r:id="rId22"/>
    <p:sldLayoutId id="2147484141" r:id="rId23"/>
    <p:sldLayoutId id="2147484142" r:id="rId24"/>
    <p:sldLayoutId id="2147484143" r:id="rId25"/>
    <p:sldLayoutId id="2147484144" r:id="rId26"/>
  </p:sldLayoutIdLst>
  <p:hf hdr="0" dt="0"/>
  <p:txStyles>
    <p:titleStyle>
      <a:lvl1pPr algn="l" defTabSz="457200" rtl="0" eaLnBrk="1" latinLnBrk="0" hangingPunct="1">
        <a:spcBef>
          <a:spcPct val="0"/>
        </a:spcBef>
        <a:buNone/>
        <a:defRPr sz="28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e 15"/>
          <p:cNvGrpSpPr/>
          <p:nvPr userDrawn="1"/>
        </p:nvGrpSpPr>
        <p:grpSpPr>
          <a:xfrm>
            <a:off x="425132" y="6123177"/>
            <a:ext cx="8714105" cy="644653"/>
            <a:chOff x="425132" y="6123177"/>
            <a:chExt cx="8714105" cy="644653"/>
          </a:xfrm>
        </p:grpSpPr>
        <p:pic>
          <p:nvPicPr>
            <p:cNvPr id="28" name="Picture 3" descr="C:\Users\kkan.LEGER\Desktop\Image vasco\Bande\Bande-rouge-fr-logo-noir.png"/>
            <p:cNvPicPr>
              <a:picLocks noChangeAspect="1" noChangeArrowheads="1"/>
            </p:cNvPicPr>
            <p:nvPr userDrawn="1"/>
          </p:nvPicPr>
          <p:blipFill rotWithShape="1">
            <a:blip r:embed="rId28">
              <a:extLst>
                <a:ext uri="{28A0092B-C50C-407E-A947-70E740481C1C}">
                  <a14:useLocalDpi xmlns:a14="http://schemas.microsoft.com/office/drawing/2010/main" val="0"/>
                </a:ext>
              </a:extLst>
            </a:blip>
            <a:srcRect l="4463" t="38298" r="84090" b="21233"/>
            <a:stretch/>
          </p:blipFill>
          <p:spPr bwMode="auto">
            <a:xfrm>
              <a:off x="425132" y="6175511"/>
              <a:ext cx="1046763" cy="592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kan.LEGER\Desktop\Bande Noir FR.png"/>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r="1059"/>
            <a:stretch/>
          </p:blipFill>
          <p:spPr bwMode="auto">
            <a:xfrm>
              <a:off x="1449100" y="6123177"/>
              <a:ext cx="7690137" cy="62706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Noir_mince.png"/>
          <p:cNvPicPr>
            <a:picLocks noChangeAspect="1"/>
          </p:cNvPicPr>
          <p:nvPr userDrawn="1"/>
        </p:nvPicPr>
        <p:blipFill rotWithShape="1">
          <a:blip r:embed="rId30">
            <a:extLst>
              <a:ext uri="{28A0092B-C50C-407E-A947-70E740481C1C}">
                <a14:useLocalDpi xmlns:a14="http://schemas.microsoft.com/office/drawing/2010/main" val="0"/>
              </a:ext>
            </a:extLst>
          </a:blip>
          <a:srcRect l="249"/>
          <a:stretch/>
        </p:blipFill>
        <p:spPr>
          <a:xfrm>
            <a:off x="-7618" y="0"/>
            <a:ext cx="9149364" cy="798576"/>
          </a:xfrm>
          <a:prstGeom prst="rect">
            <a:avLst/>
          </a:prstGeom>
        </p:spPr>
      </p:pic>
    </p:spTree>
    <p:extLst>
      <p:ext uri="{BB962C8B-B14F-4D97-AF65-F5344CB8AC3E}">
        <p14:creationId xmlns:p14="http://schemas.microsoft.com/office/powerpoint/2010/main" val="1652133473"/>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6" r:id="rId20"/>
    <p:sldLayoutId id="2147484167" r:id="rId21"/>
    <p:sldLayoutId id="2147484168" r:id="rId22"/>
    <p:sldLayoutId id="2147484169" r:id="rId23"/>
    <p:sldLayoutId id="2147484170" r:id="rId24"/>
    <p:sldLayoutId id="2147484171" r:id="rId25"/>
    <p:sldLayoutId id="2147484172" r:id="rId26"/>
  </p:sldLayoutIdLst>
  <p:hf hdr="0" dt="0"/>
  <p:txStyles>
    <p:titleStyle>
      <a:lvl1pPr algn="l" defTabSz="457200" rtl="0" eaLnBrk="1" latinLnBrk="0" hangingPunct="1">
        <a:spcBef>
          <a:spcPct val="0"/>
        </a:spcBef>
        <a:buNone/>
        <a:defRPr sz="28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71.xml"/><Relationship Id="rId7" Type="http://schemas.openxmlformats.org/officeDocument/2006/relationships/image" Target="../media/image18.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3.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hyperlink" Target="http://www.tourisme.gouv.qc.ca/publications/media/document/aidefinanciere/festivals/Exigences-pour-etudes-de-provenance-achalandage.pdf" TargetMode="External"/><Relationship Id="rId5" Type="http://schemas.openxmlformats.org/officeDocument/2006/relationships/slideLayout" Target="../slideLayouts/slideLayout73.xml"/><Relationship Id="rId4" Type="http://schemas.openxmlformats.org/officeDocument/2006/relationships/tags" Target="../tags/tag213.xml"/></Relationships>
</file>

<file path=ppt/slides/_rels/slide11.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slideLayout" Target="../slideLayouts/slideLayout73.xml"/><Relationship Id="rId3" Type="http://schemas.openxmlformats.org/officeDocument/2006/relationships/tags" Target="../tags/tag216.xml"/><Relationship Id="rId21" Type="http://schemas.openxmlformats.org/officeDocument/2006/relationships/tags" Target="../tags/tag234.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tags" Target="../tags/tag238.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tags" Target="../tags/tag237.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10" Type="http://schemas.openxmlformats.org/officeDocument/2006/relationships/tags" Target="../tags/tag223.xml"/><Relationship Id="rId19" Type="http://schemas.openxmlformats.org/officeDocument/2006/relationships/tags" Target="../tags/tag232.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22.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2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tags" Target="../tags/tag259.xml"/><Relationship Id="rId3" Type="http://schemas.openxmlformats.org/officeDocument/2006/relationships/tags" Target="../tags/tag244.xml"/><Relationship Id="rId21" Type="http://schemas.openxmlformats.org/officeDocument/2006/relationships/slideLayout" Target="../slideLayouts/slideLayout20.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tags" Target="../tags/tag258.xml"/><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tags" Target="../tags/tag261.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5" Type="http://schemas.openxmlformats.org/officeDocument/2006/relationships/tags" Target="../tags/tag256.xml"/><Relationship Id="rId10" Type="http://schemas.openxmlformats.org/officeDocument/2006/relationships/tags" Target="../tags/tag251.xml"/><Relationship Id="rId19" Type="http://schemas.openxmlformats.org/officeDocument/2006/relationships/tags" Target="../tags/tag260.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tags" Target="../tags/tag279.xml"/><Relationship Id="rId3" Type="http://schemas.openxmlformats.org/officeDocument/2006/relationships/tags" Target="../tags/tag264.xml"/><Relationship Id="rId21" Type="http://schemas.openxmlformats.org/officeDocument/2006/relationships/notesSlide" Target="../notesSlides/notesSlide5.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slideLayout" Target="../slideLayouts/slideLayout20.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5" Type="http://schemas.openxmlformats.org/officeDocument/2006/relationships/tags" Target="../tags/tag266.xml"/><Relationship Id="rId15" Type="http://schemas.openxmlformats.org/officeDocument/2006/relationships/tags" Target="../tags/tag276.xml"/><Relationship Id="rId10" Type="http://schemas.openxmlformats.org/officeDocument/2006/relationships/tags" Target="../tags/tag271.xml"/><Relationship Id="rId19" Type="http://schemas.openxmlformats.org/officeDocument/2006/relationships/tags" Target="../tags/tag280.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83.xml"/><Relationship Id="rId7" Type="http://schemas.openxmlformats.org/officeDocument/2006/relationships/slideLayout" Target="../slideLayouts/slideLayout20.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10" Type="http://schemas.openxmlformats.org/officeDocument/2006/relationships/image" Target="../media/image24.png"/><Relationship Id="rId4" Type="http://schemas.openxmlformats.org/officeDocument/2006/relationships/tags" Target="../tags/tag284.xml"/><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89.xml"/><Relationship Id="rId7" Type="http://schemas.openxmlformats.org/officeDocument/2006/relationships/notesSlide" Target="../notesSlides/notesSlide7.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slideLayout" Target="../slideLayouts/slideLayout20.xml"/><Relationship Id="rId5" Type="http://schemas.openxmlformats.org/officeDocument/2006/relationships/tags" Target="../tags/tag291.xml"/><Relationship Id="rId4" Type="http://schemas.openxmlformats.org/officeDocument/2006/relationships/tags" Target="../tags/tag290.xml"/></Relationships>
</file>

<file path=ppt/slides/_rels/slide18.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tags" Target="../tags/tag294.xml"/><Relationship Id="rId7" Type="http://schemas.openxmlformats.org/officeDocument/2006/relationships/notesSlide" Target="../notesSlides/notesSlide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slideLayout" Target="../slideLayouts/slideLayout20.xml"/><Relationship Id="rId5" Type="http://schemas.openxmlformats.org/officeDocument/2006/relationships/tags" Target="../tags/tag296.xml"/><Relationship Id="rId4" Type="http://schemas.openxmlformats.org/officeDocument/2006/relationships/tags" Target="../tags/tag295.xml"/></Relationships>
</file>

<file path=ppt/slides/_rels/slide19.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slideLayout" Target="../slideLayouts/slideLayout20.xml"/><Relationship Id="rId5" Type="http://schemas.openxmlformats.org/officeDocument/2006/relationships/tags" Target="../tags/tag301.xml"/><Relationship Id="rId4" Type="http://schemas.openxmlformats.org/officeDocument/2006/relationships/tags" Target="../tags/tag300.xml"/></Relationships>
</file>

<file path=ppt/slides/_rels/slide2.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slideLayout" Target="../slideLayouts/slideLayout20.xml"/><Relationship Id="rId5" Type="http://schemas.openxmlformats.org/officeDocument/2006/relationships/tags" Target="../tags/tag309.xml"/><Relationship Id="rId4" Type="http://schemas.openxmlformats.org/officeDocument/2006/relationships/tags" Target="../tags/tag308.xml"/></Relationships>
</file>

<file path=ppt/slides/_rels/slide22.xml.rels><?xml version="1.0" encoding="UTF-8" standalone="yes"?>
<Relationships xmlns="http://schemas.openxmlformats.org/package/2006/relationships"><Relationship Id="rId8" Type="http://schemas.openxmlformats.org/officeDocument/2006/relationships/tags" Target="../tags/tag317.xml"/><Relationship Id="rId3" Type="http://schemas.openxmlformats.org/officeDocument/2006/relationships/tags" Target="../tags/tag312.xml"/><Relationship Id="rId7" Type="http://schemas.openxmlformats.org/officeDocument/2006/relationships/tags" Target="../tags/tag316.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5" Type="http://schemas.openxmlformats.org/officeDocument/2006/relationships/tags" Target="../tags/tag314.xml"/><Relationship Id="rId10" Type="http://schemas.openxmlformats.org/officeDocument/2006/relationships/slideLayout" Target="../slideLayouts/slideLayout20.xml"/><Relationship Id="rId4" Type="http://schemas.openxmlformats.org/officeDocument/2006/relationships/tags" Target="../tags/tag313.xml"/><Relationship Id="rId9" Type="http://schemas.openxmlformats.org/officeDocument/2006/relationships/tags" Target="../tags/tag318.xml"/></Relationships>
</file>

<file path=ppt/slides/_rels/slide23.xml.rels><?xml version="1.0" encoding="UTF-8" standalone="yes"?>
<Relationships xmlns="http://schemas.openxmlformats.org/package/2006/relationships"><Relationship Id="rId3" Type="http://schemas.openxmlformats.org/officeDocument/2006/relationships/tags" Target="../tags/tag321.xml"/><Relationship Id="rId7" Type="http://schemas.openxmlformats.org/officeDocument/2006/relationships/image" Target="../media/image22.png"/><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image" Target="../media/image2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329.xml"/><Relationship Id="rId3" Type="http://schemas.openxmlformats.org/officeDocument/2006/relationships/tags" Target="../tags/tag324.xml"/><Relationship Id="rId7" Type="http://schemas.openxmlformats.org/officeDocument/2006/relationships/tags" Target="../tags/tag328.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10" Type="http://schemas.openxmlformats.org/officeDocument/2006/relationships/slideLayout" Target="../slideLayouts/slideLayout177.xml"/><Relationship Id="rId4" Type="http://schemas.openxmlformats.org/officeDocument/2006/relationships/tags" Target="../tags/tag325.xml"/><Relationship Id="rId9" Type="http://schemas.openxmlformats.org/officeDocument/2006/relationships/tags" Target="../tags/tag330.xml"/></Relationships>
</file>

<file path=ppt/slides/_rels/slide25.xml.rels><?xml version="1.0" encoding="UTF-8" standalone="yes"?>
<Relationships xmlns="http://schemas.openxmlformats.org/package/2006/relationships"><Relationship Id="rId3" Type="http://schemas.openxmlformats.org/officeDocument/2006/relationships/tags" Target="../tags/tag333.xml"/><Relationship Id="rId7" Type="http://schemas.openxmlformats.org/officeDocument/2006/relationships/image" Target="../media/image22.png"/><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21.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336.xml"/><Relationship Id="rId7" Type="http://schemas.openxmlformats.org/officeDocument/2006/relationships/slideLayout" Target="../slideLayouts/slideLayout2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s>
</file>

<file path=ppt/slides/_rels/slide27.xml.rels><?xml version="1.0" encoding="UTF-8" standalone="yes"?>
<Relationships xmlns="http://schemas.openxmlformats.org/package/2006/relationships"><Relationship Id="rId3" Type="http://schemas.openxmlformats.org/officeDocument/2006/relationships/tags" Target="../tags/tag342.xml"/><Relationship Id="rId7" Type="http://schemas.openxmlformats.org/officeDocument/2006/relationships/chart" Target="../charts/chart2.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slideLayout" Target="../slideLayouts/slideLayout20.xml"/><Relationship Id="rId5" Type="http://schemas.openxmlformats.org/officeDocument/2006/relationships/tags" Target="../tags/tag344.xml"/><Relationship Id="rId4" Type="http://schemas.openxmlformats.org/officeDocument/2006/relationships/tags" Target="../tags/tag343.xml"/></Relationships>
</file>

<file path=ppt/slides/_rels/slide28.xml.rels><?xml version="1.0" encoding="UTF-8" standalone="yes"?>
<Relationships xmlns="http://schemas.openxmlformats.org/package/2006/relationships"><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slideLayout" Target="../slideLayouts/slideLayout20.xml"/><Relationship Id="rId5" Type="http://schemas.openxmlformats.org/officeDocument/2006/relationships/tags" Target="../tags/tag349.xml"/><Relationship Id="rId4" Type="http://schemas.openxmlformats.org/officeDocument/2006/relationships/tags" Target="../tags/tag348.xml"/></Relationships>
</file>

<file path=ppt/slides/_rels/slide29.xml.rels><?xml version="1.0" encoding="UTF-8" standalone="yes"?>
<Relationships xmlns="http://schemas.openxmlformats.org/package/2006/relationships"><Relationship Id="rId8" Type="http://schemas.openxmlformats.org/officeDocument/2006/relationships/tags" Target="../tags/tag357.xml"/><Relationship Id="rId3" Type="http://schemas.openxmlformats.org/officeDocument/2006/relationships/tags" Target="../tags/tag352.xml"/><Relationship Id="rId7" Type="http://schemas.openxmlformats.org/officeDocument/2006/relationships/tags" Target="../tags/tag356.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5" Type="http://schemas.openxmlformats.org/officeDocument/2006/relationships/tags" Target="../tags/tag354.xml"/><Relationship Id="rId10" Type="http://schemas.openxmlformats.org/officeDocument/2006/relationships/slideLayout" Target="../slideLayouts/slideLayout20.xml"/><Relationship Id="rId4" Type="http://schemas.openxmlformats.org/officeDocument/2006/relationships/tags" Target="../tags/tag353.xml"/><Relationship Id="rId9" Type="http://schemas.openxmlformats.org/officeDocument/2006/relationships/tags" Target="../tags/tag358.xml"/></Relationships>
</file>

<file path=ppt/slides/_rels/slide3.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tags" Target="../tags/tag366.xml"/><Relationship Id="rId3" Type="http://schemas.openxmlformats.org/officeDocument/2006/relationships/tags" Target="../tags/tag361.xml"/><Relationship Id="rId7" Type="http://schemas.openxmlformats.org/officeDocument/2006/relationships/tags" Target="../tags/tag365.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slideLayout" Target="../slideLayouts/slideLayout20.xml"/><Relationship Id="rId5" Type="http://schemas.openxmlformats.org/officeDocument/2006/relationships/tags" Target="../tags/tag363.xml"/><Relationship Id="rId10" Type="http://schemas.openxmlformats.org/officeDocument/2006/relationships/tags" Target="../tags/tag368.xml"/><Relationship Id="rId4" Type="http://schemas.openxmlformats.org/officeDocument/2006/relationships/tags" Target="../tags/tag362.xml"/><Relationship Id="rId9" Type="http://schemas.openxmlformats.org/officeDocument/2006/relationships/tags" Target="../tags/tag367.xml"/></Relationships>
</file>

<file path=ppt/slides/_rels/slide31.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slideLayout" Target="../slideLayouts/slideLayout20.xml"/><Relationship Id="rId5" Type="http://schemas.openxmlformats.org/officeDocument/2006/relationships/tags" Target="../tags/tag373.xml"/><Relationship Id="rId4" Type="http://schemas.openxmlformats.org/officeDocument/2006/relationships/tags" Target="../tags/tag372.xml"/></Relationships>
</file>

<file path=ppt/slides/_rels/slide32.xml.rels><?xml version="1.0" encoding="UTF-8" standalone="yes"?>
<Relationships xmlns="http://schemas.openxmlformats.org/package/2006/relationships"><Relationship Id="rId3" Type="http://schemas.openxmlformats.org/officeDocument/2006/relationships/tags" Target="../tags/tag376.xml"/><Relationship Id="rId7" Type="http://schemas.openxmlformats.org/officeDocument/2006/relationships/slideLayout" Target="../slideLayouts/slideLayout20.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s>
</file>

<file path=ppt/slides/_rels/slide33.xml.rels><?xml version="1.0" encoding="UTF-8" standalone="yes"?>
<Relationships xmlns="http://schemas.openxmlformats.org/package/2006/relationships"><Relationship Id="rId3" Type="http://schemas.openxmlformats.org/officeDocument/2006/relationships/tags" Target="../tags/tag382.xml"/><Relationship Id="rId7" Type="http://schemas.openxmlformats.org/officeDocument/2006/relationships/image" Target="../media/image22.png"/><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image" Target="../media/image21.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notesSlide" Target="../notesSlides/notesSlide12.xml"/><Relationship Id="rId5" Type="http://schemas.openxmlformats.org/officeDocument/2006/relationships/slideLayout" Target="../slideLayouts/slideLayout20.xml"/><Relationship Id="rId4" Type="http://schemas.openxmlformats.org/officeDocument/2006/relationships/tags" Target="../tags/tag386.xml"/></Relationships>
</file>

<file path=ppt/slides/_rels/slide35.xml.rels><?xml version="1.0" encoding="UTF-8" standalone="yes"?>
<Relationships xmlns="http://schemas.openxmlformats.org/package/2006/relationships"><Relationship Id="rId8" Type="http://schemas.openxmlformats.org/officeDocument/2006/relationships/tags" Target="../tags/tag394.xml"/><Relationship Id="rId13" Type="http://schemas.openxmlformats.org/officeDocument/2006/relationships/slideLayout" Target="../slideLayouts/slideLayout20.xml"/><Relationship Id="rId3" Type="http://schemas.openxmlformats.org/officeDocument/2006/relationships/tags" Target="../tags/tag389.xml"/><Relationship Id="rId7" Type="http://schemas.openxmlformats.org/officeDocument/2006/relationships/tags" Target="../tags/tag393.xml"/><Relationship Id="rId12" Type="http://schemas.openxmlformats.org/officeDocument/2006/relationships/tags" Target="../tags/tag398.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tags" Target="../tags/tag397.xml"/><Relationship Id="rId5" Type="http://schemas.openxmlformats.org/officeDocument/2006/relationships/tags" Target="../tags/tag391.xml"/><Relationship Id="rId10" Type="http://schemas.openxmlformats.org/officeDocument/2006/relationships/tags" Target="../tags/tag396.xml"/><Relationship Id="rId4" Type="http://schemas.openxmlformats.org/officeDocument/2006/relationships/tags" Target="../tags/tag390.xml"/><Relationship Id="rId9" Type="http://schemas.openxmlformats.org/officeDocument/2006/relationships/tags" Target="../tags/tag395.xml"/></Relationships>
</file>

<file path=ppt/slides/_rels/slide36.xml.rels><?xml version="1.0" encoding="UTF-8" standalone="yes"?>
<Relationships xmlns="http://schemas.openxmlformats.org/package/2006/relationships"><Relationship Id="rId3" Type="http://schemas.openxmlformats.org/officeDocument/2006/relationships/tags" Target="../tags/tag401.xml"/><Relationship Id="rId7" Type="http://schemas.openxmlformats.org/officeDocument/2006/relationships/image" Target="../media/image22.png"/><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image" Target="../media/image21.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slideLayout" Target="../slideLayouts/slideLayout20.xml"/><Relationship Id="rId5" Type="http://schemas.openxmlformats.org/officeDocument/2006/relationships/tags" Target="../tags/tag406.xml"/><Relationship Id="rId4" Type="http://schemas.openxmlformats.org/officeDocument/2006/relationships/tags" Target="../tags/tag405.xml"/></Relationships>
</file>

<file path=ppt/slides/_rels/slide38.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slideLayout" Target="../slideLayouts/slideLayout20.xml"/><Relationship Id="rId5" Type="http://schemas.openxmlformats.org/officeDocument/2006/relationships/tags" Target="../tags/tag411.xml"/><Relationship Id="rId4" Type="http://schemas.openxmlformats.org/officeDocument/2006/relationships/tags" Target="../tags/tag410.xml"/></Relationships>
</file>

<file path=ppt/slides/_rels/slide39.xml.rels><?xml version="1.0" encoding="UTF-8" standalone="yes"?>
<Relationships xmlns="http://schemas.openxmlformats.org/package/2006/relationships"><Relationship Id="rId3" Type="http://schemas.openxmlformats.org/officeDocument/2006/relationships/tags" Target="../tags/tag414.xml"/><Relationship Id="rId7" Type="http://schemas.openxmlformats.org/officeDocument/2006/relationships/slideLayout" Target="../slideLayouts/slideLayout20.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tags" Target="../tags/tag4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tags" Target="../tags/tag420.xml"/><Relationship Id="rId7" Type="http://schemas.openxmlformats.org/officeDocument/2006/relationships/image" Target="../media/image22.png"/><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image" Target="../media/image21.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423.xml"/><Relationship Id="rId7" Type="http://schemas.openxmlformats.org/officeDocument/2006/relationships/tags" Target="../tags/tag427.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5" Type="http://schemas.openxmlformats.org/officeDocument/2006/relationships/tags" Target="../tags/tag425.xml"/><Relationship Id="rId4" Type="http://schemas.openxmlformats.org/officeDocument/2006/relationships/tags" Target="../tags/tag424.xml"/><Relationship Id="rId9" Type="http://schemas.openxmlformats.org/officeDocument/2006/relationships/chart" Target="../charts/chart3.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430.xml"/><Relationship Id="rId7" Type="http://schemas.openxmlformats.org/officeDocument/2006/relationships/tags" Target="../tags/tag434.xml"/><Relationship Id="rId2" Type="http://schemas.openxmlformats.org/officeDocument/2006/relationships/tags" Target="../tags/tag429.xml"/><Relationship Id="rId1" Type="http://schemas.openxmlformats.org/officeDocument/2006/relationships/tags" Target="../tags/tag428.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9" Type="http://schemas.openxmlformats.org/officeDocument/2006/relationships/chart" Target="../charts/chart4.xml"/></Relationships>
</file>

<file path=ppt/slides/_rels/slide43.xml.rels><?xml version="1.0" encoding="UTF-8" standalone="yes"?>
<Relationships xmlns="http://schemas.openxmlformats.org/package/2006/relationships"><Relationship Id="rId3" Type="http://schemas.openxmlformats.org/officeDocument/2006/relationships/tags" Target="../tags/tag437.xml"/><Relationship Id="rId7" Type="http://schemas.openxmlformats.org/officeDocument/2006/relationships/image" Target="../media/image22.png"/><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image" Target="../media/image21.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440.xml"/><Relationship Id="rId7" Type="http://schemas.openxmlformats.org/officeDocument/2006/relationships/slideLayout" Target="../slideLayouts/slideLayout203.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s>
</file>

<file path=ppt/slides/_rels/slide45.xml.rels><?xml version="1.0" encoding="UTF-8" standalone="yes"?>
<Relationships xmlns="http://schemas.openxmlformats.org/package/2006/relationships"><Relationship Id="rId3" Type="http://schemas.openxmlformats.org/officeDocument/2006/relationships/tags" Target="../tags/tag446.xml"/><Relationship Id="rId7" Type="http://schemas.openxmlformats.org/officeDocument/2006/relationships/slideLayout" Target="../slideLayouts/slideLayout203.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s>
</file>

<file path=ppt/slides/_rels/slide46.xml.rels><?xml version="1.0" encoding="UTF-8" standalone="yes"?>
<Relationships xmlns="http://schemas.openxmlformats.org/package/2006/relationships"><Relationship Id="rId3" Type="http://schemas.openxmlformats.org/officeDocument/2006/relationships/tags" Target="../tags/tag452.xml"/><Relationship Id="rId7" Type="http://schemas.openxmlformats.org/officeDocument/2006/relationships/image" Target="../media/image22.png"/><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image" Target="../media/image21.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455.xml"/><Relationship Id="rId7" Type="http://schemas.openxmlformats.org/officeDocument/2006/relationships/tags" Target="../tags/tag459.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5" Type="http://schemas.openxmlformats.org/officeDocument/2006/relationships/tags" Target="../tags/tag457.xml"/><Relationship Id="rId4" Type="http://schemas.openxmlformats.org/officeDocument/2006/relationships/tags" Target="../tags/tag45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61.xml"/><Relationship Id="rId1" Type="http://schemas.openxmlformats.org/officeDocument/2006/relationships/tags" Target="../tags/tag460.xml"/></Relationships>
</file>

<file path=ppt/slides/_rels/slide49.xml.rels><?xml version="1.0" encoding="UTF-8" standalone="yes"?>
<Relationships xmlns="http://schemas.openxmlformats.org/package/2006/relationships"><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tags" Target="../tags/tag462.xml"/><Relationship Id="rId5" Type="http://schemas.openxmlformats.org/officeDocument/2006/relationships/notesSlide" Target="../notesSlides/notesSlide17.xml"/><Relationship Id="rId4"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Layout" Target="../slideLayouts/slideLayout20.xml"/><Relationship Id="rId4" Type="http://schemas.openxmlformats.org/officeDocument/2006/relationships/tags" Target="../tags/tag183.xml"/></Relationships>
</file>

<file path=ppt/slides/_rels/slide5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tags" Target="../tags/tag467.xml"/><Relationship Id="rId7" Type="http://schemas.openxmlformats.org/officeDocument/2006/relationships/slideLayout" Target="../slideLayouts/slideLayout151.xml"/><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s>
</file>

<file path=ppt/slides/_rels/slide5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473.xml"/><Relationship Id="rId7" Type="http://schemas.openxmlformats.org/officeDocument/2006/relationships/image" Target="../media/image27.png"/><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notesSlide" Target="../notesSlides/notesSlide18.xml"/><Relationship Id="rId5" Type="http://schemas.openxmlformats.org/officeDocument/2006/relationships/slideLayout" Target="../slideLayouts/slideLayout151.xml"/><Relationship Id="rId4" Type="http://schemas.openxmlformats.org/officeDocument/2006/relationships/tags" Target="../tags/tag474.xml"/></Relationships>
</file>

<file path=ppt/slides/_rels/slide5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77.xml"/><Relationship Id="rId7" Type="http://schemas.openxmlformats.org/officeDocument/2006/relationships/image" Target="../media/image29.png"/><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notesSlide" Target="../notesSlides/notesSlide19.xml"/><Relationship Id="rId5" Type="http://schemas.openxmlformats.org/officeDocument/2006/relationships/slideLayout" Target="../slideLayouts/slideLayout151.xml"/><Relationship Id="rId4" Type="http://schemas.openxmlformats.org/officeDocument/2006/relationships/tags" Target="../tags/tag478.xml"/></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481.xml"/><Relationship Id="rId7" Type="http://schemas.openxmlformats.org/officeDocument/2006/relationships/image" Target="../media/image31.png"/><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notesSlide" Target="../notesSlides/notesSlide20.xml"/><Relationship Id="rId5" Type="http://schemas.openxmlformats.org/officeDocument/2006/relationships/slideLayout" Target="../slideLayouts/slideLayout151.xml"/><Relationship Id="rId4" Type="http://schemas.openxmlformats.org/officeDocument/2006/relationships/tags" Target="../tags/tag482.xml"/></Relationships>
</file>

<file path=ppt/slides/_rels/slide5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485.xml"/><Relationship Id="rId7" Type="http://schemas.openxmlformats.org/officeDocument/2006/relationships/image" Target="../media/image33.png"/><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notesSlide" Target="../notesSlides/notesSlide21.xml"/><Relationship Id="rId5" Type="http://schemas.openxmlformats.org/officeDocument/2006/relationships/slideLayout" Target="../slideLayouts/slideLayout151.xml"/><Relationship Id="rId4" Type="http://schemas.openxmlformats.org/officeDocument/2006/relationships/tags" Target="../tags/tag486.xml"/></Relationships>
</file>

<file path=ppt/slides/_rels/slide55.xml.rels><?xml version="1.0" encoding="UTF-8" standalone="yes"?>
<Relationships xmlns="http://schemas.openxmlformats.org/package/2006/relationships"><Relationship Id="rId3" Type="http://schemas.openxmlformats.org/officeDocument/2006/relationships/tags" Target="../tags/tag489.xml"/><Relationship Id="rId7" Type="http://schemas.openxmlformats.org/officeDocument/2006/relationships/image" Target="../media/image36.png"/><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image" Target="../media/image35.png"/><Relationship Id="rId5" Type="http://schemas.openxmlformats.org/officeDocument/2006/relationships/notesSlide" Target="../notesSlides/notesSlide22.xml"/><Relationship Id="rId4" Type="http://schemas.openxmlformats.org/officeDocument/2006/relationships/slideLayout" Target="../slideLayouts/slideLayout151.xml"/></Relationships>
</file>

<file path=ppt/slides/_rels/slide56.xml.rels><?xml version="1.0" encoding="UTF-8" standalone="yes"?>
<Relationships xmlns="http://schemas.openxmlformats.org/package/2006/relationships"><Relationship Id="rId3" Type="http://schemas.openxmlformats.org/officeDocument/2006/relationships/tags" Target="../tags/tag492.xml"/><Relationship Id="rId7" Type="http://schemas.openxmlformats.org/officeDocument/2006/relationships/image" Target="../media/image38.png"/><Relationship Id="rId2" Type="http://schemas.openxmlformats.org/officeDocument/2006/relationships/tags" Target="../tags/tag491.xml"/><Relationship Id="rId1" Type="http://schemas.openxmlformats.org/officeDocument/2006/relationships/tags" Target="../tags/tag490.xml"/><Relationship Id="rId6" Type="http://schemas.openxmlformats.org/officeDocument/2006/relationships/image" Target="../media/image37.png"/><Relationship Id="rId5" Type="http://schemas.openxmlformats.org/officeDocument/2006/relationships/notesSlide" Target="../notesSlides/notesSlide23.xml"/><Relationship Id="rId4" Type="http://schemas.openxmlformats.org/officeDocument/2006/relationships/slideLayout" Target="../slideLayouts/slideLayout151.xml"/></Relationships>
</file>

<file path=ppt/slides/_rels/slide5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95.xml"/><Relationship Id="rId7" Type="http://schemas.openxmlformats.org/officeDocument/2006/relationships/image" Target="../media/image39.png"/><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notesSlide" Target="../notesSlides/notesSlide24.xml"/><Relationship Id="rId5" Type="http://schemas.openxmlformats.org/officeDocument/2006/relationships/slideLayout" Target="../slideLayouts/slideLayout151.xml"/><Relationship Id="rId4" Type="http://schemas.openxmlformats.org/officeDocument/2006/relationships/tags" Target="../tags/tag49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51.xml"/><Relationship Id="rId2" Type="http://schemas.openxmlformats.org/officeDocument/2006/relationships/tags" Target="../tags/tag498.xml"/><Relationship Id="rId1" Type="http://schemas.openxmlformats.org/officeDocument/2006/relationships/tags" Target="../tags/tag497.xml"/><Relationship Id="rId5" Type="http://schemas.openxmlformats.org/officeDocument/2006/relationships/image" Target="../media/image41.jpeg"/><Relationship Id="rId4" Type="http://schemas.openxmlformats.org/officeDocument/2006/relationships/notesSlide" Target="../notesSlides/notesSlide2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00.xml"/><Relationship Id="rId1" Type="http://schemas.openxmlformats.org/officeDocument/2006/relationships/tags" Target="../tags/tag49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notesSlide" Target="../notesSlides/notesSlide1.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99.xml"/><Relationship Id="rId5" Type="http://schemas.openxmlformats.org/officeDocument/2006/relationships/tags" Target="../tags/tag188.xml"/><Relationship Id="rId4" Type="http://schemas.openxmlformats.org/officeDocument/2006/relationships/tags" Target="../tags/tag187.xml"/></Relationships>
</file>

<file path=ppt/slides/_rels/slide8.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18" Type="http://schemas.openxmlformats.org/officeDocument/2006/relationships/slideLayout" Target="../slideLayouts/slideLayout99.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tags" Target="../tags/tag205.xml"/><Relationship Id="rId2" Type="http://schemas.openxmlformats.org/officeDocument/2006/relationships/tags" Target="../tags/tag190.xml"/><Relationship Id="rId16" Type="http://schemas.openxmlformats.org/officeDocument/2006/relationships/tags" Target="../tags/tag204.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tags" Target="../tags/tag203.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s/_rels/slide9.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slideLayout" Target="../slideLayouts/slideLayout99.xml"/><Relationship Id="rId4" Type="http://schemas.openxmlformats.org/officeDocument/2006/relationships/tags" Target="../tags/tag2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custDataLst>
              <p:tags r:id="rId1"/>
            </p:custDataLst>
          </p:nvPr>
        </p:nvSpPr>
        <p:spPr>
          <a:xfrm>
            <a:off x="2206531" y="3605149"/>
            <a:ext cx="6677494" cy="500063"/>
          </a:xfrm>
        </p:spPr>
        <p:txBody>
          <a:bodyPr/>
          <a:lstStyle/>
          <a:p>
            <a:pPr algn="just"/>
            <a:r>
              <a:rPr lang="fr-CA" sz="2100" dirty="0">
                <a:latin typeface="Calibri" pitchFamily="34" charset="0"/>
                <a:cs typeface="Calibri" pitchFamily="34" charset="0"/>
              </a:rPr>
              <a:t>Rapport d’analyse d’une étude d’achalandage, de profil et de provenance des visiteurs de l’exposition « Inspiration Japon : Des impressionnistes aux modernes »</a:t>
            </a:r>
          </a:p>
          <a:p>
            <a:pPr algn="just"/>
            <a:endParaRPr lang="fr-CA" sz="1200" dirty="0">
              <a:latin typeface="Calibri" panose="020F0502020204030204" pitchFamily="34" charset="0"/>
            </a:endParaRPr>
          </a:p>
          <a:p>
            <a:pPr algn="just"/>
            <a:r>
              <a:rPr lang="fr-CA" sz="1200" b="0" dirty="0">
                <a:latin typeface="Calibri" panose="020F0502020204030204" pitchFamily="34" charset="0"/>
              </a:rPr>
              <a:t>Dossier 70280-019</a:t>
            </a:r>
          </a:p>
          <a:p>
            <a:pPr algn="just"/>
            <a:r>
              <a:rPr lang="fr-CA" sz="1200" b="0" dirty="0">
                <a:latin typeface="Calibri" panose="020F0502020204030204" pitchFamily="34" charset="0"/>
              </a:rPr>
              <a:t>22 octobre 2015</a:t>
            </a:r>
          </a:p>
        </p:txBody>
      </p:sp>
      <p:sp>
        <p:nvSpPr>
          <p:cNvPr id="2" name="Titre 1"/>
          <p:cNvSpPr>
            <a:spLocks noGrp="1"/>
          </p:cNvSpPr>
          <p:nvPr>
            <p:ph type="title"/>
            <p:custDataLst>
              <p:tags r:id="rId2"/>
            </p:custDataLst>
          </p:nvPr>
        </p:nvSpPr>
        <p:spPr>
          <a:xfrm>
            <a:off x="2159672" y="1975856"/>
            <a:ext cx="6706864" cy="720000"/>
          </a:xfrm>
        </p:spPr>
        <p:txBody>
          <a:bodyPr/>
          <a:lstStyle/>
          <a:p>
            <a:r>
              <a:rPr lang="fr-FR" sz="4000" i="1" dirty="0">
                <a:solidFill>
                  <a:srgbClr val="000000"/>
                </a:solidFill>
                <a:latin typeface="Calibri" pitchFamily="34" charset="0"/>
                <a:cs typeface="Calibri" pitchFamily="34" charset="0"/>
              </a:rPr>
              <a:t>Exposition Inspiration Japon</a:t>
            </a:r>
            <a:r>
              <a:rPr lang="fr-FR" sz="3400" i="1" dirty="0">
                <a:solidFill>
                  <a:srgbClr val="000000"/>
                </a:solidFill>
                <a:latin typeface="Calibri" pitchFamily="34" charset="0"/>
                <a:cs typeface="Calibri" pitchFamily="34" charset="0"/>
              </a:rPr>
              <a:t> </a:t>
            </a:r>
            <a:endParaRPr lang="fr-CA" sz="3400" i="1" dirty="0">
              <a:latin typeface="Calibri" panose="020F0502020204030204" pitchFamily="34" charset="0"/>
            </a:endParaRPr>
          </a:p>
        </p:txBody>
      </p:sp>
      <p:pic>
        <p:nvPicPr>
          <p:cNvPr id="1026" name="Picture 2" descr="FESTIBIÈRE DE QUÉBEC 2015"/>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5575" y="-966788"/>
            <a:ext cx="525780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081792" y="463394"/>
            <a:ext cx="2831099" cy="12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2bkax9t3zigfp.cloudfront.net/attachments/000/043/740/normal/34e1a028f63cf9f9636bb95e6d1ec85a?v=26"/>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7460166" y="4671044"/>
            <a:ext cx="1406370" cy="14063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8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10</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Indicateurs de résultats</a:t>
            </a:r>
          </a:p>
        </p:txBody>
      </p:sp>
      <p:sp>
        <p:nvSpPr>
          <p:cNvPr id="4" name="ZoneTexte 3"/>
          <p:cNvSpPr txBox="1"/>
          <p:nvPr>
            <p:custDataLst>
              <p:tags r:id="rId3"/>
            </p:custDataLst>
          </p:nvPr>
        </p:nvSpPr>
        <p:spPr>
          <a:xfrm>
            <a:off x="238125" y="938185"/>
            <a:ext cx="8648700" cy="5232202"/>
          </a:xfrm>
          <a:prstGeom prst="rect">
            <a:avLst/>
          </a:prstGeom>
          <a:noFill/>
        </p:spPr>
        <p:txBody>
          <a:bodyPr wrap="square" numCol="1" spcCol="360000" rtlCol="0">
            <a:spAutoFit/>
          </a:bodyPr>
          <a:lstStyle/>
          <a:p>
            <a:pPr algn="just" defTabSz="508864">
              <a:buSzPct val="100000"/>
              <a:defRPr/>
            </a:pPr>
            <a:r>
              <a:rPr lang="fr-FR" sz="1400" b="1" dirty="0">
                <a:cs typeface="Arial" pitchFamily="34" charset="0"/>
              </a:rPr>
              <a:t>Définitions des indicateurs de résultats de Tourisme Québec :</a:t>
            </a:r>
          </a:p>
          <a:p>
            <a:pPr algn="just" defTabSz="508864">
              <a:buSzPct val="100000"/>
              <a:defRPr/>
            </a:pPr>
            <a:endParaRPr lang="fr-FR" sz="1000" b="1" dirty="0">
              <a:cs typeface="Arial" pitchFamily="34" charset="0"/>
            </a:endParaRPr>
          </a:p>
          <a:p>
            <a:pPr marL="180975" indent="-180975" algn="just" defTabSz="508864">
              <a:buSzPct val="100000"/>
              <a:defRPr/>
            </a:pPr>
            <a:r>
              <a:rPr lang="fr-FR" sz="1000" dirty="0">
                <a:cs typeface="Arial" pitchFamily="34" charset="0"/>
              </a:rPr>
              <a:t>1. 	Achalandage total (nombre de jours de participation) :</a:t>
            </a:r>
          </a:p>
          <a:p>
            <a:pPr marL="180975" indent="-180975" algn="just" defTabSz="508864">
              <a:buSzPct val="100000"/>
              <a:defRPr/>
            </a:pPr>
            <a:r>
              <a:rPr lang="fr-FR" sz="1000" dirty="0">
                <a:cs typeface="Arial" pitchFamily="34" charset="0"/>
              </a:rPr>
              <a:t>	</a:t>
            </a:r>
            <a:r>
              <a:rPr lang="fr-FR" sz="1000" i="1" dirty="0">
                <a:cs typeface="Arial" pitchFamily="34" charset="0"/>
              </a:rPr>
              <a:t>Nombre total de jours de participation réalisés par des participants de tous âges (incluant les 15 ans et moins).</a:t>
            </a:r>
          </a:p>
          <a:p>
            <a:pPr marL="180975" indent="-180975" algn="just" defTabSz="508864">
              <a:buSzPct val="100000"/>
              <a:defRPr/>
            </a:pPr>
            <a:endParaRPr lang="fr-FR" sz="1000" dirty="0">
              <a:cs typeface="Arial" pitchFamily="34" charset="0"/>
            </a:endParaRPr>
          </a:p>
          <a:p>
            <a:pPr marL="180975" indent="-180975" algn="just" defTabSz="508864">
              <a:buSzPct val="100000"/>
              <a:defRPr/>
            </a:pPr>
            <a:r>
              <a:rPr lang="fr-FR" sz="1000" dirty="0">
                <a:cs typeface="Arial" pitchFamily="34" charset="0"/>
              </a:rPr>
              <a:t>2.	Part relative de l’achalandage local :</a:t>
            </a:r>
          </a:p>
          <a:p>
            <a:pPr marL="180975" indent="-180975" algn="just" defTabSz="508864">
              <a:buSzPct val="100000"/>
              <a:defRPr/>
            </a:pPr>
            <a:r>
              <a:rPr lang="fr-FR" sz="1000" dirty="0">
                <a:cs typeface="Arial" pitchFamily="34" charset="0"/>
              </a:rPr>
              <a:t>	</a:t>
            </a:r>
            <a:r>
              <a:rPr lang="fr-FR" sz="1000" i="1" dirty="0">
                <a:cs typeface="Arial" pitchFamily="34" charset="0"/>
              </a:rPr>
              <a:t>Proportion de l’achalandage total n’étant ni un excursionniste, ni un touriste.</a:t>
            </a:r>
          </a:p>
          <a:p>
            <a:pPr marL="180975" indent="-180975" algn="just" defTabSz="508864">
              <a:buSzPct val="100000"/>
              <a:defRPr/>
            </a:pPr>
            <a:endParaRPr lang="fr-FR" sz="1000" dirty="0">
              <a:cs typeface="Arial" pitchFamily="34" charset="0"/>
            </a:endParaRPr>
          </a:p>
          <a:p>
            <a:pPr marL="180975" indent="-180975" algn="just" defTabSz="508864">
              <a:buSzPct val="100000"/>
              <a:defRPr/>
            </a:pPr>
            <a:r>
              <a:rPr lang="fr-FR" sz="1000" dirty="0">
                <a:cs typeface="Arial" pitchFamily="34" charset="0"/>
              </a:rPr>
              <a:t>3.	Part relative de l’achalandage excursionniste :</a:t>
            </a:r>
          </a:p>
          <a:p>
            <a:pPr marL="180975" indent="-180975" algn="just" defTabSz="508864">
              <a:buSzPct val="100000"/>
              <a:defRPr/>
            </a:pPr>
            <a:r>
              <a:rPr lang="fr-FR" sz="1000" dirty="0">
                <a:cs typeface="Arial" pitchFamily="34" charset="0"/>
              </a:rPr>
              <a:t>	</a:t>
            </a:r>
            <a:r>
              <a:rPr lang="fr-FR" sz="1000" i="1" dirty="0">
                <a:cs typeface="Arial" pitchFamily="34" charset="0"/>
              </a:rPr>
              <a:t>Proportion de l’achalandage total ayant participé à l’événement dans le cadre d’un voyage aller-retour dans la même journée à l’extérieur de leur ville, dont la distance à l’aller se situe dans un rayon de plus de 40 km.</a:t>
            </a:r>
          </a:p>
          <a:p>
            <a:pPr marL="180975" indent="-180975" algn="just" defTabSz="508864">
              <a:buSzPct val="100000"/>
              <a:defRPr/>
            </a:pPr>
            <a:endParaRPr lang="fr-FR" sz="1000" dirty="0">
              <a:cs typeface="Arial" pitchFamily="34" charset="0"/>
            </a:endParaRPr>
          </a:p>
          <a:p>
            <a:pPr marL="180975" indent="-180975" algn="just" defTabSz="508864">
              <a:buSzPct val="100000"/>
              <a:defRPr/>
            </a:pPr>
            <a:r>
              <a:rPr lang="fr-FR" sz="1000" dirty="0">
                <a:cs typeface="Arial" pitchFamily="34" charset="0"/>
              </a:rPr>
              <a:t>4.	Part relative de l’achalandage touristique :</a:t>
            </a:r>
          </a:p>
          <a:p>
            <a:pPr marL="180975" indent="-180975" algn="just" defTabSz="508864">
              <a:buSzPct val="100000"/>
              <a:defRPr/>
            </a:pPr>
            <a:r>
              <a:rPr lang="fr-FR" sz="1000" dirty="0">
                <a:cs typeface="Arial" pitchFamily="34" charset="0"/>
              </a:rPr>
              <a:t>	</a:t>
            </a:r>
            <a:r>
              <a:rPr lang="fr-FR" sz="1000" i="1" dirty="0">
                <a:cs typeface="Arial" pitchFamily="34" charset="0"/>
              </a:rPr>
              <a:t>Proportion de l’achalandage total ayant participé à l’événement dans le cadre d’un voyage d’une nuit ou plus à l’extérieur de leur ville et qui a utilisé de l’hébergement commercial ou privé.</a:t>
            </a:r>
          </a:p>
          <a:p>
            <a:pPr marL="180975" indent="-180975" algn="just" defTabSz="508864">
              <a:buSzPct val="100000"/>
              <a:defRPr/>
            </a:pPr>
            <a:r>
              <a:rPr lang="fr-FR" sz="1000" dirty="0">
                <a:cs typeface="Arial" pitchFamily="34" charset="0"/>
              </a:rPr>
              <a:t>	</a:t>
            </a:r>
          </a:p>
          <a:p>
            <a:pPr marL="180975" indent="-180975" algn="just" defTabSz="508864">
              <a:buSzPct val="100000"/>
              <a:defRPr/>
            </a:pPr>
            <a:r>
              <a:rPr lang="fr-FR" sz="1000" dirty="0">
                <a:cs typeface="Arial" pitchFamily="34" charset="0"/>
              </a:rPr>
              <a:t>5.	Part relative de l’achalandage touristique québécois :</a:t>
            </a:r>
          </a:p>
          <a:p>
            <a:pPr marL="180975" indent="-180975" algn="just" defTabSz="508864">
              <a:buSzPct val="100000"/>
              <a:defRPr/>
            </a:pPr>
            <a:r>
              <a:rPr lang="fr-FR" sz="1000" dirty="0">
                <a:cs typeface="Arial" pitchFamily="34" charset="0"/>
              </a:rPr>
              <a:t>	</a:t>
            </a:r>
            <a:r>
              <a:rPr lang="fr-FR" sz="1000" i="1" dirty="0">
                <a:cs typeface="Arial" pitchFamily="34" charset="0"/>
              </a:rPr>
              <a:t>Proportion de l’achalandage total étant des touristes qui résident au Québec.</a:t>
            </a:r>
          </a:p>
          <a:p>
            <a:pPr marL="180975" indent="-180975" algn="just" defTabSz="508864">
              <a:buSzPct val="100000"/>
              <a:defRPr/>
            </a:pPr>
            <a:endParaRPr lang="fr-FR" sz="1000" dirty="0">
              <a:cs typeface="Arial" pitchFamily="34" charset="0"/>
            </a:endParaRPr>
          </a:p>
          <a:p>
            <a:pPr marL="180975" indent="-180975" algn="just" defTabSz="508864">
              <a:buSzPct val="100000"/>
              <a:defRPr/>
            </a:pPr>
            <a:r>
              <a:rPr lang="fr-FR" sz="1000" dirty="0">
                <a:cs typeface="Arial" pitchFamily="34" charset="0"/>
              </a:rPr>
              <a:t>6.	Part relative de l’achalandage touristique des autres provinces :</a:t>
            </a:r>
          </a:p>
          <a:p>
            <a:pPr marL="180975" indent="-180975" algn="just" defTabSz="508864">
              <a:buSzPct val="100000"/>
              <a:defRPr/>
            </a:pPr>
            <a:r>
              <a:rPr lang="fr-FR" sz="1000" dirty="0">
                <a:cs typeface="Arial" pitchFamily="34" charset="0"/>
              </a:rPr>
              <a:t>	</a:t>
            </a:r>
            <a:r>
              <a:rPr lang="fr-FR" sz="1000" i="1" dirty="0">
                <a:cs typeface="Arial" pitchFamily="34" charset="0"/>
              </a:rPr>
              <a:t>Proportion de l’achalandage total étant des touristes qui résident dans les autres provinces canadiennes.</a:t>
            </a:r>
          </a:p>
          <a:p>
            <a:pPr marL="180975" indent="-180975" algn="just" defTabSz="508864">
              <a:buSzPct val="100000"/>
              <a:defRPr/>
            </a:pPr>
            <a:endParaRPr lang="fr-FR" sz="1000" dirty="0">
              <a:cs typeface="Arial" pitchFamily="34" charset="0"/>
            </a:endParaRPr>
          </a:p>
          <a:p>
            <a:pPr marL="180975" indent="-180975" algn="just" defTabSz="508864">
              <a:buSzPct val="100000"/>
              <a:defRPr/>
            </a:pPr>
            <a:r>
              <a:rPr lang="fr-FR" sz="1000" dirty="0">
                <a:cs typeface="Arial" pitchFamily="34" charset="0"/>
              </a:rPr>
              <a:t>7.	Part relative de l’achalandage touristique des États-Unis :</a:t>
            </a:r>
          </a:p>
          <a:p>
            <a:pPr marL="180975" indent="-180975" algn="just" defTabSz="508864">
              <a:buSzPct val="100000"/>
              <a:defRPr/>
            </a:pPr>
            <a:r>
              <a:rPr lang="fr-FR" sz="1000" dirty="0">
                <a:cs typeface="Arial" pitchFamily="34" charset="0"/>
              </a:rPr>
              <a:t>	</a:t>
            </a:r>
            <a:r>
              <a:rPr lang="fr-FR" sz="1000" i="1" dirty="0">
                <a:cs typeface="Arial" pitchFamily="34" charset="0"/>
              </a:rPr>
              <a:t>Proportion de l’achalandage total étant des touristes qui résident aux États-Unis.</a:t>
            </a:r>
          </a:p>
          <a:p>
            <a:pPr marL="180975" indent="-180975" algn="just" defTabSz="508864">
              <a:buSzPct val="100000"/>
              <a:defRPr/>
            </a:pPr>
            <a:endParaRPr lang="fr-FR" sz="1000" dirty="0">
              <a:cs typeface="Arial" pitchFamily="34" charset="0"/>
            </a:endParaRPr>
          </a:p>
          <a:p>
            <a:pPr marL="180975" indent="-180975" algn="just" defTabSz="508864">
              <a:buSzPct val="100000"/>
              <a:defRPr/>
            </a:pPr>
            <a:r>
              <a:rPr lang="fr-FR" sz="1000" dirty="0">
                <a:cs typeface="Arial" pitchFamily="34" charset="0"/>
              </a:rPr>
              <a:t>8.	Part relative de l’achalandage touristique des autres pays :</a:t>
            </a:r>
          </a:p>
          <a:p>
            <a:pPr marL="180975" lvl="0" indent="-180975" algn="just" defTabSz="508864">
              <a:buSzPct val="100000"/>
              <a:defRPr/>
            </a:pPr>
            <a:r>
              <a:rPr lang="fr-FR" sz="1000" dirty="0">
                <a:cs typeface="Arial" pitchFamily="34" charset="0"/>
              </a:rPr>
              <a:t>	</a:t>
            </a:r>
            <a:r>
              <a:rPr lang="fr-FR" sz="1000" i="1" dirty="0">
                <a:cs typeface="Arial" pitchFamily="34" charset="0"/>
              </a:rPr>
              <a:t>Proportion de l’achalandage total étant des touristes qui résident dans les autres pays que les États-Unis.</a:t>
            </a:r>
          </a:p>
          <a:p>
            <a:pPr marL="180975" indent="-180975" algn="just" defTabSz="508864">
              <a:buSzPct val="100000"/>
              <a:defRPr/>
            </a:pPr>
            <a:endParaRPr lang="fr-FR" sz="1000" dirty="0">
              <a:cs typeface="Arial" pitchFamily="34" charset="0"/>
            </a:endParaRPr>
          </a:p>
          <a:p>
            <a:pPr marL="180975" indent="-180975" algn="just" defTabSz="508864">
              <a:buSzPct val="100000"/>
              <a:defRPr/>
            </a:pPr>
            <a:r>
              <a:rPr lang="fr-FR" sz="1000" dirty="0">
                <a:cs typeface="Arial" pitchFamily="34" charset="0"/>
              </a:rPr>
              <a:t>9.	Indice d’attractivité :</a:t>
            </a:r>
          </a:p>
          <a:p>
            <a:pPr marL="180975" indent="-180975" algn="just" defTabSz="508864">
              <a:buSzPct val="100000"/>
              <a:defRPr/>
            </a:pPr>
            <a:r>
              <a:rPr lang="fr-FR" sz="1000" i="1" dirty="0">
                <a:cs typeface="Arial" pitchFamily="34" charset="0"/>
              </a:rPr>
              <a:t>	Proportion des visiteurs de 16 ans ou plus dont la présence est principalement justifiée par l’événement.</a:t>
            </a:r>
          </a:p>
          <a:p>
            <a:pPr marL="180975" indent="-180975" algn="just" defTabSz="508864">
              <a:buSzPct val="100000"/>
              <a:defRPr/>
            </a:pPr>
            <a:endParaRPr lang="fr-FR" sz="1000" i="1" dirty="0">
              <a:cs typeface="Arial" pitchFamily="34" charset="0"/>
            </a:endParaRPr>
          </a:p>
          <a:p>
            <a:pPr marL="180975" indent="-180975" algn="just" defTabSz="508864">
              <a:buSzPct val="100000"/>
              <a:defRPr/>
            </a:pPr>
            <a:r>
              <a:rPr lang="fr-FR" sz="1000" dirty="0">
                <a:cs typeface="Arial" pitchFamily="34" charset="0"/>
              </a:rPr>
              <a:t>10.	Nombre de nuitées :</a:t>
            </a:r>
          </a:p>
          <a:p>
            <a:pPr marL="180975" indent="-180975" algn="just" defTabSz="508864">
              <a:buSzPct val="100000"/>
              <a:defRPr/>
            </a:pPr>
            <a:r>
              <a:rPr lang="fr-FR" sz="1000" i="1" dirty="0">
                <a:cs typeface="Arial" pitchFamily="34" charset="0"/>
              </a:rPr>
              <a:t>	Nombre total de nuits durant le séjour des touristes qui sont générées par l’événement.</a:t>
            </a:r>
          </a:p>
        </p:txBody>
      </p:sp>
      <p:sp>
        <p:nvSpPr>
          <p:cNvPr id="6" name="Rectangle 5"/>
          <p:cNvSpPr/>
          <p:nvPr>
            <p:custDataLst>
              <p:tags r:id="rId4"/>
            </p:custDataLst>
          </p:nvPr>
        </p:nvSpPr>
        <p:spPr>
          <a:xfrm>
            <a:off x="1427355" y="6491439"/>
            <a:ext cx="7872761" cy="400110"/>
          </a:xfrm>
          <a:prstGeom prst="rect">
            <a:avLst/>
          </a:prstGeom>
        </p:spPr>
        <p:txBody>
          <a:bodyPr wrap="square">
            <a:spAutoFit/>
          </a:bodyPr>
          <a:lstStyle/>
          <a:p>
            <a:r>
              <a:rPr lang="fr-CA" sz="1000" dirty="0"/>
              <a:t>D’après les définitions du Ministère du Tourisme du Québec : </a:t>
            </a:r>
            <a:r>
              <a:rPr lang="fr-CA" sz="1000" dirty="0">
                <a:hlinkClick r:id="rId6"/>
              </a:rPr>
              <a:t>http://www.tourisme.gouv.qc.ca/publications/media/document/aidefinanciere/festivals/Exigences-pour-etudes-de-provenance-achalandage.pdf</a:t>
            </a:r>
            <a:endParaRPr lang="fr-CA" sz="1000" dirty="0"/>
          </a:p>
        </p:txBody>
      </p:sp>
    </p:spTree>
    <p:extLst>
      <p:ext uri="{BB962C8B-B14F-4D97-AF65-F5344CB8AC3E}">
        <p14:creationId xmlns:p14="http://schemas.microsoft.com/office/powerpoint/2010/main" val="425380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2180400" y="100480"/>
            <a:ext cx="6712588" cy="523220"/>
          </a:xfrm>
        </p:spPr>
        <p:txBody>
          <a:bodyPr wrap="square">
            <a:spAutoFit/>
          </a:bodyPr>
          <a:lstStyle/>
          <a:p>
            <a:r>
              <a:rPr lang="fr-CA" sz="2800" dirty="0">
                <a:latin typeface="Calibri" panose="020F0502020204030204" pitchFamily="34" charset="0"/>
              </a:rPr>
              <a:t>Indicateurs de résultats</a:t>
            </a:r>
          </a:p>
        </p:txBody>
      </p:sp>
      <p:sp>
        <p:nvSpPr>
          <p:cNvPr id="31" name="ZoneTexte 30"/>
          <p:cNvSpPr txBox="1"/>
          <p:nvPr>
            <p:custDataLst>
              <p:tags r:id="rId2"/>
            </p:custDataLst>
          </p:nvPr>
        </p:nvSpPr>
        <p:spPr>
          <a:xfrm>
            <a:off x="1502150" y="6533380"/>
            <a:ext cx="6736415" cy="246221"/>
          </a:xfrm>
          <a:prstGeom prst="rect">
            <a:avLst/>
          </a:prstGeom>
          <a:noFill/>
        </p:spPr>
        <p:txBody>
          <a:bodyPr wrap="square" rtlCol="0">
            <a:spAutoFit/>
          </a:bodyPr>
          <a:lstStyle/>
          <a:p>
            <a:pPr marL="85725" indent="-85725" algn="just">
              <a:spcAft>
                <a:spcPts val="600"/>
              </a:spcAft>
            </a:pPr>
            <a:r>
              <a:rPr lang="fr-CA" sz="1000" dirty="0">
                <a:latin typeface="+mj-lt"/>
                <a:cs typeface="Arial" pitchFamily="34" charset="0"/>
              </a:rPr>
              <a:t>Tous les calculs ont été réalisés selon les exigences de Tourisme Québec pour les études de provenance et d’achalandage.</a:t>
            </a:r>
          </a:p>
        </p:txBody>
      </p:sp>
      <p:sp>
        <p:nvSpPr>
          <p:cNvPr id="42" name="ZoneTexte 41"/>
          <p:cNvSpPr txBox="1"/>
          <p:nvPr>
            <p:custDataLst>
              <p:tags r:id="rId3"/>
            </p:custDataLst>
          </p:nvPr>
        </p:nvSpPr>
        <p:spPr>
          <a:xfrm>
            <a:off x="238125" y="983010"/>
            <a:ext cx="8648700" cy="523220"/>
          </a:xfrm>
          <a:prstGeom prst="rect">
            <a:avLst/>
          </a:prstGeom>
          <a:noFill/>
        </p:spPr>
        <p:txBody>
          <a:bodyPr wrap="square" numCol="1" spcCol="360000" rtlCol="0">
            <a:spAutoFit/>
          </a:bodyPr>
          <a:lstStyle/>
          <a:p>
            <a:pPr marL="809625" indent="-809625" algn="just" defTabSz="508864">
              <a:buSzPct val="100000"/>
              <a:defRPr/>
            </a:pPr>
            <a:r>
              <a:rPr lang="fr-FR" sz="1400" b="1" dirty="0">
                <a:solidFill>
                  <a:prstClr val="black"/>
                </a:solidFill>
                <a:cs typeface="Arial" pitchFamily="34" charset="0"/>
              </a:rPr>
              <a:t>	Indicateurs de résultats de l’exposition </a:t>
            </a:r>
            <a:r>
              <a:rPr lang="fr-FR" sz="1400" b="1" i="1" dirty="0">
                <a:solidFill>
                  <a:prstClr val="black"/>
                </a:solidFill>
                <a:cs typeface="Arial" pitchFamily="34" charset="0"/>
              </a:rPr>
              <a:t>Inspiration Japon</a:t>
            </a:r>
          </a:p>
          <a:p>
            <a:pPr marL="809625" indent="-809625" algn="just" defTabSz="508864">
              <a:buSzPct val="100000"/>
              <a:defRPr/>
            </a:pPr>
            <a:r>
              <a:rPr lang="fr-FR" sz="1400" b="1" dirty="0">
                <a:solidFill>
                  <a:prstClr val="black"/>
                </a:solidFill>
                <a:cs typeface="Arial" pitchFamily="34" charset="0"/>
              </a:rPr>
              <a:t>	</a:t>
            </a:r>
            <a:r>
              <a:rPr lang="fr-FR" sz="1400" dirty="0">
                <a:solidFill>
                  <a:prstClr val="black"/>
                </a:solidFill>
                <a:cs typeface="Arial" pitchFamily="34" charset="0"/>
              </a:rPr>
              <a:t>Musée national des beaux-arts du Québec – interceptions du 3 juillet au 27 septembre 2015</a:t>
            </a:r>
            <a:endParaRPr lang="fr-FR" sz="1000" dirty="0">
              <a:solidFill>
                <a:prstClr val="black"/>
              </a:solidFill>
              <a:cs typeface="Arial" pitchFamily="34" charset="0"/>
            </a:endParaRPr>
          </a:p>
        </p:txBody>
      </p:sp>
      <p:sp>
        <p:nvSpPr>
          <p:cNvPr id="43" name="AutoShape 41"/>
          <p:cNvSpPr>
            <a:spLocks noChangeArrowheads="1"/>
          </p:cNvSpPr>
          <p:nvPr>
            <p:custDataLst>
              <p:tags r:id="rId4"/>
            </p:custDataLst>
          </p:nvPr>
        </p:nvSpPr>
        <p:spPr bwMode="auto">
          <a:xfrm>
            <a:off x="3869085" y="1984696"/>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Achalandage total</a:t>
            </a:r>
          </a:p>
          <a:p>
            <a:pPr algn="ctr"/>
            <a:r>
              <a:rPr lang="fr-CA" sz="900" dirty="0">
                <a:solidFill>
                  <a:srgbClr val="000000"/>
                </a:solidFill>
                <a:latin typeface="Arial" pitchFamily="34" charset="0"/>
                <a:cs typeface="Arial" pitchFamily="34" charset="0"/>
              </a:rPr>
              <a:t>(jours de participation)</a:t>
            </a:r>
            <a:r>
              <a:rPr lang="fr-CA" sz="900" b="1" dirty="0">
                <a:solidFill>
                  <a:srgbClr val="000000"/>
                </a:solidFill>
                <a:latin typeface="Arial" pitchFamily="34" charset="0"/>
                <a:cs typeface="Arial" pitchFamily="34" charset="0"/>
              </a:rPr>
              <a:t> </a:t>
            </a:r>
          </a:p>
          <a:p>
            <a:pPr algn="ctr"/>
            <a:r>
              <a:rPr lang="fr-CA" sz="900" b="1" dirty="0">
                <a:solidFill>
                  <a:srgbClr val="000000"/>
                </a:solidFill>
                <a:latin typeface="Arial" pitchFamily="34" charset="0"/>
                <a:cs typeface="Arial" pitchFamily="34" charset="0"/>
              </a:rPr>
              <a:t>36 565</a:t>
            </a:r>
          </a:p>
        </p:txBody>
      </p:sp>
      <p:sp>
        <p:nvSpPr>
          <p:cNvPr id="44" name="AutoShape 41"/>
          <p:cNvSpPr>
            <a:spLocks noChangeArrowheads="1"/>
          </p:cNvSpPr>
          <p:nvPr>
            <p:custDataLst>
              <p:tags r:id="rId5"/>
            </p:custDataLst>
          </p:nvPr>
        </p:nvSpPr>
        <p:spPr bwMode="auto">
          <a:xfrm>
            <a:off x="1716435" y="2841829"/>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Excursionnistes</a:t>
            </a:r>
          </a:p>
          <a:p>
            <a:pPr algn="ctr"/>
            <a:r>
              <a:rPr lang="fr-CA" sz="900" dirty="0">
                <a:solidFill>
                  <a:srgbClr val="000000"/>
                </a:solidFill>
                <a:latin typeface="Arial" pitchFamily="34" charset="0"/>
                <a:cs typeface="Arial" pitchFamily="34" charset="0"/>
              </a:rPr>
              <a:t>2 925</a:t>
            </a:r>
          </a:p>
          <a:p>
            <a:pPr algn="ctr"/>
            <a:r>
              <a:rPr lang="fr-CA" sz="900" b="1" dirty="0">
                <a:solidFill>
                  <a:srgbClr val="000000"/>
                </a:solidFill>
                <a:latin typeface="Arial" pitchFamily="34" charset="0"/>
                <a:cs typeface="Arial" pitchFamily="34" charset="0"/>
              </a:rPr>
              <a:t>8%</a:t>
            </a:r>
          </a:p>
        </p:txBody>
      </p:sp>
      <p:sp>
        <p:nvSpPr>
          <p:cNvPr id="46" name="AutoShape 41"/>
          <p:cNvSpPr>
            <a:spLocks noChangeArrowheads="1"/>
          </p:cNvSpPr>
          <p:nvPr>
            <p:custDataLst>
              <p:tags r:id="rId6"/>
            </p:custDataLst>
          </p:nvPr>
        </p:nvSpPr>
        <p:spPr bwMode="auto">
          <a:xfrm>
            <a:off x="6017863" y="2841828"/>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Locaux</a:t>
            </a:r>
          </a:p>
          <a:p>
            <a:pPr algn="ctr"/>
            <a:r>
              <a:rPr lang="fr-CA" sz="900" dirty="0">
                <a:solidFill>
                  <a:srgbClr val="000000"/>
                </a:solidFill>
                <a:latin typeface="Arial" pitchFamily="34" charset="0"/>
                <a:cs typeface="Arial" pitchFamily="34" charset="0"/>
              </a:rPr>
              <a:t>13 164</a:t>
            </a:r>
          </a:p>
          <a:p>
            <a:pPr algn="ctr"/>
            <a:r>
              <a:rPr lang="fr-CA" sz="900" b="1" dirty="0">
                <a:solidFill>
                  <a:srgbClr val="000000"/>
                </a:solidFill>
                <a:latin typeface="Arial" pitchFamily="34" charset="0"/>
                <a:cs typeface="Arial" pitchFamily="34" charset="0"/>
              </a:rPr>
              <a:t>36%</a:t>
            </a:r>
          </a:p>
        </p:txBody>
      </p:sp>
      <p:sp>
        <p:nvSpPr>
          <p:cNvPr id="47" name="AutoShape 41"/>
          <p:cNvSpPr>
            <a:spLocks noChangeArrowheads="1"/>
          </p:cNvSpPr>
          <p:nvPr>
            <p:custDataLst>
              <p:tags r:id="rId7"/>
            </p:custDataLst>
          </p:nvPr>
        </p:nvSpPr>
        <p:spPr bwMode="auto">
          <a:xfrm>
            <a:off x="2775646" y="3784921"/>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Indice d’attractivité</a:t>
            </a:r>
          </a:p>
          <a:p>
            <a:pPr algn="ctr"/>
            <a:endParaRPr lang="fr-CA" sz="900" b="1" dirty="0">
              <a:solidFill>
                <a:srgbClr val="000000"/>
              </a:solidFill>
              <a:latin typeface="Arial" pitchFamily="34" charset="0"/>
              <a:cs typeface="Arial" pitchFamily="34" charset="0"/>
            </a:endParaRPr>
          </a:p>
          <a:p>
            <a:pPr algn="ctr"/>
            <a:r>
              <a:rPr lang="fr-CA" sz="900" dirty="0">
                <a:solidFill>
                  <a:srgbClr val="000000"/>
                </a:solidFill>
                <a:latin typeface="Arial" pitchFamily="34" charset="0"/>
                <a:cs typeface="Arial" pitchFamily="34" charset="0"/>
              </a:rPr>
              <a:t>23%</a:t>
            </a:r>
          </a:p>
        </p:txBody>
      </p:sp>
      <p:sp>
        <p:nvSpPr>
          <p:cNvPr id="48" name="AutoShape 41"/>
          <p:cNvSpPr>
            <a:spLocks noChangeArrowheads="1"/>
          </p:cNvSpPr>
          <p:nvPr>
            <p:custDataLst>
              <p:tags r:id="rId8"/>
            </p:custDataLst>
          </p:nvPr>
        </p:nvSpPr>
        <p:spPr bwMode="auto">
          <a:xfrm>
            <a:off x="4933950" y="3784921"/>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Nuitées</a:t>
            </a:r>
          </a:p>
          <a:p>
            <a:pPr algn="ctr"/>
            <a:endParaRPr lang="fr-CA" sz="900" dirty="0">
              <a:solidFill>
                <a:srgbClr val="000000"/>
              </a:solidFill>
              <a:latin typeface="Arial" pitchFamily="34" charset="0"/>
              <a:cs typeface="Arial" pitchFamily="34" charset="0"/>
            </a:endParaRPr>
          </a:p>
          <a:p>
            <a:pPr algn="ctr"/>
            <a:r>
              <a:rPr lang="fr-CA" sz="900" dirty="0">
                <a:solidFill>
                  <a:srgbClr val="000000"/>
                </a:solidFill>
                <a:latin typeface="Arial" pitchFamily="34" charset="0"/>
                <a:cs typeface="Arial" pitchFamily="34" charset="0"/>
              </a:rPr>
              <a:t>49 613 nuitées</a:t>
            </a:r>
          </a:p>
        </p:txBody>
      </p:sp>
      <p:sp>
        <p:nvSpPr>
          <p:cNvPr id="49" name="AutoShape 41"/>
          <p:cNvSpPr>
            <a:spLocks noChangeArrowheads="1"/>
          </p:cNvSpPr>
          <p:nvPr>
            <p:custDataLst>
              <p:tags r:id="rId9"/>
            </p:custDataLst>
          </p:nvPr>
        </p:nvSpPr>
        <p:spPr bwMode="auto">
          <a:xfrm>
            <a:off x="2985194" y="4708846"/>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Touristes canadiens</a:t>
            </a:r>
          </a:p>
          <a:p>
            <a:pPr algn="ctr"/>
            <a:r>
              <a:rPr lang="fr-CA" sz="900" dirty="0">
                <a:solidFill>
                  <a:srgbClr val="000000"/>
                </a:solidFill>
                <a:latin typeface="Arial" pitchFamily="34" charset="0"/>
                <a:cs typeface="Arial" pitchFamily="34" charset="0"/>
              </a:rPr>
              <a:t>3 291</a:t>
            </a:r>
          </a:p>
          <a:p>
            <a:pPr algn="ctr"/>
            <a:r>
              <a:rPr lang="fr-CA" sz="900" b="1" dirty="0">
                <a:solidFill>
                  <a:srgbClr val="000000"/>
                </a:solidFill>
                <a:latin typeface="Arial" pitchFamily="34" charset="0"/>
                <a:cs typeface="Arial" pitchFamily="34" charset="0"/>
              </a:rPr>
              <a:t>9%</a:t>
            </a:r>
          </a:p>
        </p:txBody>
      </p:sp>
      <p:sp>
        <p:nvSpPr>
          <p:cNvPr id="50" name="AutoShape 41"/>
          <p:cNvSpPr>
            <a:spLocks noChangeArrowheads="1"/>
          </p:cNvSpPr>
          <p:nvPr>
            <p:custDataLst>
              <p:tags r:id="rId10"/>
            </p:custDataLst>
          </p:nvPr>
        </p:nvSpPr>
        <p:spPr bwMode="auto">
          <a:xfrm>
            <a:off x="4741319" y="4708846"/>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Touristes américains</a:t>
            </a:r>
          </a:p>
          <a:p>
            <a:pPr algn="ctr"/>
            <a:r>
              <a:rPr lang="fr-CA" sz="900" dirty="0">
                <a:solidFill>
                  <a:srgbClr val="000000"/>
                </a:solidFill>
                <a:latin typeface="Arial" pitchFamily="34" charset="0"/>
                <a:cs typeface="Arial" pitchFamily="34" charset="0"/>
              </a:rPr>
              <a:t>4 388</a:t>
            </a:r>
          </a:p>
          <a:p>
            <a:pPr algn="ctr"/>
            <a:r>
              <a:rPr lang="fr-CA" sz="900" b="1" dirty="0">
                <a:solidFill>
                  <a:srgbClr val="000000"/>
                </a:solidFill>
                <a:latin typeface="Arial" pitchFamily="34" charset="0"/>
                <a:cs typeface="Arial" pitchFamily="34" charset="0"/>
              </a:rPr>
              <a:t> 12%</a:t>
            </a:r>
          </a:p>
        </p:txBody>
      </p:sp>
      <p:sp>
        <p:nvSpPr>
          <p:cNvPr id="51" name="AutoShape 41"/>
          <p:cNvSpPr>
            <a:spLocks noChangeArrowheads="1"/>
          </p:cNvSpPr>
          <p:nvPr>
            <p:custDataLst>
              <p:tags r:id="rId11"/>
            </p:custDataLst>
          </p:nvPr>
        </p:nvSpPr>
        <p:spPr bwMode="auto">
          <a:xfrm>
            <a:off x="6413848" y="4708846"/>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Touristes d’ailleurs</a:t>
            </a:r>
          </a:p>
          <a:p>
            <a:pPr algn="ctr"/>
            <a:r>
              <a:rPr lang="fr-CA" sz="900" dirty="0">
                <a:solidFill>
                  <a:srgbClr val="000000"/>
                </a:solidFill>
                <a:latin typeface="Arial" pitchFamily="34" charset="0"/>
                <a:cs typeface="Arial" pitchFamily="34" charset="0"/>
              </a:rPr>
              <a:t>3 656</a:t>
            </a:r>
          </a:p>
          <a:p>
            <a:pPr algn="ctr"/>
            <a:r>
              <a:rPr lang="fr-CA" sz="900" b="1" dirty="0">
                <a:solidFill>
                  <a:srgbClr val="000000"/>
                </a:solidFill>
                <a:latin typeface="Arial" pitchFamily="34" charset="0"/>
                <a:cs typeface="Arial" pitchFamily="34" charset="0"/>
              </a:rPr>
              <a:t> 10%</a:t>
            </a:r>
            <a:endParaRPr lang="fr-CA" sz="900" baseline="30000" dirty="0">
              <a:solidFill>
                <a:srgbClr val="000000"/>
              </a:solidFill>
              <a:latin typeface="Arial" pitchFamily="34" charset="0"/>
              <a:cs typeface="Arial" pitchFamily="34" charset="0"/>
            </a:endParaRPr>
          </a:p>
        </p:txBody>
      </p:sp>
      <p:sp>
        <p:nvSpPr>
          <p:cNvPr id="52" name="AutoShape 41"/>
          <p:cNvSpPr>
            <a:spLocks noChangeArrowheads="1"/>
          </p:cNvSpPr>
          <p:nvPr>
            <p:custDataLst>
              <p:tags r:id="rId12"/>
            </p:custDataLst>
          </p:nvPr>
        </p:nvSpPr>
        <p:spPr bwMode="auto">
          <a:xfrm>
            <a:off x="1312665" y="4708846"/>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Touristes québécois</a:t>
            </a:r>
          </a:p>
          <a:p>
            <a:pPr algn="ctr"/>
            <a:r>
              <a:rPr lang="fr-CA" sz="900" dirty="0">
                <a:solidFill>
                  <a:srgbClr val="000000"/>
                </a:solidFill>
                <a:latin typeface="Arial" pitchFamily="34" charset="0"/>
                <a:cs typeface="Arial" pitchFamily="34" charset="0"/>
              </a:rPr>
              <a:t>9 141</a:t>
            </a:r>
          </a:p>
          <a:p>
            <a:pPr algn="ctr"/>
            <a:r>
              <a:rPr lang="fr-CA" sz="900" b="1" dirty="0">
                <a:solidFill>
                  <a:srgbClr val="000000"/>
                </a:solidFill>
                <a:latin typeface="Arial" pitchFamily="34" charset="0"/>
                <a:cs typeface="Arial" pitchFamily="34" charset="0"/>
              </a:rPr>
              <a:t>25%</a:t>
            </a:r>
          </a:p>
        </p:txBody>
      </p:sp>
      <p:cxnSp>
        <p:nvCxnSpPr>
          <p:cNvPr id="54" name="Connecteur droit 53"/>
          <p:cNvCxnSpPr>
            <a:stCxn id="43" idx="2"/>
          </p:cNvCxnSpPr>
          <p:nvPr>
            <p:custDataLst>
              <p:tags r:id="rId13"/>
            </p:custDataLst>
          </p:nvPr>
        </p:nvCxnSpPr>
        <p:spPr>
          <a:xfrm flipH="1">
            <a:off x="4562474" y="2546552"/>
            <a:ext cx="1" cy="295275"/>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Connecteur en angle 58"/>
          <p:cNvCxnSpPr>
            <a:stCxn id="43" idx="2"/>
            <a:endCxn id="46" idx="0"/>
          </p:cNvCxnSpPr>
          <p:nvPr>
            <p:custDataLst>
              <p:tags r:id="rId14"/>
            </p:custDataLst>
          </p:nvPr>
        </p:nvCxnSpPr>
        <p:spPr>
          <a:xfrm rot="16200000" flipH="1">
            <a:off x="5489226" y="1619801"/>
            <a:ext cx="295276" cy="2148778"/>
          </a:xfrm>
          <a:prstGeom prst="bentConnector3">
            <a:avLst>
              <a:gd name="adj1"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Connecteur en angle 60"/>
          <p:cNvCxnSpPr>
            <a:stCxn id="44" idx="0"/>
            <a:endCxn id="43" idx="2"/>
          </p:cNvCxnSpPr>
          <p:nvPr>
            <p:custDataLst>
              <p:tags r:id="rId15"/>
            </p:custDataLst>
          </p:nvPr>
        </p:nvCxnSpPr>
        <p:spPr>
          <a:xfrm rot="5400000" flipH="1" flipV="1">
            <a:off x="3338512" y="1617866"/>
            <a:ext cx="295277" cy="2152650"/>
          </a:xfrm>
          <a:prstGeom prst="bentConnector3">
            <a:avLst>
              <a:gd name="adj1"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AutoShape 41"/>
          <p:cNvSpPr>
            <a:spLocks noChangeArrowheads="1"/>
          </p:cNvSpPr>
          <p:nvPr>
            <p:custDataLst>
              <p:tags r:id="rId16"/>
            </p:custDataLst>
          </p:nvPr>
        </p:nvSpPr>
        <p:spPr bwMode="auto">
          <a:xfrm>
            <a:off x="3869084" y="2841827"/>
            <a:ext cx="1386779" cy="561856"/>
          </a:xfrm>
          <a:prstGeom prst="roundRect">
            <a:avLst>
              <a:gd name="adj" fmla="val 16667"/>
            </a:avLst>
          </a:prstGeom>
          <a:noFill/>
          <a:ln w="28575"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900" b="1" dirty="0">
                <a:solidFill>
                  <a:srgbClr val="000000"/>
                </a:solidFill>
                <a:latin typeface="Arial" pitchFamily="34" charset="0"/>
                <a:cs typeface="Arial" pitchFamily="34" charset="0"/>
              </a:rPr>
              <a:t>Touristes</a:t>
            </a:r>
          </a:p>
          <a:p>
            <a:pPr algn="ctr"/>
            <a:r>
              <a:rPr lang="fr-CA" sz="900" dirty="0">
                <a:solidFill>
                  <a:srgbClr val="000000"/>
                </a:solidFill>
                <a:latin typeface="Arial" pitchFamily="34" charset="0"/>
                <a:cs typeface="Arial" pitchFamily="34" charset="0"/>
              </a:rPr>
              <a:t>20 476</a:t>
            </a:r>
          </a:p>
          <a:p>
            <a:pPr algn="ctr"/>
            <a:r>
              <a:rPr lang="fr-CA" sz="900" b="1" dirty="0">
                <a:solidFill>
                  <a:srgbClr val="000000"/>
                </a:solidFill>
                <a:latin typeface="Arial" pitchFamily="34" charset="0"/>
                <a:cs typeface="Arial" pitchFamily="34" charset="0"/>
              </a:rPr>
              <a:t>56%</a:t>
            </a:r>
          </a:p>
        </p:txBody>
      </p:sp>
      <p:cxnSp>
        <p:nvCxnSpPr>
          <p:cNvPr id="68" name="Connecteur en angle 67"/>
          <p:cNvCxnSpPr>
            <a:stCxn id="67" idx="2"/>
            <a:endCxn id="51" idx="0"/>
          </p:cNvCxnSpPr>
          <p:nvPr>
            <p:custDataLst>
              <p:tags r:id="rId17"/>
            </p:custDataLst>
          </p:nvPr>
        </p:nvCxnSpPr>
        <p:spPr>
          <a:xfrm rot="16200000" flipH="1">
            <a:off x="5182275" y="2783882"/>
            <a:ext cx="1305163" cy="2544764"/>
          </a:xfrm>
          <a:prstGeom prst="bentConnector3">
            <a:avLst>
              <a:gd name="adj1" fmla="val 843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Connecteur en angle 72"/>
          <p:cNvCxnSpPr>
            <a:stCxn id="67" idx="2"/>
            <a:endCxn id="50" idx="0"/>
          </p:cNvCxnSpPr>
          <p:nvPr>
            <p:custDataLst>
              <p:tags r:id="rId18"/>
            </p:custDataLst>
          </p:nvPr>
        </p:nvCxnSpPr>
        <p:spPr>
          <a:xfrm rot="16200000" flipH="1">
            <a:off x="4346010" y="3620146"/>
            <a:ext cx="1305163" cy="872235"/>
          </a:xfrm>
          <a:prstGeom prst="bentConnector3">
            <a:avLst>
              <a:gd name="adj1" fmla="val 84343"/>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Connecteur en angle 76"/>
          <p:cNvCxnSpPr>
            <a:stCxn id="67" idx="2"/>
            <a:endCxn id="49" idx="0"/>
          </p:cNvCxnSpPr>
          <p:nvPr>
            <p:custDataLst>
              <p:tags r:id="rId19"/>
            </p:custDataLst>
          </p:nvPr>
        </p:nvCxnSpPr>
        <p:spPr>
          <a:xfrm rot="5400000">
            <a:off x="3467948" y="3614319"/>
            <a:ext cx="1305163" cy="883890"/>
          </a:xfrm>
          <a:prstGeom prst="bentConnector3">
            <a:avLst>
              <a:gd name="adj1" fmla="val 843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Connecteur en angle 81"/>
          <p:cNvCxnSpPr>
            <a:stCxn id="67" idx="2"/>
            <a:endCxn id="52" idx="0"/>
          </p:cNvCxnSpPr>
          <p:nvPr>
            <p:custDataLst>
              <p:tags r:id="rId20"/>
            </p:custDataLst>
          </p:nvPr>
        </p:nvCxnSpPr>
        <p:spPr>
          <a:xfrm rot="5400000">
            <a:off x="2631684" y="2778055"/>
            <a:ext cx="1305163" cy="2556419"/>
          </a:xfrm>
          <a:prstGeom prst="bentConnector3">
            <a:avLst>
              <a:gd name="adj1" fmla="val 843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Connecteur en angle 85"/>
          <p:cNvCxnSpPr>
            <a:stCxn id="67" idx="2"/>
            <a:endCxn id="48" idx="0"/>
          </p:cNvCxnSpPr>
          <p:nvPr>
            <p:custDataLst>
              <p:tags r:id="rId21"/>
            </p:custDataLst>
          </p:nvPr>
        </p:nvCxnSpPr>
        <p:spPr>
          <a:xfrm rot="16200000" flipH="1">
            <a:off x="4904288" y="3061869"/>
            <a:ext cx="381238" cy="1064866"/>
          </a:xfrm>
          <a:prstGeom prst="bentConnector3">
            <a:avLst>
              <a:gd name="adj1"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Connecteur en angle 93"/>
          <p:cNvCxnSpPr>
            <a:stCxn id="67" idx="2"/>
            <a:endCxn id="47" idx="0"/>
          </p:cNvCxnSpPr>
          <p:nvPr>
            <p:custDataLst>
              <p:tags r:id="rId22"/>
            </p:custDataLst>
          </p:nvPr>
        </p:nvCxnSpPr>
        <p:spPr>
          <a:xfrm rot="5400000">
            <a:off x="3825136" y="3047583"/>
            <a:ext cx="381238" cy="1093438"/>
          </a:xfrm>
          <a:prstGeom prst="bentConnector3">
            <a:avLst>
              <a:gd name="adj1"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Connecteur en angle 96"/>
          <p:cNvCxnSpPr>
            <a:stCxn id="44" idx="2"/>
            <a:endCxn id="47" idx="0"/>
          </p:cNvCxnSpPr>
          <p:nvPr>
            <p:custDataLst>
              <p:tags r:id="rId23"/>
            </p:custDataLst>
          </p:nvPr>
        </p:nvCxnSpPr>
        <p:spPr>
          <a:xfrm rot="16200000" flipH="1">
            <a:off x="2748812" y="3064697"/>
            <a:ext cx="381236" cy="1059211"/>
          </a:xfrm>
          <a:prstGeom prst="bentConnector3">
            <a:avLst>
              <a:gd name="adj1"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Espace réservé du numéro de diapositive 1"/>
          <p:cNvSpPr>
            <a:spLocks noGrp="1"/>
          </p:cNvSpPr>
          <p:nvPr>
            <p:ph type="sldNum" sz="quarter" idx="4"/>
            <p:custDataLst>
              <p:tags r:id="rId24"/>
            </p:custDataLst>
          </p:nvPr>
        </p:nvSpPr>
        <p:spPr>
          <a:xfrm>
            <a:off x="8737490" y="6492876"/>
            <a:ext cx="406510" cy="365125"/>
          </a:xfrm>
        </p:spPr>
        <p:txBody>
          <a:bodyPr/>
          <a:lstStyle/>
          <a:p>
            <a:fld id="{E2B72599-FE48-8440-8EE8-720344D5C45D}" type="slidenum">
              <a:rPr lang="en-US" smtClean="0">
                <a:solidFill>
                  <a:srgbClr val="000000"/>
                </a:solidFill>
              </a:rPr>
              <a:pPr/>
              <a:t>11</a:t>
            </a:fld>
            <a:endParaRPr lang="en-US" dirty="0">
              <a:solidFill>
                <a:srgbClr val="000000"/>
              </a:solidFill>
            </a:endParaRPr>
          </a:p>
        </p:txBody>
      </p:sp>
      <p:sp>
        <p:nvSpPr>
          <p:cNvPr id="4" name="TextBox 3"/>
          <p:cNvSpPr txBox="1"/>
          <p:nvPr>
            <p:custDataLst>
              <p:tags r:id="rId25"/>
            </p:custDataLst>
          </p:nvPr>
        </p:nvSpPr>
        <p:spPr>
          <a:xfrm>
            <a:off x="10379818" y="4565877"/>
            <a:ext cx="184666" cy="369332"/>
          </a:xfrm>
          <a:prstGeom prst="rect">
            <a:avLst/>
          </a:prstGeom>
          <a:noFill/>
        </p:spPr>
        <p:txBody>
          <a:bodyPr wrap="none" rtlCol="0">
            <a:spAutoFit/>
          </a:bodyPr>
          <a:lstStyle/>
          <a:p>
            <a:endParaRPr lang="fr-CA" dirty="0"/>
          </a:p>
        </p:txBody>
      </p:sp>
    </p:spTree>
    <p:extLst>
      <p:ext uri="{BB962C8B-B14F-4D97-AF65-F5344CB8AC3E}">
        <p14:creationId xmlns:p14="http://schemas.microsoft.com/office/powerpoint/2010/main" val="159546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42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6"/>
            <p:custDataLst>
              <p:tags r:id="rId1"/>
            </p:custDataLst>
          </p:nvPr>
        </p:nvPicPr>
        <p:blipFill>
          <a:blip r:embed="rId6">
            <a:extLst>
              <a:ext uri="{28A0092B-C50C-407E-A947-70E740481C1C}">
                <a14:useLocalDpi xmlns:a14="http://schemas.microsoft.com/office/drawing/2010/main" val="0"/>
              </a:ext>
            </a:extLst>
          </a:blip>
          <a:srcRect l="98" r="98"/>
          <a:stretch>
            <a:fillRect/>
          </a:stretch>
        </p:blipFill>
        <p:spPr/>
      </p:pic>
      <p:pic>
        <p:nvPicPr>
          <p:cNvPr id="16" name="Imag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739725" y="3194680"/>
            <a:ext cx="432780" cy="432780"/>
          </a:xfrm>
          <a:prstGeom prst="rect">
            <a:avLst/>
          </a:prstGeom>
        </p:spPr>
      </p:pic>
      <p:sp>
        <p:nvSpPr>
          <p:cNvPr id="6" name="Titre 2"/>
          <p:cNvSpPr>
            <a:spLocks noGrp="1"/>
          </p:cNvSpPr>
          <p:nvPr>
            <p:ph type="title"/>
            <p:custDataLst>
              <p:tags r:id="rId3"/>
            </p:custDataLst>
          </p:nvPr>
        </p:nvSpPr>
        <p:spPr>
          <a:xfrm>
            <a:off x="2181225" y="2137438"/>
            <a:ext cx="6382800" cy="720000"/>
          </a:xfrm>
        </p:spPr>
        <p:txBody>
          <a:bodyPr/>
          <a:lstStyle/>
          <a:p>
            <a:pPr marL="447675" indent="-447675"/>
            <a:r>
              <a:rPr lang="fr-CA" sz="3200" dirty="0">
                <a:latin typeface="Calibri" panose="020F0502020204030204" pitchFamily="34" charset="0"/>
              </a:rPr>
              <a:t>1. 	</a:t>
            </a:r>
            <a:r>
              <a:rPr lang="fr-CA" sz="3200" dirty="0">
                <a:latin typeface="+mj-lt"/>
              </a:rPr>
              <a:t>Provenance, achalandage et profil des clientèles</a:t>
            </a:r>
            <a:br>
              <a:rPr lang="fr-CA" sz="3200" dirty="0">
                <a:latin typeface="+mj-lt"/>
              </a:rPr>
            </a:br>
            <a:endParaRPr lang="fr-CA" sz="3200" dirty="0">
              <a:latin typeface="+mj-lt"/>
            </a:endParaRPr>
          </a:p>
        </p:txBody>
      </p:sp>
    </p:spTree>
    <p:extLst>
      <p:ext uri="{BB962C8B-B14F-4D97-AF65-F5344CB8AC3E}">
        <p14:creationId xmlns:p14="http://schemas.microsoft.com/office/powerpoint/2010/main" val="398074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14</a:t>
            </a:fld>
            <a:endParaRPr lang="en-US" dirty="0">
              <a:solidFill>
                <a:srgbClr val="000000"/>
              </a:solidFill>
            </a:endParaRPr>
          </a:p>
        </p:txBody>
      </p:sp>
      <p:sp>
        <p:nvSpPr>
          <p:cNvPr id="5"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1. Provenance, achalandage et profil des clientèles</a:t>
            </a:r>
          </a:p>
        </p:txBody>
      </p:sp>
      <p:sp>
        <p:nvSpPr>
          <p:cNvPr id="4" name="Rectangle 59"/>
          <p:cNvSpPr>
            <a:spLocks noGrp="1" noChangeArrowheads="1"/>
          </p:cNvSpPr>
          <p:nvPr>
            <p:ph type="body" sz="half" idx="4294967295"/>
            <p:custDataLst>
              <p:tags r:id="rId3"/>
            </p:custDataLst>
          </p:nvPr>
        </p:nvSpPr>
        <p:spPr>
          <a:xfrm>
            <a:off x="238126" y="846138"/>
            <a:ext cx="8648700" cy="2223686"/>
          </a:xfrm>
          <a:prstGeom prst="rect">
            <a:avLst/>
          </a:prstGeom>
          <a:noFill/>
          <a:ln/>
        </p:spPr>
        <p:txBody>
          <a:bodyPr wrap="square">
            <a:spAutoFit/>
          </a:bodyPr>
          <a:lstStyle/>
          <a:p>
            <a:pPr marL="0" indent="0" algn="just">
              <a:buClr>
                <a:schemeClr val="tx1"/>
              </a:buClr>
              <a:buNone/>
            </a:pPr>
            <a:r>
              <a:rPr lang="fr-CA" sz="1100" dirty="0">
                <a:latin typeface="+mj-lt"/>
              </a:rPr>
              <a:t>1.1  Résultats des interceptions</a:t>
            </a:r>
          </a:p>
          <a:p>
            <a:pPr marL="0" indent="0" algn="just">
              <a:buClr>
                <a:schemeClr val="tx1"/>
              </a:buClr>
              <a:buNone/>
            </a:pPr>
            <a:endParaRPr lang="fr-CA" sz="1000" b="0" dirty="0">
              <a:latin typeface="+mj-lt"/>
            </a:endParaRPr>
          </a:p>
          <a:p>
            <a:pPr marL="0" lvl="0" indent="0" algn="just" defTabSz="914400">
              <a:spcBef>
                <a:spcPts val="0"/>
              </a:spcBef>
              <a:buNone/>
            </a:pPr>
            <a:r>
              <a:rPr lang="fr-CA" sz="1050" b="0" kern="0" dirty="0">
                <a:latin typeface="+mj-lt"/>
              </a:rPr>
              <a:t>Du 3 juillet au 27 septembre 2015, 750 personnes ont été interceptées à la sortie de la salle d’exposition du Musée après avoir visité l’exposition </a:t>
            </a:r>
            <a:r>
              <a:rPr lang="fr-CA" sz="1050" b="0" i="1" kern="0" dirty="0">
                <a:latin typeface="+mj-lt"/>
              </a:rPr>
              <a:t>Inspiration Japon</a:t>
            </a:r>
            <a:r>
              <a:rPr lang="fr-CA" sz="1050" b="0" kern="0" dirty="0">
                <a:latin typeface="+mj-lt"/>
              </a:rPr>
              <a:t>. Parmi celles-ci, 13 n’étaient pas admissibles (âge, employés, administrateurs, bénévoles, prestataires de services), 62 ont refusé de prendre part à l’étude et 115 n’ont pas terminé le questionnaire. Ainsi, le taux de réponse obtenu sur le terrain est de 92%, ce qui assure une excellente représentativité de la population sondée.</a:t>
            </a:r>
          </a:p>
          <a:p>
            <a:pPr marL="0" lvl="0" indent="0" algn="just" defTabSz="914400">
              <a:spcBef>
                <a:spcPts val="0"/>
              </a:spcBef>
              <a:buNone/>
            </a:pPr>
            <a:endParaRPr lang="fr-CA" sz="1050" b="0" kern="0" dirty="0">
              <a:solidFill>
                <a:sysClr val="windowText" lastClr="000000"/>
              </a:solidFill>
              <a:latin typeface="+mj-lt"/>
            </a:endParaRPr>
          </a:p>
          <a:p>
            <a:pPr marL="0" lvl="0" indent="0" algn="just" defTabSz="914400">
              <a:spcBef>
                <a:spcPts val="0"/>
              </a:spcBef>
              <a:buNone/>
            </a:pPr>
            <a:r>
              <a:rPr lang="fr-CA" sz="1050" b="0" kern="0" dirty="0">
                <a:solidFill>
                  <a:sysClr val="windowText" lastClr="000000"/>
                </a:solidFill>
                <a:latin typeface="+mj-lt"/>
              </a:rPr>
              <a:t>Au total, 560 entrevues ont été réalisées (en excluant les personnes non admissibles, les refus et les questionnaires incomplets). Parmi ces 560 personnes, 200 étaient des locaux non touristiques (achalandage résidant dans un rayon de 40 km et n’ayant pas séjourné au moins une nuit à l’extérieur de leur ville de résidence principale), alors que 46 étaient des excursionnistes et 314 des touristes. Parmi les excursionnistes et les touristes, notons que 82 sont dits centrés</a:t>
            </a:r>
            <a:r>
              <a:rPr lang="fr-CA" sz="1050" b="0" kern="0" baseline="30000" dirty="0">
                <a:solidFill>
                  <a:sysClr val="windowText" lastClr="000000"/>
                </a:solidFill>
                <a:latin typeface="+mj-lt"/>
              </a:rPr>
              <a:t>1</a:t>
            </a:r>
            <a:r>
              <a:rPr lang="fr-CA" sz="1050" b="0" kern="0" dirty="0">
                <a:solidFill>
                  <a:sysClr val="windowText" lastClr="000000"/>
                </a:solidFill>
                <a:latin typeface="+mj-lt"/>
              </a:rPr>
              <a:t>, c’est-à-dire qu’ils sont venus spécialement à Québec (surtout ou en partie) pour visiter l’exposition </a:t>
            </a:r>
            <a:r>
              <a:rPr lang="fr-CA" sz="1050" b="0" i="1" kern="0" dirty="0">
                <a:solidFill>
                  <a:sysClr val="windowText" lastClr="000000"/>
                </a:solidFill>
                <a:latin typeface="+mj-lt"/>
              </a:rPr>
              <a:t>Inspiration Japon</a:t>
            </a:r>
            <a:r>
              <a:rPr lang="fr-CA" sz="1050" b="0" kern="0" dirty="0">
                <a:solidFill>
                  <a:sysClr val="windowText" lastClr="000000"/>
                </a:solidFill>
                <a:latin typeface="+mj-lt"/>
              </a:rPr>
              <a:t>.</a:t>
            </a:r>
          </a:p>
          <a:p>
            <a:pPr marL="0" lvl="0" indent="0" algn="just" defTabSz="914400">
              <a:spcBef>
                <a:spcPts val="0"/>
              </a:spcBef>
              <a:buNone/>
            </a:pPr>
            <a:endParaRPr lang="fr-CA" sz="1050" b="0" kern="0" dirty="0">
              <a:solidFill>
                <a:sysClr val="windowText" lastClr="000000"/>
              </a:solidFill>
              <a:latin typeface="+mj-lt"/>
            </a:endParaRPr>
          </a:p>
          <a:p>
            <a:pPr marL="0" lvl="0" indent="0" algn="just" defTabSz="914400">
              <a:spcBef>
                <a:spcPts val="0"/>
              </a:spcBef>
              <a:buNone/>
            </a:pPr>
            <a:r>
              <a:rPr lang="fr-CA" sz="1050" b="0" kern="0" dirty="0">
                <a:solidFill>
                  <a:sysClr val="windowText" lastClr="000000"/>
                </a:solidFill>
                <a:latin typeface="+mj-lt"/>
              </a:rPr>
              <a:t>Le diagramme suivant présente les résultats des interceptions réalisées du 3 juillet au 27 septembre 2015, selon la provenance des personnes interrogées :</a:t>
            </a:r>
          </a:p>
        </p:txBody>
      </p:sp>
      <p:sp>
        <p:nvSpPr>
          <p:cNvPr id="6" name="AutoShape 41"/>
          <p:cNvSpPr>
            <a:spLocks noChangeArrowheads="1"/>
          </p:cNvSpPr>
          <p:nvPr>
            <p:custDataLst>
              <p:tags r:id="rId4"/>
            </p:custDataLst>
          </p:nvPr>
        </p:nvSpPr>
        <p:spPr bwMode="auto">
          <a:xfrm>
            <a:off x="578382" y="4059395"/>
            <a:ext cx="1386779" cy="612934"/>
          </a:xfrm>
          <a:prstGeom prst="roundRect">
            <a:avLst>
              <a:gd name="adj" fmla="val 16667"/>
            </a:avLst>
          </a:prstGeom>
          <a:solidFill>
            <a:srgbClr val="0070C0"/>
          </a:solidFill>
          <a:ln w="28575" algn="ctr">
            <a:solidFill>
              <a:srgbClr val="0070C0"/>
            </a:solidFill>
            <a:round/>
            <a:headEnd/>
            <a:tailEnd/>
          </a:ln>
          <a:effectLst/>
        </p:spPr>
        <p:txBody>
          <a:bodyPr wrap="square" anchor="ctr">
            <a:spAutoFit/>
          </a:bodyPr>
          <a:lstStyle/>
          <a:p>
            <a:pPr algn="ctr"/>
            <a:r>
              <a:rPr lang="fr-CA" sz="1000" b="1" dirty="0">
                <a:solidFill>
                  <a:schemeClr val="bg1"/>
                </a:solidFill>
                <a:latin typeface="+mj-lt"/>
                <a:cs typeface="Arial" pitchFamily="34" charset="0"/>
              </a:rPr>
              <a:t>Interceptions </a:t>
            </a:r>
          </a:p>
          <a:p>
            <a:pPr algn="ctr"/>
            <a:r>
              <a:rPr lang="fr-CA" sz="1000" dirty="0">
                <a:solidFill>
                  <a:schemeClr val="bg1"/>
                </a:solidFill>
                <a:latin typeface="+mj-lt"/>
                <a:cs typeface="Arial" pitchFamily="34" charset="0"/>
              </a:rPr>
              <a:t>560 participants (100%)</a:t>
            </a:r>
          </a:p>
        </p:txBody>
      </p:sp>
      <p:cxnSp>
        <p:nvCxnSpPr>
          <p:cNvPr id="7" name="AutoShape 48"/>
          <p:cNvCxnSpPr>
            <a:cxnSpLocks noChangeShapeType="1"/>
            <a:stCxn id="6" idx="3"/>
          </p:cNvCxnSpPr>
          <p:nvPr>
            <p:custDataLst>
              <p:tags r:id="rId5"/>
            </p:custDataLst>
          </p:nvPr>
        </p:nvCxnSpPr>
        <p:spPr bwMode="auto">
          <a:xfrm>
            <a:off x="1965161" y="4365862"/>
            <a:ext cx="142421" cy="814831"/>
          </a:xfrm>
          <a:prstGeom prst="bentConnector2">
            <a:avLst/>
          </a:prstGeom>
          <a:noFill/>
          <a:ln w="1587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utoShape 46"/>
          <p:cNvSpPr>
            <a:spLocks noChangeArrowheads="1"/>
          </p:cNvSpPr>
          <p:nvPr>
            <p:custDataLst>
              <p:tags r:id="rId6"/>
            </p:custDataLst>
          </p:nvPr>
        </p:nvSpPr>
        <p:spPr bwMode="auto">
          <a:xfrm>
            <a:off x="5131583" y="3948845"/>
            <a:ext cx="1648698" cy="783193"/>
          </a:xfrm>
          <a:prstGeom prst="roundRect">
            <a:avLst>
              <a:gd name="adj" fmla="val 16667"/>
            </a:avLst>
          </a:prstGeom>
          <a:solidFill>
            <a:schemeClr val="bg1"/>
          </a:solidFill>
          <a:ln w="28575" algn="ctr">
            <a:solidFill>
              <a:srgbClr val="0070C0"/>
            </a:solidFill>
            <a:round/>
            <a:headEnd/>
            <a:tailEnd/>
          </a:ln>
          <a:effectLst/>
        </p:spPr>
        <p:txBody>
          <a:bodyPr wrap="square" anchor="ctr">
            <a:spAutoFit/>
          </a:bodyPr>
          <a:lstStyle/>
          <a:p>
            <a:pPr algn="ctr"/>
            <a:r>
              <a:rPr lang="fr-CA" sz="1000" b="1" dirty="0">
                <a:solidFill>
                  <a:srgbClr val="000000"/>
                </a:solidFill>
                <a:latin typeface="+mj-lt"/>
                <a:cs typeface="Arial" pitchFamily="34" charset="0"/>
              </a:rPr>
              <a:t>Excursionnistes et touristes centrés </a:t>
            </a:r>
            <a:r>
              <a:rPr lang="fr-CA" sz="1000" b="1" baseline="30000" dirty="0">
                <a:solidFill>
                  <a:srgbClr val="000000"/>
                </a:solidFill>
                <a:latin typeface="+mj-lt"/>
                <a:cs typeface="Arial" pitchFamily="34" charset="0"/>
              </a:rPr>
              <a:t>1</a:t>
            </a:r>
            <a:endParaRPr lang="fr-CA" sz="1000" b="1" dirty="0">
              <a:solidFill>
                <a:srgbClr val="000000"/>
              </a:solidFill>
              <a:latin typeface="+mj-lt"/>
              <a:cs typeface="Arial" pitchFamily="34" charset="0"/>
            </a:endParaRPr>
          </a:p>
          <a:p>
            <a:pPr algn="ctr"/>
            <a:r>
              <a:rPr lang="fr-CA" sz="1000" dirty="0">
                <a:solidFill>
                  <a:srgbClr val="000000"/>
                </a:solidFill>
                <a:latin typeface="+mj-lt"/>
                <a:cs typeface="Arial" pitchFamily="34" charset="0"/>
              </a:rPr>
              <a:t> 82 personnes</a:t>
            </a:r>
            <a:endParaRPr lang="fr-CA" sz="1000" baseline="30000" dirty="0">
              <a:solidFill>
                <a:srgbClr val="000000"/>
              </a:solidFill>
              <a:latin typeface="+mj-lt"/>
              <a:cs typeface="Arial" pitchFamily="34" charset="0"/>
            </a:endParaRPr>
          </a:p>
          <a:p>
            <a:pPr algn="ctr"/>
            <a:r>
              <a:rPr lang="fr-CA" sz="1000" dirty="0">
                <a:solidFill>
                  <a:srgbClr val="000000"/>
                </a:solidFill>
                <a:latin typeface="+mj-lt"/>
                <a:cs typeface="Arial" pitchFamily="34" charset="0"/>
              </a:rPr>
              <a:t>(15%)</a:t>
            </a:r>
          </a:p>
        </p:txBody>
      </p:sp>
      <p:sp>
        <p:nvSpPr>
          <p:cNvPr id="11" name="AutoShape 45"/>
          <p:cNvSpPr>
            <a:spLocks noChangeArrowheads="1"/>
          </p:cNvSpPr>
          <p:nvPr>
            <p:custDataLst>
              <p:tags r:id="rId7"/>
            </p:custDataLst>
          </p:nvPr>
        </p:nvSpPr>
        <p:spPr bwMode="auto">
          <a:xfrm>
            <a:off x="6777754" y="5158101"/>
            <a:ext cx="1523199" cy="442674"/>
          </a:xfrm>
          <a:prstGeom prst="roundRect">
            <a:avLst>
              <a:gd name="adj" fmla="val 16667"/>
            </a:avLst>
          </a:prstGeom>
          <a:solidFill>
            <a:schemeClr val="bg1"/>
          </a:solidFill>
          <a:ln w="28575" algn="ctr">
            <a:solidFill>
              <a:srgbClr val="0070C0"/>
            </a:solidFill>
            <a:round/>
            <a:headEnd/>
            <a:tailEnd/>
          </a:ln>
          <a:effectLst/>
        </p:spPr>
        <p:txBody>
          <a:bodyPr wrap="square" anchor="ctr">
            <a:spAutoFit/>
          </a:bodyPr>
          <a:lstStyle/>
          <a:p>
            <a:pPr algn="ctr"/>
            <a:r>
              <a:rPr lang="fr-CA" sz="1000" b="1" dirty="0">
                <a:solidFill>
                  <a:srgbClr val="000000"/>
                </a:solidFill>
                <a:latin typeface="+mj-lt"/>
                <a:cs typeface="Arial" pitchFamily="34" charset="0"/>
              </a:rPr>
              <a:t>centrés </a:t>
            </a:r>
            <a:r>
              <a:rPr lang="fr-CA" sz="1000" b="1" u="sng" dirty="0">
                <a:solidFill>
                  <a:srgbClr val="000000"/>
                </a:solidFill>
                <a:latin typeface="+mj-lt"/>
                <a:cs typeface="Arial" pitchFamily="34" charset="0"/>
              </a:rPr>
              <a:t>en partie</a:t>
            </a:r>
            <a:r>
              <a:rPr lang="fr-CA" sz="1000" b="1" dirty="0">
                <a:solidFill>
                  <a:srgbClr val="000000"/>
                </a:solidFill>
                <a:latin typeface="+mj-lt"/>
                <a:cs typeface="Arial" pitchFamily="34" charset="0"/>
              </a:rPr>
              <a:t> </a:t>
            </a:r>
            <a:r>
              <a:rPr lang="fr-CA" sz="1000" b="1" baseline="30000" dirty="0">
                <a:solidFill>
                  <a:srgbClr val="000000"/>
                </a:solidFill>
                <a:latin typeface="+mj-lt"/>
                <a:cs typeface="Arial" pitchFamily="34" charset="0"/>
              </a:rPr>
              <a:t>1</a:t>
            </a:r>
            <a:endParaRPr lang="fr-CA" sz="1000" b="1" u="sng" dirty="0">
              <a:solidFill>
                <a:srgbClr val="000000"/>
              </a:solidFill>
              <a:latin typeface="+mj-lt"/>
              <a:cs typeface="Arial" pitchFamily="34" charset="0"/>
            </a:endParaRPr>
          </a:p>
          <a:p>
            <a:pPr algn="ctr"/>
            <a:r>
              <a:rPr lang="fr-CA" sz="1000" dirty="0">
                <a:solidFill>
                  <a:srgbClr val="000000"/>
                </a:solidFill>
                <a:latin typeface="+mj-lt"/>
                <a:cs typeface="Arial" pitchFamily="34" charset="0"/>
              </a:rPr>
              <a:t> 27 personnes (5%)</a:t>
            </a:r>
          </a:p>
        </p:txBody>
      </p:sp>
      <p:sp>
        <p:nvSpPr>
          <p:cNvPr id="12" name="AutoShape 46"/>
          <p:cNvSpPr>
            <a:spLocks noChangeArrowheads="1"/>
          </p:cNvSpPr>
          <p:nvPr>
            <p:custDataLst>
              <p:tags r:id="rId8"/>
            </p:custDataLst>
          </p:nvPr>
        </p:nvSpPr>
        <p:spPr bwMode="auto">
          <a:xfrm>
            <a:off x="6798104" y="3191676"/>
            <a:ext cx="1502849" cy="442674"/>
          </a:xfrm>
          <a:prstGeom prst="roundRect">
            <a:avLst>
              <a:gd name="adj" fmla="val 16667"/>
            </a:avLst>
          </a:prstGeom>
          <a:solidFill>
            <a:schemeClr val="bg1"/>
          </a:solidFill>
          <a:ln w="28575" algn="ctr">
            <a:solidFill>
              <a:srgbClr val="0070C0"/>
            </a:solidFill>
            <a:round/>
            <a:headEnd/>
            <a:tailEnd/>
          </a:ln>
          <a:effectLst/>
        </p:spPr>
        <p:txBody>
          <a:bodyPr wrap="square" anchor="ctr">
            <a:spAutoFit/>
          </a:bodyPr>
          <a:lstStyle/>
          <a:p>
            <a:pPr algn="ctr"/>
            <a:r>
              <a:rPr lang="fr-CA" sz="1000" b="1" dirty="0">
                <a:solidFill>
                  <a:srgbClr val="000000"/>
                </a:solidFill>
                <a:latin typeface="+mj-lt"/>
                <a:cs typeface="Arial" pitchFamily="34" charset="0"/>
              </a:rPr>
              <a:t>centrés </a:t>
            </a:r>
            <a:r>
              <a:rPr lang="fr-CA" sz="1000" b="1" u="sng" dirty="0">
                <a:solidFill>
                  <a:srgbClr val="000000"/>
                </a:solidFill>
                <a:latin typeface="+mj-lt"/>
                <a:cs typeface="Arial" pitchFamily="34" charset="0"/>
              </a:rPr>
              <a:t>surtout</a:t>
            </a:r>
          </a:p>
          <a:p>
            <a:pPr algn="ctr"/>
            <a:r>
              <a:rPr lang="fr-CA" sz="1000" dirty="0">
                <a:solidFill>
                  <a:srgbClr val="000000"/>
                </a:solidFill>
                <a:latin typeface="+mj-lt"/>
                <a:cs typeface="Arial" pitchFamily="34" charset="0"/>
              </a:rPr>
              <a:t> 55 personnes (10%)</a:t>
            </a:r>
          </a:p>
        </p:txBody>
      </p:sp>
      <p:sp>
        <p:nvSpPr>
          <p:cNvPr id="13" name="AutoShape 44"/>
          <p:cNvSpPr>
            <a:spLocks noChangeArrowheads="1"/>
          </p:cNvSpPr>
          <p:nvPr>
            <p:custDataLst>
              <p:tags r:id="rId9"/>
            </p:custDataLst>
          </p:nvPr>
        </p:nvSpPr>
        <p:spPr bwMode="auto">
          <a:xfrm>
            <a:off x="2253449" y="3183162"/>
            <a:ext cx="1421277" cy="612934"/>
          </a:xfrm>
          <a:prstGeom prst="roundRect">
            <a:avLst>
              <a:gd name="adj" fmla="val 16667"/>
            </a:avLst>
          </a:prstGeom>
          <a:solidFill>
            <a:schemeClr val="bg1"/>
          </a:solidFill>
          <a:ln w="28575" algn="ctr">
            <a:solidFill>
              <a:srgbClr val="0070C0"/>
            </a:solidFill>
            <a:round/>
            <a:headEnd/>
            <a:tailEnd/>
          </a:ln>
          <a:effectLst/>
        </p:spPr>
        <p:txBody>
          <a:bodyPr wrap="square" anchor="ctr">
            <a:spAutoFit/>
          </a:bodyPr>
          <a:lstStyle/>
          <a:p>
            <a:pPr algn="ctr"/>
            <a:r>
              <a:rPr lang="fr-CA" sz="1000" b="1" dirty="0">
                <a:solidFill>
                  <a:srgbClr val="000000"/>
                </a:solidFill>
                <a:latin typeface="+mj-lt"/>
                <a:cs typeface="Arial" pitchFamily="34" charset="0"/>
              </a:rPr>
              <a:t>Participants locaux </a:t>
            </a:r>
            <a:r>
              <a:rPr lang="fr-CA" sz="1000" dirty="0">
                <a:solidFill>
                  <a:srgbClr val="000000"/>
                </a:solidFill>
                <a:latin typeface="+mj-lt"/>
                <a:cs typeface="Arial" pitchFamily="34" charset="0"/>
              </a:rPr>
              <a:t> </a:t>
            </a:r>
          </a:p>
          <a:p>
            <a:pPr algn="ctr"/>
            <a:r>
              <a:rPr lang="fr-CA" sz="1000" dirty="0">
                <a:solidFill>
                  <a:srgbClr val="000000"/>
                </a:solidFill>
                <a:latin typeface="+mj-lt"/>
                <a:cs typeface="Arial" pitchFamily="34" charset="0"/>
              </a:rPr>
              <a:t>200 personnes</a:t>
            </a:r>
          </a:p>
          <a:p>
            <a:pPr algn="ctr"/>
            <a:r>
              <a:rPr lang="fr-CA" sz="1000" dirty="0">
                <a:solidFill>
                  <a:srgbClr val="000000"/>
                </a:solidFill>
                <a:latin typeface="+mj-lt"/>
                <a:cs typeface="Arial" pitchFamily="34" charset="0"/>
              </a:rPr>
              <a:t>(36%)</a:t>
            </a:r>
          </a:p>
        </p:txBody>
      </p:sp>
      <p:sp>
        <p:nvSpPr>
          <p:cNvPr id="14" name="AutoShape 44"/>
          <p:cNvSpPr>
            <a:spLocks noChangeArrowheads="1"/>
          </p:cNvSpPr>
          <p:nvPr>
            <p:custDataLst>
              <p:tags r:id="rId10"/>
            </p:custDataLst>
          </p:nvPr>
        </p:nvSpPr>
        <p:spPr bwMode="auto">
          <a:xfrm>
            <a:off x="2253449" y="4848564"/>
            <a:ext cx="1430506" cy="612934"/>
          </a:xfrm>
          <a:prstGeom prst="roundRect">
            <a:avLst>
              <a:gd name="adj" fmla="val 16667"/>
            </a:avLst>
          </a:prstGeom>
          <a:solidFill>
            <a:schemeClr val="bg1"/>
          </a:solidFill>
          <a:ln w="28575" algn="ctr">
            <a:solidFill>
              <a:srgbClr val="0070C0"/>
            </a:solidFill>
            <a:round/>
            <a:headEnd/>
            <a:tailEnd/>
          </a:ln>
          <a:effectLst/>
        </p:spPr>
        <p:txBody>
          <a:bodyPr wrap="square" anchor="ctr">
            <a:spAutoFit/>
          </a:bodyPr>
          <a:lstStyle/>
          <a:p>
            <a:pPr algn="ctr"/>
            <a:r>
              <a:rPr lang="fr-CA" sz="1000" b="1" dirty="0">
                <a:solidFill>
                  <a:srgbClr val="000000"/>
                </a:solidFill>
                <a:latin typeface="+mj-lt"/>
                <a:cs typeface="Arial" pitchFamily="34" charset="0"/>
              </a:rPr>
              <a:t>Touristes</a:t>
            </a:r>
          </a:p>
          <a:p>
            <a:pPr algn="ctr"/>
            <a:r>
              <a:rPr lang="fr-CA" sz="1000" dirty="0">
                <a:solidFill>
                  <a:srgbClr val="000000"/>
                </a:solidFill>
                <a:latin typeface="+mj-lt"/>
                <a:cs typeface="Arial" pitchFamily="34" charset="0"/>
              </a:rPr>
              <a:t>314 personnes</a:t>
            </a:r>
          </a:p>
          <a:p>
            <a:pPr algn="ctr"/>
            <a:r>
              <a:rPr lang="fr-CA" sz="1000" dirty="0">
                <a:solidFill>
                  <a:srgbClr val="000000"/>
                </a:solidFill>
                <a:latin typeface="+mj-lt"/>
                <a:cs typeface="Arial" pitchFamily="34" charset="0"/>
              </a:rPr>
              <a:t>(56%)</a:t>
            </a:r>
          </a:p>
        </p:txBody>
      </p:sp>
      <p:cxnSp>
        <p:nvCxnSpPr>
          <p:cNvPr id="16" name="Connecteur droit 15"/>
          <p:cNvCxnSpPr/>
          <p:nvPr>
            <p:custDataLst>
              <p:tags r:id="rId11"/>
            </p:custDataLst>
          </p:nvPr>
        </p:nvCxnSpPr>
        <p:spPr>
          <a:xfrm flipV="1">
            <a:off x="7549529" y="3642988"/>
            <a:ext cx="0" cy="1537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AutoShape 47"/>
          <p:cNvCxnSpPr>
            <a:cxnSpLocks noChangeShapeType="1"/>
            <a:endCxn id="13" idx="1"/>
          </p:cNvCxnSpPr>
          <p:nvPr>
            <p:custDataLst>
              <p:tags r:id="rId12"/>
            </p:custDataLst>
          </p:nvPr>
        </p:nvCxnSpPr>
        <p:spPr bwMode="auto">
          <a:xfrm rot="5400000" flipH="1" flipV="1">
            <a:off x="1742227" y="3854984"/>
            <a:ext cx="876577" cy="145868"/>
          </a:xfrm>
          <a:prstGeom prst="bentConnector2">
            <a:avLst/>
          </a:prstGeom>
          <a:noFill/>
          <a:ln w="1587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p:cNvCxnSpPr/>
          <p:nvPr>
            <p:custDataLst>
              <p:tags r:id="rId13"/>
            </p:custDataLst>
          </p:nvPr>
        </p:nvCxnSpPr>
        <p:spPr>
          <a:xfrm flipV="1">
            <a:off x="2107582" y="4365853"/>
            <a:ext cx="235771" cy="351"/>
          </a:xfrm>
          <a:prstGeom prst="line">
            <a:avLst/>
          </a:prstGeom>
          <a:ln w="19050">
            <a:solidFill>
              <a:schemeClr val="tx1"/>
            </a:solidFill>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0" name="AutoShape 44"/>
          <p:cNvSpPr>
            <a:spLocks noChangeArrowheads="1"/>
          </p:cNvSpPr>
          <p:nvPr>
            <p:custDataLst>
              <p:tags r:id="rId14"/>
            </p:custDataLst>
          </p:nvPr>
        </p:nvSpPr>
        <p:spPr bwMode="auto">
          <a:xfrm>
            <a:off x="2253449" y="4033975"/>
            <a:ext cx="1430506" cy="612934"/>
          </a:xfrm>
          <a:prstGeom prst="roundRect">
            <a:avLst>
              <a:gd name="adj" fmla="val 16667"/>
            </a:avLst>
          </a:prstGeom>
          <a:solidFill>
            <a:schemeClr val="bg1"/>
          </a:solidFill>
          <a:ln w="28575" algn="ctr">
            <a:solidFill>
              <a:srgbClr val="0070C0"/>
            </a:solidFill>
            <a:round/>
            <a:headEnd/>
            <a:tailEnd/>
          </a:ln>
          <a:effectLst/>
        </p:spPr>
        <p:txBody>
          <a:bodyPr wrap="square" anchor="ctr">
            <a:spAutoFit/>
          </a:bodyPr>
          <a:lstStyle/>
          <a:p>
            <a:pPr algn="ctr"/>
            <a:r>
              <a:rPr lang="fr-CA" sz="1000" b="1" dirty="0">
                <a:solidFill>
                  <a:srgbClr val="000000"/>
                </a:solidFill>
                <a:latin typeface="+mj-lt"/>
                <a:cs typeface="Arial" pitchFamily="34" charset="0"/>
              </a:rPr>
              <a:t>Excursionnistes</a:t>
            </a:r>
          </a:p>
          <a:p>
            <a:pPr algn="ctr"/>
            <a:r>
              <a:rPr lang="fr-CA" sz="1000" dirty="0">
                <a:solidFill>
                  <a:srgbClr val="000000"/>
                </a:solidFill>
                <a:latin typeface="+mj-lt"/>
                <a:cs typeface="Arial" pitchFamily="34" charset="0"/>
              </a:rPr>
              <a:t>46 personnes</a:t>
            </a:r>
          </a:p>
          <a:p>
            <a:pPr algn="ctr"/>
            <a:r>
              <a:rPr lang="fr-CA" sz="1000" dirty="0">
                <a:solidFill>
                  <a:srgbClr val="000000"/>
                </a:solidFill>
                <a:latin typeface="+mj-lt"/>
                <a:cs typeface="Arial" pitchFamily="34" charset="0"/>
              </a:rPr>
              <a:t>(8%)</a:t>
            </a:r>
          </a:p>
        </p:txBody>
      </p:sp>
      <p:cxnSp>
        <p:nvCxnSpPr>
          <p:cNvPr id="22" name="Connecteur en angle 21"/>
          <p:cNvCxnSpPr/>
          <p:nvPr>
            <p:custDataLst>
              <p:tags r:id="rId15"/>
            </p:custDataLst>
          </p:nvPr>
        </p:nvCxnSpPr>
        <p:spPr>
          <a:xfrm flipV="1">
            <a:off x="6780281" y="4386177"/>
            <a:ext cx="769248" cy="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p:nvPr>
            <p:custDataLst>
              <p:tags r:id="rId16"/>
            </p:custDataLst>
          </p:nvPr>
        </p:nvCxnSpPr>
        <p:spPr>
          <a:xfrm>
            <a:off x="3683955" y="5237476"/>
            <a:ext cx="2271977" cy="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a:endCxn id="10" idx="2"/>
          </p:cNvCxnSpPr>
          <p:nvPr>
            <p:custDataLst>
              <p:tags r:id="rId17"/>
            </p:custDataLst>
          </p:nvPr>
        </p:nvCxnSpPr>
        <p:spPr>
          <a:xfrm flipV="1">
            <a:off x="5955932" y="4732038"/>
            <a:ext cx="0" cy="5054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custDataLst>
              <p:tags r:id="rId18"/>
            </p:custDataLst>
          </p:nvPr>
        </p:nvCxnSpPr>
        <p:spPr>
          <a:xfrm flipV="1">
            <a:off x="2107582" y="5174082"/>
            <a:ext cx="134716" cy="6611"/>
          </a:xfrm>
          <a:prstGeom prst="line">
            <a:avLst/>
          </a:prstGeom>
          <a:ln w="19050">
            <a:solidFill>
              <a:schemeClr val="tx1"/>
            </a:solidFill>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20" idx="3"/>
            <a:endCxn id="10" idx="1"/>
          </p:cNvCxnSpPr>
          <p:nvPr>
            <p:custDataLst>
              <p:tags r:id="rId19"/>
            </p:custDataLst>
          </p:nvPr>
        </p:nvCxnSpPr>
        <p:spPr>
          <a:xfrm>
            <a:off x="3683955" y="4340442"/>
            <a:ext cx="1447628"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ZoneTexte 23"/>
          <p:cNvSpPr txBox="1"/>
          <p:nvPr>
            <p:custDataLst>
              <p:tags r:id="rId20"/>
            </p:custDataLst>
          </p:nvPr>
        </p:nvSpPr>
        <p:spPr>
          <a:xfrm>
            <a:off x="251521" y="5719063"/>
            <a:ext cx="8686408" cy="584775"/>
          </a:xfrm>
          <a:prstGeom prst="rect">
            <a:avLst/>
          </a:prstGeom>
          <a:noFill/>
        </p:spPr>
        <p:txBody>
          <a:bodyPr wrap="square" rtlCol="0">
            <a:spAutoFit/>
          </a:bodyPr>
          <a:lstStyle/>
          <a:p>
            <a:pPr marL="85725" indent="-85725" algn="just">
              <a:spcAft>
                <a:spcPts val="600"/>
              </a:spcAft>
            </a:pPr>
            <a:r>
              <a:rPr lang="fr-CA" sz="800" baseline="30000" dirty="0">
                <a:solidFill>
                  <a:srgbClr val="000000"/>
                </a:solidFill>
                <a:latin typeface="+mj-lt"/>
                <a:cs typeface="Arial" panose="020B0604020202020204" pitchFamily="34" charset="0"/>
              </a:rPr>
              <a:t>1</a:t>
            </a:r>
            <a:r>
              <a:rPr lang="fr-CA" sz="800" dirty="0">
                <a:solidFill>
                  <a:srgbClr val="000000"/>
                </a:solidFill>
                <a:latin typeface="+mj-lt"/>
                <a:cs typeface="Arial" panose="020B0604020202020204" pitchFamily="34" charset="0"/>
              </a:rPr>
              <a:t> 	La proportion des </a:t>
            </a:r>
            <a:r>
              <a:rPr lang="fr-CA" sz="800" u="sng" dirty="0">
                <a:solidFill>
                  <a:srgbClr val="000000"/>
                </a:solidFill>
                <a:latin typeface="+mj-lt"/>
                <a:cs typeface="Arial" panose="020B0604020202020204" pitchFamily="34" charset="0"/>
              </a:rPr>
              <a:t>excursionnistes et des touristes centrés</a:t>
            </a:r>
            <a:r>
              <a:rPr lang="fr-CA" sz="800" dirty="0">
                <a:solidFill>
                  <a:srgbClr val="000000"/>
                </a:solidFill>
                <a:latin typeface="+mj-lt"/>
                <a:cs typeface="Arial" panose="020B0604020202020204" pitchFamily="34" charset="0"/>
              </a:rPr>
              <a:t> a été calculée selon la formule recommandée par le Ministère du Tourisme du Québec. Ainsi : </a:t>
            </a:r>
            <a:r>
              <a:rPr lang="fr-CA" sz="800" b="1" dirty="0">
                <a:solidFill>
                  <a:srgbClr val="000000"/>
                </a:solidFill>
                <a:latin typeface="+mj-lt"/>
                <a:cs typeface="Arial" panose="020B0604020202020204" pitchFamily="34" charset="0"/>
              </a:rPr>
              <a:t>% excursionnistes et touristes centrés = </a:t>
            </a:r>
            <a:r>
              <a:rPr lang="fr-CA" sz="800" b="1" dirty="0">
                <a:solidFill>
                  <a:srgbClr val="000000"/>
                </a:solidFill>
                <a:cs typeface="Arial" panose="020B0604020202020204" pitchFamily="34" charset="0"/>
              </a:rPr>
              <a:t>excursionnistes et touristes</a:t>
            </a:r>
            <a:r>
              <a:rPr lang="fr-CA" sz="800" b="1" dirty="0">
                <a:solidFill>
                  <a:srgbClr val="000000"/>
                </a:solidFill>
                <a:latin typeface="+mj-lt"/>
                <a:cs typeface="Arial" panose="020B0604020202020204" pitchFamily="34" charset="0"/>
              </a:rPr>
              <a:t> venus surtout pour visiter l’exposition </a:t>
            </a:r>
            <a:r>
              <a:rPr lang="fr-CA" sz="800" b="1" i="1" dirty="0">
                <a:solidFill>
                  <a:srgbClr val="000000"/>
                </a:solidFill>
                <a:latin typeface="+mj-lt"/>
                <a:cs typeface="Arial" panose="020B0604020202020204" pitchFamily="34" charset="0"/>
              </a:rPr>
              <a:t>Inspiration Japon</a:t>
            </a:r>
            <a:r>
              <a:rPr lang="fr-CA" sz="800" b="1" dirty="0">
                <a:solidFill>
                  <a:srgbClr val="000000"/>
                </a:solidFill>
                <a:latin typeface="+mj-lt"/>
                <a:cs typeface="Arial" panose="020B0604020202020204" pitchFamily="34" charset="0"/>
              </a:rPr>
              <a:t> + (</a:t>
            </a:r>
            <a:r>
              <a:rPr lang="fr-CA" sz="800" b="1" dirty="0">
                <a:solidFill>
                  <a:srgbClr val="000000"/>
                </a:solidFill>
                <a:cs typeface="Arial" panose="020B0604020202020204" pitchFamily="34" charset="0"/>
              </a:rPr>
              <a:t>excursionnistes et touristes </a:t>
            </a:r>
            <a:r>
              <a:rPr lang="fr-CA" sz="800" b="1" dirty="0">
                <a:solidFill>
                  <a:srgbClr val="000000"/>
                </a:solidFill>
                <a:latin typeface="+mj-lt"/>
                <a:cs typeface="Arial" panose="020B0604020202020204" pitchFamily="34" charset="0"/>
              </a:rPr>
              <a:t>venus en partie x 50%) / nombre d’excursionnistes et de touristes total, soit, 55 </a:t>
            </a:r>
            <a:r>
              <a:rPr lang="fr-CA" sz="800" b="1" dirty="0">
                <a:solidFill>
                  <a:srgbClr val="000000"/>
                </a:solidFill>
                <a:cs typeface="Arial" panose="020B0604020202020204" pitchFamily="34" charset="0"/>
              </a:rPr>
              <a:t>excursionnistes et touristes </a:t>
            </a:r>
            <a:r>
              <a:rPr lang="fr-CA" sz="800" b="1" dirty="0">
                <a:solidFill>
                  <a:srgbClr val="000000"/>
                </a:solidFill>
                <a:latin typeface="+mj-lt"/>
                <a:cs typeface="Arial" panose="020B0604020202020204" pitchFamily="34" charset="0"/>
              </a:rPr>
              <a:t>centrés surtout + (53 </a:t>
            </a:r>
            <a:r>
              <a:rPr lang="fr-CA" sz="800" b="1" dirty="0">
                <a:solidFill>
                  <a:srgbClr val="000000"/>
                </a:solidFill>
                <a:cs typeface="Arial" panose="020B0604020202020204" pitchFamily="34" charset="0"/>
              </a:rPr>
              <a:t>excursionnistes et touristes </a:t>
            </a:r>
            <a:r>
              <a:rPr lang="fr-CA" sz="800" b="1" dirty="0">
                <a:solidFill>
                  <a:srgbClr val="000000"/>
                </a:solidFill>
                <a:latin typeface="+mj-lt"/>
                <a:cs typeface="Arial" panose="020B0604020202020204" pitchFamily="34" charset="0"/>
              </a:rPr>
              <a:t>centrés en partie x 50%) / 360 </a:t>
            </a:r>
            <a:r>
              <a:rPr lang="fr-CA" sz="800" b="1" dirty="0">
                <a:solidFill>
                  <a:srgbClr val="000000"/>
                </a:solidFill>
                <a:cs typeface="Arial" panose="020B0604020202020204" pitchFamily="34" charset="0"/>
              </a:rPr>
              <a:t>excursionnistes et touristes</a:t>
            </a:r>
            <a:r>
              <a:rPr lang="fr-CA" sz="800" b="1" dirty="0">
                <a:solidFill>
                  <a:srgbClr val="000000"/>
                </a:solidFill>
                <a:latin typeface="+mj-lt"/>
                <a:cs typeface="Arial" panose="020B0604020202020204" pitchFamily="34" charset="0"/>
              </a:rPr>
              <a:t>, donc 23% des </a:t>
            </a:r>
            <a:r>
              <a:rPr lang="fr-CA" sz="800" b="1" dirty="0">
                <a:solidFill>
                  <a:srgbClr val="000000"/>
                </a:solidFill>
                <a:cs typeface="Arial" panose="020B0604020202020204" pitchFamily="34" charset="0"/>
              </a:rPr>
              <a:t>excursionnistes et des touristes </a:t>
            </a:r>
            <a:r>
              <a:rPr lang="fr-CA" sz="800" b="1" dirty="0">
                <a:solidFill>
                  <a:srgbClr val="000000"/>
                </a:solidFill>
                <a:latin typeface="+mj-lt"/>
                <a:cs typeface="Arial" panose="020B0604020202020204" pitchFamily="34" charset="0"/>
              </a:rPr>
              <a:t>(soit 15% de l’ensemble des interceptions).</a:t>
            </a:r>
          </a:p>
        </p:txBody>
      </p:sp>
    </p:spTree>
    <p:extLst>
      <p:ext uri="{BB962C8B-B14F-4D97-AF65-F5344CB8AC3E}">
        <p14:creationId xmlns:p14="http://schemas.microsoft.com/office/powerpoint/2010/main" val="327889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15</a:t>
            </a:fld>
            <a:endParaRPr lang="en-US" dirty="0">
              <a:solidFill>
                <a:srgbClr val="000000"/>
              </a:solidFill>
            </a:endParaRPr>
          </a:p>
        </p:txBody>
      </p:sp>
      <p:sp>
        <p:nvSpPr>
          <p:cNvPr id="4" name="Rectangle 59"/>
          <p:cNvSpPr>
            <a:spLocks noGrp="1" noChangeArrowheads="1"/>
          </p:cNvSpPr>
          <p:nvPr>
            <p:ph type="body" sz="half" idx="4294967295"/>
            <p:custDataLst>
              <p:tags r:id="rId2"/>
            </p:custDataLst>
          </p:nvPr>
        </p:nvSpPr>
        <p:spPr>
          <a:xfrm>
            <a:off x="238126" y="846138"/>
            <a:ext cx="8648700" cy="5439951"/>
          </a:xfrm>
          <a:prstGeom prst="rect">
            <a:avLst/>
          </a:prstGeom>
          <a:noFill/>
          <a:ln/>
        </p:spPr>
        <p:txBody>
          <a:bodyPr wrap="square">
            <a:spAutoFit/>
          </a:bodyPr>
          <a:lstStyle/>
          <a:p>
            <a:pPr marL="0" indent="0" algn="just">
              <a:spcBef>
                <a:spcPts val="0"/>
              </a:spcBef>
              <a:buClr>
                <a:schemeClr val="tx1"/>
              </a:buClr>
              <a:buNone/>
            </a:pPr>
            <a:r>
              <a:rPr lang="fr-CA" sz="1100" dirty="0">
                <a:latin typeface="+mj-lt"/>
              </a:rPr>
              <a:t>1.2 Provenance des clientèles ayant visité l’exposition</a:t>
            </a: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r>
              <a:rPr lang="fr-CA" sz="1050" b="0" dirty="0">
                <a:latin typeface="+mj-lt"/>
              </a:rPr>
              <a:t>Les interceptions réalisées durant les mois de juillet à septembre 2015 auprès des personnes ayant visité l’exposition </a:t>
            </a:r>
            <a:r>
              <a:rPr lang="fr-CA" sz="1050" b="0" i="1" dirty="0">
                <a:latin typeface="+mj-lt"/>
              </a:rPr>
              <a:t>Inspiration Japon</a:t>
            </a:r>
            <a:r>
              <a:rPr lang="fr-CA" sz="1050" b="0" dirty="0">
                <a:latin typeface="+mj-lt"/>
              </a:rPr>
              <a:t> révèlent que 36% de la clientèle sondée est considérée comme locale, c’est-à-dire résidant à l’intérieur d’un rayon de 40 km de la ville de Québec et n’ayant pas séjourné au moins une nuit à l’extérieur de leur ville de résidence principale. L’autre partie (64%) est formée d’excursionnistes (8%) et de touristes (56%) qui proviennent de l’extérieur d’un rayon de 40 km (voir la page 8 pour les définitions).</a:t>
            </a: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r>
              <a:rPr lang="fr-CA" sz="1050" b="0" dirty="0">
                <a:latin typeface="+mj-lt"/>
              </a:rPr>
              <a:t>Parmi les excursionnistes et les touristes, un peu plus de la moitié (51%) proviennent de la province de Québec, alors que 15% proviennent d’une autre province canadienne, 18% des États-Unis et 16% d’ailleurs dans le monde.</a:t>
            </a: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r>
              <a:rPr lang="fr-CA" sz="1050" b="0" dirty="0">
                <a:latin typeface="+mj-lt"/>
              </a:rPr>
              <a:t>Les pages suivantes présentent, de façon détaillée, les provinces canadiennes, états américains et pays desquels sont issus les excursionnistes et les touristes.</a:t>
            </a:r>
            <a:endParaRPr lang="fr-CA" sz="1100" b="0" dirty="0">
              <a:latin typeface="+mj-lt"/>
            </a:endParaRPr>
          </a:p>
        </p:txBody>
      </p:sp>
      <p:sp>
        <p:nvSpPr>
          <p:cNvPr id="6" name="Titre 4"/>
          <p:cNvSpPr>
            <a:spLocks noGrp="1"/>
          </p:cNvSpPr>
          <p:nvPr>
            <p:ph type="title"/>
            <p:custDataLst>
              <p:tags r:id="rId3"/>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1. Provenance, achalandage et profil des clientèles</a:t>
            </a:r>
          </a:p>
        </p:txBody>
      </p:sp>
      <p:sp>
        <p:nvSpPr>
          <p:cNvPr id="7" name="Rectangle à coins arrondis 6"/>
          <p:cNvSpPr/>
          <p:nvPr>
            <p:custDataLst>
              <p:tags r:id="rId4"/>
            </p:custDataLst>
          </p:nvPr>
        </p:nvSpPr>
        <p:spPr>
          <a:xfrm>
            <a:off x="1589321" y="2070577"/>
            <a:ext cx="2130401" cy="46244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rPr>
              <a:t>Locaux</a:t>
            </a:r>
          </a:p>
          <a:p>
            <a:pPr algn="ctr"/>
            <a:r>
              <a:rPr lang="fr-CA" sz="1200" dirty="0">
                <a:solidFill>
                  <a:prstClr val="white"/>
                </a:solidFill>
              </a:rPr>
              <a:t>(36% de l’ensemble)</a:t>
            </a:r>
          </a:p>
        </p:txBody>
      </p:sp>
      <p:sp>
        <p:nvSpPr>
          <p:cNvPr id="8" name="Rectangle à coins arrondis 7"/>
          <p:cNvSpPr/>
          <p:nvPr>
            <p:custDataLst>
              <p:tags r:id="rId5"/>
            </p:custDataLst>
          </p:nvPr>
        </p:nvSpPr>
        <p:spPr>
          <a:xfrm>
            <a:off x="1589321" y="2760265"/>
            <a:ext cx="1990641" cy="46244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black"/>
                </a:solidFill>
              </a:rPr>
              <a:t>Ville de Québec</a:t>
            </a:r>
          </a:p>
          <a:p>
            <a:pPr algn="ctr"/>
            <a:r>
              <a:rPr lang="fr-CA" sz="1200" dirty="0">
                <a:solidFill>
                  <a:prstClr val="black"/>
                </a:solidFill>
              </a:rPr>
              <a:t>85% des participants locaux</a:t>
            </a:r>
          </a:p>
        </p:txBody>
      </p:sp>
      <p:sp>
        <p:nvSpPr>
          <p:cNvPr id="10" name="Rectangle à coins arrondis 9"/>
          <p:cNvSpPr/>
          <p:nvPr>
            <p:custDataLst>
              <p:tags r:id="rId6"/>
            </p:custDataLst>
          </p:nvPr>
        </p:nvSpPr>
        <p:spPr>
          <a:xfrm>
            <a:off x="6324457" y="2760265"/>
            <a:ext cx="1974164" cy="46244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black"/>
                </a:solidFill>
              </a:rPr>
              <a:t>RMR de Québec et autres</a:t>
            </a:r>
          </a:p>
          <a:p>
            <a:pPr algn="ctr"/>
            <a:r>
              <a:rPr lang="fr-CA" sz="1200" dirty="0">
                <a:solidFill>
                  <a:prstClr val="black"/>
                </a:solidFill>
              </a:rPr>
              <a:t>7% des participants locaux</a:t>
            </a:r>
          </a:p>
        </p:txBody>
      </p:sp>
      <p:sp>
        <p:nvSpPr>
          <p:cNvPr id="11" name="Rectangle à coins arrondis 10"/>
          <p:cNvSpPr/>
          <p:nvPr>
            <p:custDataLst>
              <p:tags r:id="rId7"/>
            </p:custDataLst>
          </p:nvPr>
        </p:nvSpPr>
        <p:spPr>
          <a:xfrm>
            <a:off x="1589321" y="4115679"/>
            <a:ext cx="2130401" cy="46244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rPr>
              <a:t>Excursionnistes et touristes</a:t>
            </a:r>
          </a:p>
          <a:p>
            <a:pPr algn="ctr"/>
            <a:r>
              <a:rPr lang="fr-CA" sz="1200" dirty="0">
                <a:solidFill>
                  <a:prstClr val="white"/>
                </a:solidFill>
              </a:rPr>
              <a:t>(64% de l’ensemble)</a:t>
            </a:r>
          </a:p>
        </p:txBody>
      </p:sp>
      <p:sp>
        <p:nvSpPr>
          <p:cNvPr id="12" name="Rectangle à coins arrondis 11"/>
          <p:cNvSpPr/>
          <p:nvPr>
            <p:custDataLst>
              <p:tags r:id="rId8"/>
            </p:custDataLst>
          </p:nvPr>
        </p:nvSpPr>
        <p:spPr>
          <a:xfrm>
            <a:off x="1585154" y="4837677"/>
            <a:ext cx="1584175" cy="545219"/>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black"/>
                </a:solidFill>
              </a:rPr>
              <a:t>Province de Québec</a:t>
            </a:r>
          </a:p>
          <a:p>
            <a:pPr algn="ctr"/>
            <a:r>
              <a:rPr lang="fr-CA" sz="1200" dirty="0">
                <a:solidFill>
                  <a:prstClr val="black"/>
                </a:solidFill>
              </a:rPr>
              <a:t>51% des touristes et excursionnistes</a:t>
            </a:r>
          </a:p>
        </p:txBody>
      </p:sp>
      <p:sp>
        <p:nvSpPr>
          <p:cNvPr id="13" name="Rectangle à coins arrondis 12"/>
          <p:cNvSpPr/>
          <p:nvPr>
            <p:custDataLst>
              <p:tags r:id="rId9"/>
            </p:custDataLst>
          </p:nvPr>
        </p:nvSpPr>
        <p:spPr>
          <a:xfrm>
            <a:off x="3317513" y="4837678"/>
            <a:ext cx="1576561" cy="54521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black"/>
                </a:solidFill>
              </a:rPr>
              <a:t>Canada</a:t>
            </a:r>
          </a:p>
          <a:p>
            <a:pPr algn="ctr"/>
            <a:r>
              <a:rPr lang="fr-CA" sz="1200" dirty="0">
                <a:solidFill>
                  <a:prstClr val="black"/>
                </a:solidFill>
              </a:rPr>
              <a:t>15% des touristes et excursionnistes</a:t>
            </a:r>
          </a:p>
        </p:txBody>
      </p:sp>
      <p:sp>
        <p:nvSpPr>
          <p:cNvPr id="14" name="Rectangle à coins arrondis 13"/>
          <p:cNvSpPr/>
          <p:nvPr>
            <p:custDataLst>
              <p:tags r:id="rId10"/>
            </p:custDataLst>
          </p:nvPr>
        </p:nvSpPr>
        <p:spPr>
          <a:xfrm>
            <a:off x="5045705" y="4837678"/>
            <a:ext cx="1576561" cy="54521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black"/>
                </a:solidFill>
              </a:rPr>
              <a:t>États-Unis</a:t>
            </a:r>
          </a:p>
          <a:p>
            <a:pPr algn="ctr"/>
            <a:r>
              <a:rPr lang="fr-CA" sz="1200" dirty="0">
                <a:solidFill>
                  <a:prstClr val="black"/>
                </a:solidFill>
              </a:rPr>
              <a:t>18% des touristes et excursionnistes</a:t>
            </a:r>
          </a:p>
        </p:txBody>
      </p:sp>
      <p:sp>
        <p:nvSpPr>
          <p:cNvPr id="15" name="Rectangle à coins arrondis 14"/>
          <p:cNvSpPr/>
          <p:nvPr>
            <p:custDataLst>
              <p:tags r:id="rId11"/>
            </p:custDataLst>
          </p:nvPr>
        </p:nvSpPr>
        <p:spPr>
          <a:xfrm>
            <a:off x="6773897" y="4837678"/>
            <a:ext cx="1576561" cy="54521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black"/>
                </a:solidFill>
              </a:rPr>
              <a:t>Autres pays</a:t>
            </a:r>
          </a:p>
          <a:p>
            <a:pPr algn="ctr"/>
            <a:r>
              <a:rPr lang="fr-CA" sz="1200" dirty="0">
                <a:solidFill>
                  <a:prstClr val="black"/>
                </a:solidFill>
              </a:rPr>
              <a:t>16% des touristes et excursionnistes</a:t>
            </a:r>
          </a:p>
        </p:txBody>
      </p:sp>
      <p:cxnSp>
        <p:nvCxnSpPr>
          <p:cNvPr id="16" name="Connecteur droit 15"/>
          <p:cNvCxnSpPr/>
          <p:nvPr>
            <p:custDataLst>
              <p:tags r:id="rId12"/>
            </p:custDataLst>
          </p:nvPr>
        </p:nvCxnSpPr>
        <p:spPr>
          <a:xfrm flipH="1">
            <a:off x="2021369" y="2533017"/>
            <a:ext cx="1" cy="2272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custDataLst>
              <p:tags r:id="rId13"/>
            </p:custDataLst>
          </p:nvPr>
        </p:nvCxnSpPr>
        <p:spPr>
          <a:xfrm>
            <a:off x="2048107" y="4608511"/>
            <a:ext cx="1" cy="2272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13" idx="1"/>
            <a:endCxn id="12" idx="3"/>
          </p:cNvCxnSpPr>
          <p:nvPr>
            <p:custDataLst>
              <p:tags r:id="rId14"/>
            </p:custDataLst>
          </p:nvPr>
        </p:nvCxnSpPr>
        <p:spPr>
          <a:xfrm flipH="1">
            <a:off x="3169329" y="5110287"/>
            <a:ext cx="14818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4" idx="1"/>
            <a:endCxn id="13" idx="3"/>
          </p:cNvCxnSpPr>
          <p:nvPr>
            <p:custDataLst>
              <p:tags r:id="rId15"/>
            </p:custDataLst>
          </p:nvPr>
        </p:nvCxnSpPr>
        <p:spPr>
          <a:xfrm flipH="1">
            <a:off x="4894074" y="5110287"/>
            <a:ext cx="1516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5" idx="1"/>
            <a:endCxn id="14" idx="3"/>
          </p:cNvCxnSpPr>
          <p:nvPr>
            <p:custDataLst>
              <p:tags r:id="rId16"/>
            </p:custDataLst>
          </p:nvPr>
        </p:nvCxnSpPr>
        <p:spPr>
          <a:xfrm flipH="1">
            <a:off x="6622266" y="5110287"/>
            <a:ext cx="1516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custDataLst>
              <p:tags r:id="rId17"/>
            </p:custDataLst>
          </p:nvPr>
        </p:nvCxnSpPr>
        <p:spPr>
          <a:xfrm flipH="1">
            <a:off x="3602816" y="2991485"/>
            <a:ext cx="34770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custDataLst>
              <p:tags r:id="rId18"/>
            </p:custDataLst>
          </p:nvPr>
        </p:nvSpPr>
        <p:spPr>
          <a:xfrm>
            <a:off x="3976404" y="2760265"/>
            <a:ext cx="1975829" cy="46244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black"/>
                </a:solidFill>
              </a:rPr>
              <a:t>Ville de Lévis</a:t>
            </a:r>
          </a:p>
          <a:p>
            <a:pPr algn="ctr"/>
            <a:r>
              <a:rPr lang="fr-CA" sz="1200" dirty="0">
                <a:solidFill>
                  <a:prstClr val="black"/>
                </a:solidFill>
              </a:rPr>
              <a:t>8% des participants locaux</a:t>
            </a:r>
          </a:p>
        </p:txBody>
      </p:sp>
      <p:cxnSp>
        <p:nvCxnSpPr>
          <p:cNvPr id="23" name="Connecteur droit 22"/>
          <p:cNvCxnSpPr/>
          <p:nvPr>
            <p:custDataLst>
              <p:tags r:id="rId19"/>
            </p:custDataLst>
          </p:nvPr>
        </p:nvCxnSpPr>
        <p:spPr>
          <a:xfrm flipH="1">
            <a:off x="5959496" y="2991485"/>
            <a:ext cx="34770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67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16</a:t>
            </a:fld>
            <a:endParaRPr lang="en-US" dirty="0">
              <a:solidFill>
                <a:srgbClr val="000000"/>
              </a:solidFill>
            </a:endParaRPr>
          </a:p>
        </p:txBody>
      </p:sp>
      <p:sp>
        <p:nvSpPr>
          <p:cNvPr id="4" name="Rectangle 59"/>
          <p:cNvSpPr>
            <a:spLocks noGrp="1" noChangeArrowheads="1"/>
          </p:cNvSpPr>
          <p:nvPr>
            <p:ph type="body" sz="half" idx="4294967295"/>
            <p:custDataLst>
              <p:tags r:id="rId2"/>
            </p:custDataLst>
          </p:nvPr>
        </p:nvSpPr>
        <p:spPr>
          <a:xfrm>
            <a:off x="238126" y="846138"/>
            <a:ext cx="8648700" cy="600164"/>
          </a:xfrm>
          <a:prstGeom prst="rect">
            <a:avLst/>
          </a:prstGeom>
          <a:noFill/>
          <a:ln/>
        </p:spPr>
        <p:txBody>
          <a:bodyPr wrap="square">
            <a:spAutoFit/>
          </a:bodyPr>
          <a:lstStyle/>
          <a:p>
            <a:pPr marL="0" indent="0" algn="just">
              <a:spcBef>
                <a:spcPts val="0"/>
              </a:spcBef>
              <a:buClr>
                <a:schemeClr val="tx1"/>
              </a:buClr>
              <a:buNone/>
            </a:pPr>
            <a:r>
              <a:rPr lang="fr-CA" sz="1100" dirty="0">
                <a:latin typeface="+mj-lt"/>
              </a:rPr>
              <a:t>1.2 Provenance des clientèles ayant visité l’exposition </a:t>
            </a:r>
            <a:r>
              <a:rPr lang="fr-CA" sz="1100" b="0" i="1" dirty="0">
                <a:latin typeface="+mj-lt"/>
              </a:rPr>
              <a:t>- suite</a:t>
            </a:r>
            <a:endParaRPr lang="fr-CA" sz="1100" dirty="0">
              <a:latin typeface="+mj-lt"/>
            </a:endParaRPr>
          </a:p>
          <a:p>
            <a:pPr marL="0" indent="0" algn="just">
              <a:spcBef>
                <a:spcPts val="0"/>
              </a:spcBef>
              <a:buClr>
                <a:schemeClr val="tx1"/>
              </a:buClr>
              <a:buNone/>
            </a:pPr>
            <a:endParaRPr lang="fr-CA" sz="1100" b="0" dirty="0">
              <a:latin typeface="+mj-lt"/>
            </a:endParaRPr>
          </a:p>
          <a:p>
            <a:pPr marL="0" indent="0" algn="just">
              <a:spcBef>
                <a:spcPts val="0"/>
              </a:spcBef>
              <a:buClr>
                <a:schemeClr val="tx1"/>
              </a:buClr>
              <a:buNone/>
            </a:pPr>
            <a:r>
              <a:rPr lang="fr-CA" sz="1050" b="0" dirty="0">
                <a:latin typeface="+mj-lt"/>
              </a:rPr>
              <a:t>La clientèle hors Québec se décline ainsi :	</a:t>
            </a:r>
            <a:r>
              <a:rPr lang="fr-CA" sz="1100" b="0" dirty="0">
                <a:latin typeface="+mj-lt"/>
              </a:rPr>
              <a:t>				</a:t>
            </a:r>
          </a:p>
        </p:txBody>
      </p:sp>
      <p:sp>
        <p:nvSpPr>
          <p:cNvPr id="6" name="Titre 4"/>
          <p:cNvSpPr>
            <a:spLocks noGrp="1"/>
          </p:cNvSpPr>
          <p:nvPr>
            <p:ph type="title"/>
            <p:custDataLst>
              <p:tags r:id="rId3"/>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1. Provenance, achalandage et profil des clientèles</a:t>
            </a:r>
          </a:p>
        </p:txBody>
      </p:sp>
      <p:graphicFrame>
        <p:nvGraphicFramePr>
          <p:cNvPr id="9" name="Tableau 8"/>
          <p:cNvGraphicFramePr>
            <a:graphicFrameLocks noGrp="1"/>
          </p:cNvGraphicFramePr>
          <p:nvPr>
            <p:custDataLst>
              <p:tags r:id="rId4"/>
            </p:custDataLst>
            <p:extLst>
              <p:ext uri="{D42A27DB-BD31-4B8C-83A1-F6EECF244321}">
                <p14:modId xmlns:p14="http://schemas.microsoft.com/office/powerpoint/2010/main" val="3744252556"/>
              </p:ext>
            </p:extLst>
          </p:nvPr>
        </p:nvGraphicFramePr>
        <p:xfrm>
          <a:off x="1526875" y="1792269"/>
          <a:ext cx="6831912" cy="3909608"/>
        </p:xfrm>
        <a:graphic>
          <a:graphicData uri="http://schemas.openxmlformats.org/drawingml/2006/table">
            <a:tbl>
              <a:tblPr firstRow="1" bandRow="1"/>
              <a:tblGrid>
                <a:gridCol w="5417088">
                  <a:extLst>
                    <a:ext uri="{9D8B030D-6E8A-4147-A177-3AD203B41FA5}">
                      <a16:colId xmlns:a16="http://schemas.microsoft.com/office/drawing/2014/main" val="20000"/>
                    </a:ext>
                  </a:extLst>
                </a:gridCol>
                <a:gridCol w="1414824">
                  <a:extLst>
                    <a:ext uri="{9D8B030D-6E8A-4147-A177-3AD203B41FA5}">
                      <a16:colId xmlns:a16="http://schemas.microsoft.com/office/drawing/2014/main" val="20001"/>
                    </a:ext>
                  </a:extLst>
                </a:gridCol>
              </a:tblGrid>
              <a:tr h="23949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baseline="0" dirty="0">
                          <a:solidFill>
                            <a:schemeClr val="bg1"/>
                          </a:solidFill>
                          <a:latin typeface="+mn-lt"/>
                          <a:cs typeface="Arial" pitchFamily="34" charset="0"/>
                        </a:rPr>
                        <a:t>Provenance des personnes ayant visité l’exposition qui résident dans une autre province canadienne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n-lt"/>
                          <a:cs typeface="Arial" pitchFamily="34" charset="0"/>
                        </a:rPr>
                        <a:t>(n=53)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Ontario</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Colombie-Britannique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Alberta</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Nouveau-Brunswick</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Manitoba</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Nouvelle-Écosse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0495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kern="1200" baseline="0" dirty="0">
                          <a:solidFill>
                            <a:schemeClr val="bg1"/>
                          </a:solidFill>
                          <a:latin typeface="Calibri"/>
                          <a:ea typeface="+mn-ea"/>
                          <a:cs typeface="Arial" pitchFamily="34" charset="0"/>
                        </a:rPr>
                        <a:t>Provenance des personnes ayant visité l’exposition qui résident aux États-Unis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n-lt"/>
                          <a:cs typeface="Arial" pitchFamily="34" charset="0"/>
                        </a:rPr>
                        <a:t>(n=67)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7"/>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New York</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Massachusetts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New Jersey</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Pennsylvanie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Californie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Connecticut</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Illinois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Maryland</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Michigan</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Washington</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bl>
          </a:graphicData>
        </a:graphic>
      </p:graphicFrame>
      <p:pic>
        <p:nvPicPr>
          <p:cNvPr id="10" name="Picture 2" descr="http://www.acoa-apeca.gc.ca/eng/investment/InvestmentHome/PublishingImages/Canada_flag.jpg"/>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293611" y="1811559"/>
            <a:ext cx="1113511" cy="569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upload.wikimedia.org/wikipedia/commons/thumb/e/e2/Flag_of_the_United_States_(Pantone).svg/langfr-225px-Flag_of_the_United_States_(Pantone).svg.png"/>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293611" y="3254856"/>
            <a:ext cx="1113511"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63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17</a:t>
            </a:fld>
            <a:endParaRPr lang="en-US" dirty="0">
              <a:solidFill>
                <a:srgbClr val="000000"/>
              </a:solidFill>
            </a:endParaRPr>
          </a:p>
        </p:txBody>
      </p:sp>
      <p:sp>
        <p:nvSpPr>
          <p:cNvPr id="4" name="Rectangle 59"/>
          <p:cNvSpPr>
            <a:spLocks noGrp="1" noChangeArrowheads="1"/>
          </p:cNvSpPr>
          <p:nvPr>
            <p:ph type="body" sz="half" idx="4294967295"/>
            <p:custDataLst>
              <p:tags r:id="rId2"/>
            </p:custDataLst>
          </p:nvPr>
        </p:nvSpPr>
        <p:spPr>
          <a:xfrm>
            <a:off x="238126" y="846138"/>
            <a:ext cx="8648700" cy="600164"/>
          </a:xfrm>
          <a:prstGeom prst="rect">
            <a:avLst/>
          </a:prstGeom>
          <a:noFill/>
          <a:ln/>
        </p:spPr>
        <p:txBody>
          <a:bodyPr wrap="square">
            <a:spAutoFit/>
          </a:bodyPr>
          <a:lstStyle/>
          <a:p>
            <a:pPr marL="0" indent="0" algn="just">
              <a:spcBef>
                <a:spcPts val="0"/>
              </a:spcBef>
              <a:buClr>
                <a:schemeClr val="tx1"/>
              </a:buClr>
              <a:buNone/>
            </a:pPr>
            <a:r>
              <a:rPr lang="fr-CA" sz="1100" dirty="0">
                <a:latin typeface="+mj-lt"/>
              </a:rPr>
              <a:t>1.2 Provenance des clientèles ayant visité l’exposition </a:t>
            </a:r>
            <a:r>
              <a:rPr lang="fr-CA" sz="1100" b="0" i="1" dirty="0">
                <a:latin typeface="+mj-lt"/>
              </a:rPr>
              <a:t>- suite</a:t>
            </a:r>
            <a:endParaRPr lang="fr-CA" sz="1100" dirty="0">
              <a:latin typeface="+mj-lt"/>
            </a:endParaRPr>
          </a:p>
          <a:p>
            <a:pPr marL="0" indent="0" algn="just">
              <a:spcBef>
                <a:spcPts val="0"/>
              </a:spcBef>
              <a:buClr>
                <a:schemeClr val="tx1"/>
              </a:buClr>
              <a:buNone/>
            </a:pPr>
            <a:endParaRPr lang="fr-CA" sz="1100" b="0" dirty="0">
              <a:latin typeface="+mj-lt"/>
            </a:endParaRPr>
          </a:p>
          <a:p>
            <a:pPr marL="0" indent="0" algn="just">
              <a:spcBef>
                <a:spcPts val="0"/>
              </a:spcBef>
              <a:buClr>
                <a:schemeClr val="tx1"/>
              </a:buClr>
              <a:buNone/>
            </a:pPr>
            <a:r>
              <a:rPr lang="fr-CA" sz="1050" b="0" dirty="0">
                <a:latin typeface="+mj-lt"/>
              </a:rPr>
              <a:t>	</a:t>
            </a:r>
            <a:r>
              <a:rPr lang="fr-CA" sz="1100" b="0" dirty="0">
                <a:latin typeface="+mj-lt"/>
              </a:rPr>
              <a:t>				</a:t>
            </a:r>
          </a:p>
        </p:txBody>
      </p:sp>
      <p:sp>
        <p:nvSpPr>
          <p:cNvPr id="6" name="Titre 4"/>
          <p:cNvSpPr>
            <a:spLocks noGrp="1"/>
          </p:cNvSpPr>
          <p:nvPr>
            <p:ph type="title"/>
            <p:custDataLst>
              <p:tags r:id="rId3"/>
            </p:custDataLst>
          </p:nvPr>
        </p:nvSpPr>
        <p:spPr>
          <a:xfrm>
            <a:off x="2180400" y="176680"/>
            <a:ext cx="6712588" cy="369332"/>
          </a:xfrm>
        </p:spPr>
        <p:txBody>
          <a:bodyPr wrap="square">
            <a:spAutoFit/>
          </a:bodyPr>
          <a:lstStyle/>
          <a:p>
            <a:pPr lvl="0">
              <a:spcBef>
                <a:spcPct val="20000"/>
              </a:spcBef>
            </a:pPr>
            <a:r>
              <a:rPr lang="fr-CA" dirty="0">
                <a:solidFill>
                  <a:srgbClr val="FFFFFF"/>
                </a:solidFill>
              </a:rPr>
              <a:t>1. Provenance, achalandage et profil des clientèles</a:t>
            </a:r>
            <a:endParaRPr lang="fr-CA" dirty="0">
              <a:solidFill>
                <a:srgbClr val="FFFFFF"/>
              </a:solidFill>
              <a:ea typeface="+mn-ea"/>
            </a:endParaRPr>
          </a:p>
        </p:txBody>
      </p:sp>
      <p:graphicFrame>
        <p:nvGraphicFramePr>
          <p:cNvPr id="9" name="Tableau 8"/>
          <p:cNvGraphicFramePr>
            <a:graphicFrameLocks noGrp="1"/>
          </p:cNvGraphicFramePr>
          <p:nvPr>
            <p:custDataLst>
              <p:tags r:id="rId4"/>
            </p:custDataLst>
            <p:extLst>
              <p:ext uri="{D42A27DB-BD31-4B8C-83A1-F6EECF244321}">
                <p14:modId xmlns:p14="http://schemas.microsoft.com/office/powerpoint/2010/main" val="1427689764"/>
              </p:ext>
            </p:extLst>
          </p:nvPr>
        </p:nvGraphicFramePr>
        <p:xfrm>
          <a:off x="1526875" y="1645627"/>
          <a:ext cx="6831912" cy="3781657"/>
        </p:xfrm>
        <a:graphic>
          <a:graphicData uri="http://schemas.openxmlformats.org/drawingml/2006/table">
            <a:tbl>
              <a:tblPr firstRow="1" bandRow="1"/>
              <a:tblGrid>
                <a:gridCol w="5417088">
                  <a:extLst>
                    <a:ext uri="{9D8B030D-6E8A-4147-A177-3AD203B41FA5}">
                      <a16:colId xmlns:a16="http://schemas.microsoft.com/office/drawing/2014/main" val="20000"/>
                    </a:ext>
                  </a:extLst>
                </a:gridCol>
                <a:gridCol w="1414824">
                  <a:extLst>
                    <a:ext uri="{9D8B030D-6E8A-4147-A177-3AD203B41FA5}">
                      <a16:colId xmlns:a16="http://schemas.microsoft.com/office/drawing/2014/main" val="20001"/>
                    </a:ext>
                  </a:extLst>
                </a:gridCol>
              </a:tblGrid>
              <a:tr h="20495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kern="1200" baseline="0" dirty="0">
                          <a:solidFill>
                            <a:schemeClr val="bg1"/>
                          </a:solidFill>
                          <a:latin typeface="Calibri"/>
                          <a:ea typeface="+mn-ea"/>
                          <a:cs typeface="Arial" pitchFamily="34" charset="0"/>
                        </a:rPr>
                        <a:t>Provenance des personnes ayant visité l’exposition qui résident aux États-Unis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n-lt"/>
                          <a:cs typeface="Arial" pitchFamily="34" charset="0"/>
                        </a:rPr>
                        <a:t>(n=67)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Colorado</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Floride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Géorgie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Ohio</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Texas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Virginie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Caroline du Sud</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Delaware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Louisiane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Maine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Nevada</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Oklahoma</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23544">
                <a:tc>
                  <a:txBody>
                    <a:bodyPr/>
                    <a:lstStyle/>
                    <a:p>
                      <a:pPr marL="0" indent="0" algn="l" fontAlgn="b">
                        <a:buFont typeface="Wingdings" panose="05000000000000000000" pitchFamily="2" charset="2"/>
                        <a:buNone/>
                      </a:pPr>
                      <a:r>
                        <a:rPr lang="fr-CA" sz="1000" b="0" i="0" u="none" strike="noStrike" baseline="0" dirty="0" err="1">
                          <a:solidFill>
                            <a:srgbClr val="000000"/>
                          </a:solidFill>
                          <a:effectLst/>
                          <a:latin typeface="+mn-lt"/>
                          <a:cs typeface="Arial" pitchFamily="34" charset="0"/>
                        </a:rPr>
                        <a:t>Rhode</a:t>
                      </a:r>
                      <a:r>
                        <a:rPr lang="fr-CA" sz="1000" b="0" i="0" u="none" strike="noStrike" baseline="0" dirty="0">
                          <a:solidFill>
                            <a:srgbClr val="000000"/>
                          </a:solidFill>
                          <a:effectLst/>
                          <a:latin typeface="+mn-lt"/>
                          <a:cs typeface="Arial" pitchFamily="34" charset="0"/>
                        </a:rPr>
                        <a:t> Island</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Utah</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223544">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Vermont</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223544">
                <a:tc>
                  <a:txBody>
                    <a:bodyPr/>
                    <a:lstStyle/>
                    <a:p>
                      <a:pPr marL="0" indent="0" algn="l" fontAlgn="b">
                        <a:buFont typeface="Wingdings" panose="05000000000000000000" pitchFamily="2" charset="2"/>
                        <a:buNone/>
                      </a:pPr>
                      <a:r>
                        <a:rPr lang="fr-CA" sz="1000" b="0" i="0" u="none" strike="noStrike" baseline="0" dirty="0" err="1">
                          <a:solidFill>
                            <a:srgbClr val="000000"/>
                          </a:solidFill>
                          <a:effectLst/>
                          <a:latin typeface="+mn-lt"/>
                          <a:cs typeface="Arial" pitchFamily="34" charset="0"/>
                        </a:rPr>
                        <a:t>Washingon</a:t>
                      </a:r>
                      <a:r>
                        <a:rPr lang="fr-CA" sz="1000" b="0" i="0" u="none" strike="noStrike" baseline="0" dirty="0">
                          <a:solidFill>
                            <a:srgbClr val="000000"/>
                          </a:solidFill>
                          <a:effectLst/>
                          <a:latin typeface="+mn-lt"/>
                          <a:cs typeface="Arial" pitchFamily="34" charset="0"/>
                        </a:rPr>
                        <a:t>, District of Columbia</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bl>
          </a:graphicData>
        </a:graphic>
      </p:graphicFrame>
      <p:pic>
        <p:nvPicPr>
          <p:cNvPr id="11" name="Picture 4" descr="https://upload.wikimedia.org/wikipedia/commons/thumb/e/e2/Flag_of_the_United_States_(Pantone).svg/langfr-225px-Flag_of_the_United_States_(Pantone).svg.png"/>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293611" y="1641724"/>
            <a:ext cx="1113511"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7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18</a:t>
            </a:fld>
            <a:endParaRPr lang="en-US" dirty="0">
              <a:solidFill>
                <a:srgbClr val="000000"/>
              </a:solidFill>
            </a:endParaRPr>
          </a:p>
        </p:txBody>
      </p:sp>
      <p:sp>
        <p:nvSpPr>
          <p:cNvPr id="4" name="Rectangle 59"/>
          <p:cNvSpPr>
            <a:spLocks noGrp="1" noChangeArrowheads="1"/>
          </p:cNvSpPr>
          <p:nvPr>
            <p:ph type="body" sz="half" idx="4294967295"/>
            <p:custDataLst>
              <p:tags r:id="rId2"/>
            </p:custDataLst>
          </p:nvPr>
        </p:nvSpPr>
        <p:spPr>
          <a:xfrm>
            <a:off x="238126" y="846138"/>
            <a:ext cx="8648700" cy="430887"/>
          </a:xfrm>
          <a:prstGeom prst="rect">
            <a:avLst/>
          </a:prstGeom>
          <a:noFill/>
          <a:ln/>
        </p:spPr>
        <p:txBody>
          <a:bodyPr wrap="square">
            <a:spAutoFit/>
          </a:bodyPr>
          <a:lstStyle/>
          <a:p>
            <a:pPr marL="0" indent="0" algn="just">
              <a:spcBef>
                <a:spcPts val="0"/>
              </a:spcBef>
              <a:buClr>
                <a:schemeClr val="tx1"/>
              </a:buClr>
              <a:buNone/>
            </a:pPr>
            <a:r>
              <a:rPr lang="fr-CA" sz="1100" dirty="0">
                <a:latin typeface="+mj-lt"/>
              </a:rPr>
              <a:t>1.2 </a:t>
            </a:r>
            <a:r>
              <a:rPr lang="fr-CA" sz="1100" dirty="0">
                <a:solidFill>
                  <a:srgbClr val="000000"/>
                </a:solidFill>
                <a:latin typeface="Calibri"/>
              </a:rPr>
              <a:t>Provenance des clientèles ayant visité l’exposition</a:t>
            </a:r>
            <a:r>
              <a:rPr lang="fr-CA" sz="1100" b="0" i="1" dirty="0">
                <a:latin typeface="+mj-lt"/>
              </a:rPr>
              <a:t> - suite</a:t>
            </a:r>
            <a:endParaRPr lang="fr-CA" sz="1100" dirty="0">
              <a:latin typeface="+mj-lt"/>
            </a:endParaRPr>
          </a:p>
          <a:p>
            <a:pPr marL="0" indent="0" algn="just">
              <a:spcBef>
                <a:spcPts val="0"/>
              </a:spcBef>
              <a:buClr>
                <a:schemeClr val="tx1"/>
              </a:buClr>
              <a:buNone/>
            </a:pPr>
            <a:r>
              <a:rPr lang="fr-CA" sz="1100" b="0" dirty="0">
                <a:latin typeface="+mj-lt"/>
              </a:rPr>
              <a:t>				</a:t>
            </a:r>
          </a:p>
        </p:txBody>
      </p:sp>
      <p:sp>
        <p:nvSpPr>
          <p:cNvPr id="6" name="Titre 4"/>
          <p:cNvSpPr>
            <a:spLocks noGrp="1"/>
          </p:cNvSpPr>
          <p:nvPr>
            <p:ph type="title"/>
            <p:custDataLst>
              <p:tags r:id="rId3"/>
            </p:custDataLst>
          </p:nvPr>
        </p:nvSpPr>
        <p:spPr>
          <a:xfrm>
            <a:off x="2180400" y="176680"/>
            <a:ext cx="6712588" cy="369332"/>
          </a:xfrm>
        </p:spPr>
        <p:txBody>
          <a:bodyPr wrap="square">
            <a:spAutoFit/>
          </a:bodyPr>
          <a:lstStyle/>
          <a:p>
            <a:pPr lvl="0">
              <a:spcBef>
                <a:spcPct val="20000"/>
              </a:spcBef>
            </a:pPr>
            <a:r>
              <a:rPr lang="fr-CA" dirty="0">
                <a:solidFill>
                  <a:srgbClr val="FFFFFF"/>
                </a:solidFill>
              </a:rPr>
              <a:t>1. Provenance, achalandage et profil des clientèles</a:t>
            </a:r>
            <a:endParaRPr lang="fr-CA" dirty="0">
              <a:solidFill>
                <a:srgbClr val="FFFFFF"/>
              </a:solidFill>
              <a:ea typeface="+mn-ea"/>
            </a:endParaRPr>
          </a:p>
        </p:txBody>
      </p:sp>
      <p:graphicFrame>
        <p:nvGraphicFramePr>
          <p:cNvPr id="9" name="Tableau 8"/>
          <p:cNvGraphicFramePr>
            <a:graphicFrameLocks noGrp="1"/>
          </p:cNvGraphicFramePr>
          <p:nvPr>
            <p:custDataLst>
              <p:tags r:id="rId4"/>
            </p:custDataLst>
            <p:extLst>
              <p:ext uri="{D42A27DB-BD31-4B8C-83A1-F6EECF244321}">
                <p14:modId xmlns:p14="http://schemas.microsoft.com/office/powerpoint/2010/main" val="2905589073"/>
              </p:ext>
            </p:extLst>
          </p:nvPr>
        </p:nvGraphicFramePr>
        <p:xfrm>
          <a:off x="1509622" y="1550720"/>
          <a:ext cx="6909548" cy="3894107"/>
        </p:xfrm>
        <a:graphic>
          <a:graphicData uri="http://schemas.openxmlformats.org/drawingml/2006/table">
            <a:tbl>
              <a:tblPr firstRow="1" bandRow="1"/>
              <a:tblGrid>
                <a:gridCol w="5494724">
                  <a:extLst>
                    <a:ext uri="{9D8B030D-6E8A-4147-A177-3AD203B41FA5}">
                      <a16:colId xmlns:a16="http://schemas.microsoft.com/office/drawing/2014/main" val="20000"/>
                    </a:ext>
                  </a:extLst>
                </a:gridCol>
                <a:gridCol w="1414824">
                  <a:extLst>
                    <a:ext uri="{9D8B030D-6E8A-4147-A177-3AD203B41FA5}">
                      <a16:colId xmlns:a16="http://schemas.microsoft.com/office/drawing/2014/main" val="20001"/>
                    </a:ext>
                  </a:extLst>
                </a:gridCol>
              </a:tblGrid>
              <a:tr h="20495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kern="1200" baseline="0" dirty="0">
                          <a:solidFill>
                            <a:schemeClr val="bg1"/>
                          </a:solidFill>
                          <a:latin typeface="Calibri"/>
                          <a:ea typeface="+mn-ea"/>
                          <a:cs typeface="Arial" pitchFamily="34" charset="0"/>
                        </a:rPr>
                        <a:t>Provenance des personnes ayant visité l’exposition qui résident dans un pays autre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n-lt"/>
                          <a:cs typeface="Arial" pitchFamily="34" charset="0"/>
                        </a:rPr>
                        <a:t>(n=58)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France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Royaume-Uni</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Australie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Suisse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Allemagne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Espagne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Pays-Bas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04953">
                <a:tc>
                  <a:txBody>
                    <a:bodyPr/>
                    <a:lstStyle/>
                    <a:p>
                      <a:pPr marL="0" indent="0" algn="l" fontAlgn="b">
                        <a:buFont typeface="Wingdings" panose="05000000000000000000" pitchFamily="2" charset="2"/>
                        <a:buNone/>
                      </a:pPr>
                      <a:r>
                        <a:rPr lang="fr-CA" sz="1000" b="0" i="0" u="none" strike="noStrike" baseline="0" dirty="0">
                          <a:solidFill>
                            <a:schemeClr val="tx1"/>
                          </a:solidFill>
                          <a:effectLst/>
                          <a:latin typeface="+mn-lt"/>
                          <a:cs typeface="Arial" pitchFamily="34" charset="0"/>
                        </a:rPr>
                        <a:t>Porto Rico</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solidFill>
                            <a:schemeClr val="tx1"/>
                          </a:solidFill>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Autriche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Belgique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Guatemala</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Hong Kong</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Hongrie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Italie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Nouvelle-Zélande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République Tchèque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Russie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04953">
                <a:tc>
                  <a:txBody>
                    <a:bodyPr/>
                    <a:lstStyle/>
                    <a:p>
                      <a:pPr marL="0" indent="0" algn="l" fontAlgn="b">
                        <a:buFont typeface="Wingdings" panose="05000000000000000000" pitchFamily="2" charset="2"/>
                        <a:buNone/>
                      </a:pPr>
                      <a:r>
                        <a:rPr lang="fr-CA" sz="1000" b="0" i="0" u="none" strike="noStrike" baseline="0" dirty="0">
                          <a:solidFill>
                            <a:srgbClr val="000000"/>
                          </a:solidFill>
                          <a:effectLst/>
                          <a:latin typeface="+mn-lt"/>
                          <a:cs typeface="Arial" pitchFamily="34" charset="0"/>
                        </a:rPr>
                        <a:t>Singapour</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bl>
          </a:graphicData>
        </a:graphic>
      </p:graphicFrame>
      <p:pic>
        <p:nvPicPr>
          <p:cNvPr id="7" name="Picture 2" descr="http://www.drapeaux.pro/images/Drapeau-du-monde.gif"/>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298585" y="1551318"/>
            <a:ext cx="1108536" cy="62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10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19</a:t>
            </a:fld>
            <a:endParaRPr lang="en-US" dirty="0">
              <a:solidFill>
                <a:srgbClr val="000000"/>
              </a:solidFill>
            </a:endParaRPr>
          </a:p>
        </p:txBody>
      </p:sp>
      <p:sp>
        <p:nvSpPr>
          <p:cNvPr id="10"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rPr>
              <a:t>1. Provenance, achalandage et profil des clientèles</a:t>
            </a:r>
            <a:endParaRPr lang="fr-CA" dirty="0">
              <a:solidFill>
                <a:srgbClr val="FFFFFF"/>
              </a:solidFill>
              <a:ea typeface="+mn-ea"/>
            </a:endParaRPr>
          </a:p>
        </p:txBody>
      </p:sp>
      <p:sp>
        <p:nvSpPr>
          <p:cNvPr id="11" name="Rectangle 59"/>
          <p:cNvSpPr>
            <a:spLocks noGrp="1" noChangeArrowheads="1"/>
          </p:cNvSpPr>
          <p:nvPr>
            <p:ph type="body" sz="half" idx="4294967295"/>
            <p:custDataLst>
              <p:tags r:id="rId3"/>
            </p:custDataLst>
          </p:nvPr>
        </p:nvSpPr>
        <p:spPr>
          <a:xfrm>
            <a:off x="244288" y="854021"/>
            <a:ext cx="8648700" cy="3331681"/>
          </a:xfrm>
          <a:prstGeom prst="rect">
            <a:avLst/>
          </a:prstGeom>
          <a:noFill/>
          <a:ln/>
        </p:spPr>
        <p:txBody>
          <a:bodyPr wrap="square">
            <a:spAutoFit/>
          </a:bodyPr>
          <a:lstStyle/>
          <a:p>
            <a:pPr marL="0" indent="0" algn="just">
              <a:buClr>
                <a:schemeClr val="tx1"/>
              </a:buClr>
              <a:buNone/>
            </a:pPr>
            <a:r>
              <a:rPr lang="fr-CA" sz="1100" dirty="0">
                <a:latin typeface="+mj-lt"/>
              </a:rPr>
              <a:t>1.3 Estimation du nombre de visiteurs uniques</a:t>
            </a:r>
          </a:p>
          <a:p>
            <a:pPr marL="0" lvl="0" indent="0" algn="just">
              <a:spcBef>
                <a:spcPts val="0"/>
              </a:spcBef>
              <a:buClr>
                <a:srgbClr val="000000"/>
              </a:buClr>
              <a:buNone/>
            </a:pPr>
            <a:endParaRPr lang="fr-CA" sz="1050" b="0" dirty="0">
              <a:solidFill>
                <a:srgbClr val="000000"/>
              </a:solidFill>
              <a:latin typeface="Calibri"/>
            </a:endParaRPr>
          </a:p>
          <a:p>
            <a:pPr marL="0" indent="0" algn="just">
              <a:spcBef>
                <a:spcPts val="0"/>
              </a:spcBef>
              <a:buClr>
                <a:srgbClr val="000000"/>
              </a:buClr>
              <a:buNone/>
            </a:pPr>
            <a:r>
              <a:rPr lang="fr-CA" sz="1050" b="0" dirty="0">
                <a:solidFill>
                  <a:srgbClr val="000000"/>
                </a:solidFill>
                <a:latin typeface="Calibri"/>
              </a:rPr>
              <a:t>Les données issues de la billetterie du Musée quant à la fréquentation de l’exposition font état de 36 565 entrées en salle. En tenant compte du nombre moyen de visites de l’exposition </a:t>
            </a:r>
            <a:r>
              <a:rPr lang="fr-CA" sz="1050" b="0" i="1" dirty="0">
                <a:solidFill>
                  <a:srgbClr val="000000"/>
                </a:solidFill>
                <a:latin typeface="Calibri"/>
              </a:rPr>
              <a:t>Inspiration Japon, </a:t>
            </a:r>
            <a:r>
              <a:rPr lang="fr-CA" sz="1050" b="0" dirty="0">
                <a:solidFill>
                  <a:srgbClr val="000000"/>
                </a:solidFill>
                <a:latin typeface="Calibri"/>
              </a:rPr>
              <a:t>on estime le nombre de visiteurs uniques à </a:t>
            </a:r>
            <a:r>
              <a:rPr lang="fr-CA" sz="1050" dirty="0">
                <a:solidFill>
                  <a:srgbClr val="000000"/>
                </a:solidFill>
                <a:latin typeface="Calibri"/>
              </a:rPr>
              <a:t>30 677</a:t>
            </a:r>
            <a:r>
              <a:rPr lang="fr-CA" sz="1050" b="0" dirty="0">
                <a:solidFill>
                  <a:srgbClr val="000000"/>
                </a:solidFill>
                <a:latin typeface="Calibri"/>
              </a:rPr>
              <a:t>. En inférant cette donnée à partir de celles recueillies sur le terrain en ce qui concerne la provenance des clientèles, on estime l’achalandage à environ 21 274 excursionnistes et touristes uniques et à environ            9 403 visiteurs locaux uniques. </a:t>
            </a: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endParaRPr lang="fr-CA" sz="1050" b="0" i="1" dirty="0">
              <a:solidFill>
                <a:srgbClr val="000000"/>
              </a:solidFill>
              <a:latin typeface="Calibri"/>
            </a:endParaRPr>
          </a:p>
          <a:p>
            <a:pPr marL="0" indent="0" algn="just">
              <a:spcBef>
                <a:spcPts val="0"/>
              </a:spcBef>
              <a:buClr>
                <a:srgbClr val="000000"/>
              </a:buClr>
              <a:buNone/>
            </a:pPr>
            <a:r>
              <a:rPr lang="fr-CA" sz="1050" b="0" dirty="0">
                <a:solidFill>
                  <a:srgbClr val="000000"/>
                </a:solidFill>
                <a:latin typeface="Calibri"/>
              </a:rPr>
              <a:t>À titre informatif, le tableau ci-dessous présente le nombre de visiteurs uniques de l’exposition selon le lieu de résidence.</a:t>
            </a:r>
          </a:p>
        </p:txBody>
      </p:sp>
      <p:graphicFrame>
        <p:nvGraphicFramePr>
          <p:cNvPr id="15" name="Tableau 14"/>
          <p:cNvGraphicFramePr>
            <a:graphicFrameLocks noGrp="1"/>
          </p:cNvGraphicFramePr>
          <p:nvPr>
            <p:custDataLst>
              <p:tags r:id="rId4"/>
            </p:custDataLst>
            <p:extLst>
              <p:ext uri="{D42A27DB-BD31-4B8C-83A1-F6EECF244321}">
                <p14:modId xmlns:p14="http://schemas.microsoft.com/office/powerpoint/2010/main" val="1627019173"/>
              </p:ext>
            </p:extLst>
          </p:nvPr>
        </p:nvGraphicFramePr>
        <p:xfrm>
          <a:off x="447137" y="2060136"/>
          <a:ext cx="8067673" cy="1614722"/>
        </p:xfrm>
        <a:graphic>
          <a:graphicData uri="http://schemas.openxmlformats.org/drawingml/2006/table">
            <a:tbl>
              <a:tblPr firstRow="1" bandRow="1"/>
              <a:tblGrid>
                <a:gridCol w="2401825">
                  <a:extLst>
                    <a:ext uri="{9D8B030D-6E8A-4147-A177-3AD203B41FA5}">
                      <a16:colId xmlns:a16="http://schemas.microsoft.com/office/drawing/2014/main" val="20000"/>
                    </a:ext>
                  </a:extLst>
                </a:gridCol>
                <a:gridCol w="1416462">
                  <a:extLst>
                    <a:ext uri="{9D8B030D-6E8A-4147-A177-3AD203B41FA5}">
                      <a16:colId xmlns:a16="http://schemas.microsoft.com/office/drawing/2014/main" val="20001"/>
                    </a:ext>
                  </a:extLst>
                </a:gridCol>
                <a:gridCol w="1416462">
                  <a:extLst>
                    <a:ext uri="{9D8B030D-6E8A-4147-A177-3AD203B41FA5}">
                      <a16:colId xmlns:a16="http://schemas.microsoft.com/office/drawing/2014/main" val="20002"/>
                    </a:ext>
                  </a:extLst>
                </a:gridCol>
                <a:gridCol w="1416462">
                  <a:extLst>
                    <a:ext uri="{9D8B030D-6E8A-4147-A177-3AD203B41FA5}">
                      <a16:colId xmlns:a16="http://schemas.microsoft.com/office/drawing/2014/main" val="20003"/>
                    </a:ext>
                  </a:extLst>
                </a:gridCol>
                <a:gridCol w="1416462">
                  <a:extLst>
                    <a:ext uri="{9D8B030D-6E8A-4147-A177-3AD203B41FA5}">
                      <a16:colId xmlns:a16="http://schemas.microsoft.com/office/drawing/2014/main" val="20004"/>
                    </a:ext>
                  </a:extLst>
                </a:gridCol>
              </a:tblGrid>
              <a:tr h="38099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baseline="0" dirty="0">
                          <a:solidFill>
                            <a:schemeClr val="bg1"/>
                          </a:solidFill>
                          <a:latin typeface="+mj-lt"/>
                          <a:cs typeface="Arial" pitchFamily="34" charset="0"/>
                        </a:rPr>
                        <a:t>Visiteurs uniques</a:t>
                      </a:r>
                    </a:p>
                    <a:p>
                      <a:pPr algn="l" fontAlgn="b"/>
                      <a:r>
                        <a:rPr lang="fr-CA" sz="1000" b="0" baseline="0" dirty="0">
                          <a:solidFill>
                            <a:schemeClr val="bg1"/>
                          </a:solidFill>
                          <a:latin typeface="+mj-lt"/>
                          <a:cs typeface="Arial" pitchFamily="34" charset="0"/>
                        </a:rPr>
                        <a:t>- Exposition </a:t>
                      </a:r>
                      <a:r>
                        <a:rPr lang="fr-CA" sz="1000" b="0" i="1" baseline="0" dirty="0">
                          <a:solidFill>
                            <a:schemeClr val="bg1"/>
                          </a:solidFill>
                          <a:latin typeface="+mj-lt"/>
                          <a:cs typeface="Arial" pitchFamily="34" charset="0"/>
                        </a:rPr>
                        <a:t>Inspiration Japon</a:t>
                      </a:r>
                      <a:endParaRPr lang="fr-CA" sz="1000" b="0" baseline="0" dirty="0">
                        <a:solidFill>
                          <a:schemeClr val="bg1"/>
                        </a:solidFill>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j-lt"/>
                          <a:cs typeface="Arial" pitchFamily="34" charset="0"/>
                        </a:rPr>
                        <a:t>Proportion selon les interceptions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j-lt"/>
                          <a:cs typeface="Arial" pitchFamily="34" charset="0"/>
                        </a:rPr>
                        <a:t>Nombre d’entrées en salle (achalandage total)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j-lt"/>
                          <a:cs typeface="Arial" pitchFamily="34" charset="0"/>
                        </a:rPr>
                        <a:t>Nombre de jours moyen             de visite de l’exposition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j-lt"/>
                          <a:cs typeface="Arial" pitchFamily="34" charset="0"/>
                        </a:rPr>
                        <a:t>Nombre de                        visiteurs uniques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457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baseline="0" dirty="0">
                          <a:solidFill>
                            <a:srgbClr val="000000"/>
                          </a:solidFill>
                          <a:effectLst/>
                          <a:latin typeface="+mj-lt"/>
                          <a:cs typeface="Arial" pitchFamily="34" charset="0"/>
                        </a:rPr>
                        <a:t>Achalandage total</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36 565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45745">
                <a:tc>
                  <a:txBody>
                    <a:bodyPr/>
                    <a:lstStyle/>
                    <a:p>
                      <a:pPr algn="l" fontAlgn="b"/>
                      <a:r>
                        <a:rPr lang="fr-CA" sz="1000" b="0" i="0" u="none" strike="noStrike" baseline="0" dirty="0">
                          <a:solidFill>
                            <a:srgbClr val="000000"/>
                          </a:solidFill>
                          <a:effectLst/>
                          <a:latin typeface="+mj-lt"/>
                          <a:cs typeface="Arial" pitchFamily="34" charset="0"/>
                        </a:rPr>
                        <a:t>Locaux </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13 164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9 403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457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baseline="0" dirty="0">
                          <a:solidFill>
                            <a:srgbClr val="000000"/>
                          </a:solidFill>
                          <a:effectLst/>
                          <a:latin typeface="+mj-lt"/>
                          <a:cs typeface="Arial" pitchFamily="34" charset="0"/>
                        </a:rPr>
                        <a:t>Excursionnistes </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2 925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2 659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457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baseline="0" dirty="0">
                          <a:solidFill>
                            <a:srgbClr val="000000"/>
                          </a:solidFill>
                          <a:effectLst/>
                          <a:latin typeface="+mj-lt"/>
                          <a:cs typeface="Arial" pitchFamily="34" charset="0"/>
                        </a:rPr>
                        <a:t>Touristes </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20 476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18 615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507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CA" sz="1000" b="1" i="0" u="none" strike="noStrike" baseline="0" dirty="0">
                          <a:solidFill>
                            <a:srgbClr val="000000"/>
                          </a:solidFill>
                          <a:effectLst/>
                          <a:latin typeface="+mj-lt"/>
                          <a:cs typeface="Arial" pitchFamily="34" charset="0"/>
                        </a:rPr>
                        <a:t>       Total</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fr-CA" sz="1000" b="1" i="0" u="none" strike="noStrike" baseline="0" dirty="0">
                          <a:solidFill>
                            <a:schemeClr val="tx1"/>
                          </a:solidFill>
                          <a:effectLst/>
                          <a:latin typeface="+mj-lt"/>
                          <a:cs typeface="Arial" pitchFamily="34"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fr-CA" sz="1000" b="1" i="0" u="none" strike="noStrike" baseline="0" dirty="0">
                          <a:solidFill>
                            <a:schemeClr val="tx1"/>
                          </a:solidFill>
                          <a:effectLst/>
                          <a:latin typeface="+mj-lt"/>
                          <a:cs typeface="Arial" pitchFamily="34" charset="0"/>
                        </a:rPr>
                        <a:t>36 565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fr-CA" sz="1000" b="1" i="0" u="none" strike="noStrike" baseline="0" dirty="0">
                          <a:solidFill>
                            <a:schemeClr val="tx1"/>
                          </a:solidFill>
                          <a:effectLst/>
                          <a:latin typeface="+mj-lt"/>
                          <a:cs typeface="Arial"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fr-CA" sz="1000" b="1" i="0" u="none" strike="noStrike" baseline="0" dirty="0">
                          <a:solidFill>
                            <a:schemeClr val="tx1"/>
                          </a:solidFill>
                          <a:effectLst/>
                          <a:latin typeface="+mj-lt"/>
                          <a:cs typeface="Arial" pitchFamily="34" charset="0"/>
                        </a:rPr>
                        <a:t>30 677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bl>
          </a:graphicData>
        </a:graphic>
      </p:graphicFrame>
      <p:graphicFrame>
        <p:nvGraphicFramePr>
          <p:cNvPr id="16" name="Tableau 15"/>
          <p:cNvGraphicFramePr>
            <a:graphicFrameLocks noGrp="1"/>
          </p:cNvGraphicFramePr>
          <p:nvPr>
            <p:custDataLst>
              <p:tags r:id="rId5"/>
            </p:custDataLst>
            <p:extLst>
              <p:ext uri="{D42A27DB-BD31-4B8C-83A1-F6EECF244321}">
                <p14:modId xmlns:p14="http://schemas.microsoft.com/office/powerpoint/2010/main" val="2283131896"/>
              </p:ext>
            </p:extLst>
          </p:nvPr>
        </p:nvGraphicFramePr>
        <p:xfrm>
          <a:off x="427009" y="4291508"/>
          <a:ext cx="8078637" cy="1860467"/>
        </p:xfrm>
        <a:graphic>
          <a:graphicData uri="http://schemas.openxmlformats.org/drawingml/2006/table">
            <a:tbl>
              <a:tblPr firstRow="1" bandRow="1"/>
              <a:tblGrid>
                <a:gridCol w="4231255">
                  <a:extLst>
                    <a:ext uri="{9D8B030D-6E8A-4147-A177-3AD203B41FA5}">
                      <a16:colId xmlns:a16="http://schemas.microsoft.com/office/drawing/2014/main" val="20000"/>
                    </a:ext>
                  </a:extLst>
                </a:gridCol>
                <a:gridCol w="1923691">
                  <a:extLst>
                    <a:ext uri="{9D8B030D-6E8A-4147-A177-3AD203B41FA5}">
                      <a16:colId xmlns:a16="http://schemas.microsoft.com/office/drawing/2014/main" val="20001"/>
                    </a:ext>
                  </a:extLst>
                </a:gridCol>
                <a:gridCol w="1923691">
                  <a:extLst>
                    <a:ext uri="{9D8B030D-6E8A-4147-A177-3AD203B41FA5}">
                      <a16:colId xmlns:a16="http://schemas.microsoft.com/office/drawing/2014/main" val="20002"/>
                    </a:ext>
                  </a:extLst>
                </a:gridCol>
              </a:tblGrid>
              <a:tr h="38099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baseline="0" dirty="0">
                          <a:solidFill>
                            <a:schemeClr val="bg1"/>
                          </a:solidFill>
                          <a:latin typeface="+mj-lt"/>
                          <a:cs typeface="Arial" pitchFamily="34" charset="0"/>
                        </a:rPr>
                        <a:t>Visiteurs uniques</a:t>
                      </a:r>
                    </a:p>
                    <a:p>
                      <a:pPr algn="l" fontAlgn="b"/>
                      <a:r>
                        <a:rPr lang="fr-CA" sz="1000" b="0" baseline="0" dirty="0">
                          <a:solidFill>
                            <a:schemeClr val="bg1"/>
                          </a:solidFill>
                          <a:latin typeface="+mj-lt"/>
                          <a:cs typeface="Arial" pitchFamily="34" charset="0"/>
                        </a:rPr>
                        <a:t>- Exposition </a:t>
                      </a:r>
                      <a:r>
                        <a:rPr lang="fr-CA" sz="1000" b="0" i="1" baseline="0" dirty="0">
                          <a:solidFill>
                            <a:schemeClr val="bg1"/>
                          </a:solidFill>
                          <a:latin typeface="+mj-lt"/>
                          <a:cs typeface="Arial" pitchFamily="34" charset="0"/>
                        </a:rPr>
                        <a:t>Inspiration Japon</a:t>
                      </a:r>
                      <a:endParaRPr lang="fr-CA" sz="1000" b="0" baseline="0" dirty="0">
                        <a:solidFill>
                          <a:schemeClr val="bg1"/>
                        </a:solidFill>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baseline="0" dirty="0">
                          <a:solidFill>
                            <a:schemeClr val="bg1"/>
                          </a:solidFill>
                          <a:effectLst/>
                          <a:latin typeface="+mj-lt"/>
                          <a:cs typeface="Arial" pitchFamily="34" charset="0"/>
                        </a:rPr>
                        <a:t>Proportion selon les interceptions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kern="1200" baseline="0" dirty="0">
                          <a:solidFill>
                            <a:schemeClr val="bg1"/>
                          </a:solidFill>
                          <a:effectLst/>
                          <a:latin typeface="+mn-lt"/>
                          <a:ea typeface="+mn-ea"/>
                          <a:cs typeface="Arial" pitchFamily="34" charset="0"/>
                        </a:rPr>
                        <a:t>Nombre de visiteurs uniques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457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baseline="0" dirty="0">
                          <a:solidFill>
                            <a:srgbClr val="000000"/>
                          </a:solidFill>
                          <a:effectLst/>
                          <a:latin typeface="+mj-lt"/>
                          <a:cs typeface="Arial" pitchFamily="34" charset="0"/>
                        </a:rPr>
                        <a:t>Visiteurs uniques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1" i="0" u="none" strike="noStrike" baseline="0" dirty="0">
                          <a:solidFill>
                            <a:schemeClr val="tx1"/>
                          </a:solidFill>
                          <a:effectLst/>
                          <a:latin typeface="+mj-lt"/>
                          <a:cs typeface="Arial" pitchFamily="34" charset="0"/>
                        </a:rPr>
                        <a:t>30 677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45745">
                <a:tc>
                  <a:txBody>
                    <a:bodyPr/>
                    <a:lstStyle/>
                    <a:p>
                      <a:pPr algn="l" fontAlgn="b"/>
                      <a:r>
                        <a:rPr lang="fr-CA" sz="1000" b="0" i="0" u="none" strike="noStrike" baseline="0" dirty="0">
                          <a:solidFill>
                            <a:srgbClr val="000000"/>
                          </a:solidFill>
                          <a:effectLst/>
                          <a:latin typeface="+mj-lt"/>
                          <a:cs typeface="Arial" pitchFamily="34" charset="0"/>
                        </a:rPr>
                        <a:t>Clientèle du Québec</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21 167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457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baseline="0" dirty="0">
                          <a:solidFill>
                            <a:srgbClr val="000000"/>
                          </a:solidFill>
                          <a:effectLst/>
                          <a:latin typeface="+mj-lt"/>
                          <a:cs typeface="Arial" pitchFamily="34" charset="0"/>
                        </a:rPr>
                        <a:t>Clientèle d’une autre province canadienne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2 761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457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baseline="0" dirty="0">
                          <a:solidFill>
                            <a:srgbClr val="000000"/>
                          </a:solidFill>
                          <a:effectLst/>
                          <a:latin typeface="+mj-lt"/>
                          <a:cs typeface="Arial" pitchFamily="34" charset="0"/>
                        </a:rPr>
                        <a:t>Clientèle des États-Unis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3 681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457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baseline="0" dirty="0">
                          <a:solidFill>
                            <a:srgbClr val="000000"/>
                          </a:solidFill>
                          <a:effectLst/>
                          <a:latin typeface="+mj-lt"/>
                          <a:cs typeface="Arial" pitchFamily="34" charset="0"/>
                        </a:rPr>
                        <a:t>Clientèle d’ailleurs dans le monde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0" dirty="0">
                          <a:solidFill>
                            <a:schemeClr val="tx1"/>
                          </a:solidFill>
                          <a:effectLst/>
                          <a:latin typeface="+mj-lt"/>
                          <a:cs typeface="Arial" pitchFamily="34" charset="0"/>
                        </a:rPr>
                        <a:t>3 068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07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CA" sz="1000" b="1" i="0" u="none" strike="noStrike" baseline="0" dirty="0">
                          <a:solidFill>
                            <a:srgbClr val="000000"/>
                          </a:solidFill>
                          <a:effectLst/>
                          <a:latin typeface="+mj-lt"/>
                          <a:cs typeface="Arial" pitchFamily="34" charset="0"/>
                        </a:rPr>
                        <a:t>       Total</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fr-CA" sz="1000" b="1" i="0" u="none" strike="noStrike" baseline="0" dirty="0">
                          <a:solidFill>
                            <a:schemeClr val="tx1"/>
                          </a:solidFill>
                          <a:effectLst/>
                          <a:latin typeface="+mj-lt"/>
                          <a:cs typeface="Arial" pitchFamily="34"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fr-CA" sz="1000" b="1" i="0" u="none" strike="noStrike" baseline="0" dirty="0">
                          <a:solidFill>
                            <a:schemeClr val="tx1"/>
                          </a:solidFill>
                          <a:effectLst/>
                          <a:latin typeface="+mj-lt"/>
                          <a:cs typeface="Arial" pitchFamily="34" charset="0"/>
                        </a:rPr>
                        <a:t>30 677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614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Table des matières</a:t>
            </a:r>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1695858696"/>
              </p:ext>
            </p:extLst>
          </p:nvPr>
        </p:nvGraphicFramePr>
        <p:xfrm>
          <a:off x="2286000" y="1084469"/>
          <a:ext cx="6598024" cy="4526280"/>
        </p:xfrm>
        <a:graphic>
          <a:graphicData uri="http://schemas.openxmlformats.org/drawingml/2006/table">
            <a:tbl>
              <a:tblPr firstRow="1" bandRow="1">
                <a:tableStyleId>{2D5ABB26-0587-4C30-8999-92F81FD0307C}</a:tableStyleId>
              </a:tblPr>
              <a:tblGrid>
                <a:gridCol w="5953827">
                  <a:extLst>
                    <a:ext uri="{9D8B030D-6E8A-4147-A177-3AD203B41FA5}">
                      <a16:colId xmlns:a16="http://schemas.microsoft.com/office/drawing/2014/main" val="20000"/>
                    </a:ext>
                  </a:extLst>
                </a:gridCol>
                <a:gridCol w="644197">
                  <a:extLst>
                    <a:ext uri="{9D8B030D-6E8A-4147-A177-3AD203B41FA5}">
                      <a16:colId xmlns:a16="http://schemas.microsoft.com/office/drawing/2014/main" val="20001"/>
                    </a:ext>
                  </a:extLst>
                </a:gridCol>
              </a:tblGrid>
              <a:tr h="129754">
                <a:tc>
                  <a:txBody>
                    <a:bodyPr/>
                    <a:lstStyle/>
                    <a:p>
                      <a:r>
                        <a:rPr lang="fr-CA" sz="1050" b="1" noProof="0" dirty="0">
                          <a:solidFill>
                            <a:schemeClr val="tx1"/>
                          </a:solidFill>
                          <a:latin typeface="+mj-lt"/>
                          <a:cs typeface="Arial" pitchFamily="34" charset="0"/>
                        </a:rPr>
                        <a:t>Contexte et objectifs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4</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9754">
                <a:tc>
                  <a:txBody>
                    <a:bodyPr/>
                    <a:lstStyle/>
                    <a:p>
                      <a:r>
                        <a:rPr lang="fr-CA" sz="1050" b="1" noProof="0" dirty="0">
                          <a:solidFill>
                            <a:schemeClr val="tx1"/>
                          </a:solidFill>
                          <a:latin typeface="+mj-lt"/>
                          <a:cs typeface="Arial" pitchFamily="34" charset="0"/>
                        </a:rPr>
                        <a:t>Approche méthodologique</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6</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9754">
                <a:tc>
                  <a:txBody>
                    <a:bodyPr/>
                    <a:lstStyle/>
                    <a:p>
                      <a:r>
                        <a:rPr lang="fr-CA" sz="1050" b="1" noProof="0" dirty="0">
                          <a:solidFill>
                            <a:schemeClr val="tx1"/>
                          </a:solidFill>
                          <a:latin typeface="+mj-lt"/>
                          <a:cs typeface="Arial" pitchFamily="34" charset="0"/>
                        </a:rPr>
                        <a:t>Indicateurs de résultats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10</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9754">
                <a:tc>
                  <a:txBody>
                    <a:bodyPr/>
                    <a:lstStyle/>
                    <a:p>
                      <a:r>
                        <a:rPr lang="fr-CA" sz="1050" b="1" noProof="0" dirty="0">
                          <a:solidFill>
                            <a:schemeClr val="tx1"/>
                          </a:solidFill>
                          <a:latin typeface="+mj-lt"/>
                          <a:cs typeface="Arial" pitchFamily="34" charset="0"/>
                        </a:rPr>
                        <a:t>Résultats</a:t>
                      </a:r>
                      <a:r>
                        <a:rPr lang="fr-CA" sz="1050" b="1" baseline="0" noProof="0" dirty="0">
                          <a:solidFill>
                            <a:schemeClr val="tx1"/>
                          </a:solidFill>
                          <a:latin typeface="+mj-lt"/>
                          <a:cs typeface="Arial" pitchFamily="34" charset="0"/>
                        </a:rPr>
                        <a:t> détaillés</a:t>
                      </a:r>
                      <a:endParaRPr lang="fr-CA" sz="1050" b="1"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12</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9754">
                <a:tc>
                  <a:txBody>
                    <a:bodyPr/>
                    <a:lstStyle/>
                    <a:p>
                      <a:pPr marL="180975" marR="0" lvl="1" indent="0"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1.</a:t>
                      </a:r>
                      <a:r>
                        <a:rPr lang="fr-CA" sz="1050" b="1" baseline="0" noProof="0" dirty="0">
                          <a:solidFill>
                            <a:schemeClr val="tx1"/>
                          </a:solidFill>
                          <a:latin typeface="+mj-lt"/>
                          <a:cs typeface="Arial" pitchFamily="34" charset="0"/>
                        </a:rPr>
                        <a:t>   Provenance, achalandage et profil des clientèles</a:t>
                      </a:r>
                      <a:endParaRPr lang="fr-CA" sz="1050" b="1"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13</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9754">
                <a:tc>
                  <a:txBody>
                    <a:bodyPr/>
                    <a:lstStyle/>
                    <a:p>
                      <a:pPr marL="631825" marR="0" lvl="1" indent="-174625"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1.1 Résultats des interceptions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14</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975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1.2 Provenance des clientèles ayant visité l’exposition</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15</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2975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1.3 Estimation du nombre de visiteurs uniques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19</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975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1.4 Profil</a:t>
                      </a:r>
                      <a:r>
                        <a:rPr lang="fr-CA" sz="1050" b="0" baseline="0" noProof="0" dirty="0">
                          <a:solidFill>
                            <a:schemeClr val="tx1"/>
                          </a:solidFill>
                          <a:latin typeface="+mj-lt"/>
                          <a:cs typeface="Arial" pitchFamily="34" charset="0"/>
                        </a:rPr>
                        <a:t> des clientèles</a:t>
                      </a:r>
                      <a:endParaRPr lang="fr-CA" sz="1050" b="0"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20</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9754">
                <a:tc>
                  <a:txBody>
                    <a:bodyPr/>
                    <a:lstStyle/>
                    <a:p>
                      <a:pPr marL="361950" marR="0" lvl="1" indent="-180975"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2.    Fréquentation antérieure du Musée</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23</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9754">
                <a:tc>
                  <a:txBody>
                    <a:bodyPr/>
                    <a:lstStyle/>
                    <a:p>
                      <a:pPr marL="361950" marR="0" lvl="1" indent="-180975"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3.    Excursionnistes et touristes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25</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975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3.1 Définition des excursionnistes et des touristes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26</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975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3.2 Profil des excursionnistes et des touristes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28</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975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3.3 Caractéristiques du séjour</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30</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9754">
                <a:tc>
                  <a:txBody>
                    <a:bodyPr/>
                    <a:lstStyle/>
                    <a:p>
                      <a:pPr marL="447675"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3.4 Identification des</a:t>
                      </a:r>
                      <a:r>
                        <a:rPr lang="fr-CA" sz="1050" b="0" baseline="0" noProof="0" dirty="0">
                          <a:solidFill>
                            <a:schemeClr val="tx1"/>
                          </a:solidFill>
                          <a:latin typeface="+mj-lt"/>
                          <a:cs typeface="Arial" pitchFamily="34" charset="0"/>
                        </a:rPr>
                        <a:t> excursionnistes et des touristes centrés</a:t>
                      </a:r>
                      <a:endParaRPr lang="fr-CA" sz="1050" b="0"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32</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29754">
                <a:tc>
                  <a:txBody>
                    <a:bodyPr/>
                    <a:lstStyle/>
                    <a:p>
                      <a:pPr marL="180975" marR="0" lvl="1" indent="0"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4.    Visite de l’exposition</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33</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9754">
                <a:tc>
                  <a:txBody>
                    <a:bodyPr/>
                    <a:lstStyle/>
                    <a:p>
                      <a:pPr marL="447675"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4.1 Nombre de visites de l’exposition au cours de l’été 2015</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34</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9754">
                <a:tc>
                  <a:txBody>
                    <a:bodyPr/>
                    <a:lstStyle/>
                    <a:p>
                      <a:pPr marL="447675"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4.2 Nombre d’accompagnateurs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35</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52386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20</a:t>
            </a:fld>
            <a:endParaRPr lang="en-US" dirty="0">
              <a:solidFill>
                <a:srgbClr val="000000"/>
              </a:solidFill>
            </a:endParaRPr>
          </a:p>
        </p:txBody>
      </p:sp>
      <p:sp>
        <p:nvSpPr>
          <p:cNvPr id="4" name="Rectangle 59"/>
          <p:cNvSpPr>
            <a:spLocks noGrp="1" noChangeArrowheads="1"/>
          </p:cNvSpPr>
          <p:nvPr>
            <p:ph type="body" sz="half" idx="4294967295"/>
            <p:custDataLst>
              <p:tags r:id="rId2"/>
            </p:custDataLst>
          </p:nvPr>
        </p:nvSpPr>
        <p:spPr>
          <a:xfrm>
            <a:off x="238126" y="846138"/>
            <a:ext cx="8648700" cy="5752344"/>
          </a:xfrm>
          <a:prstGeom prst="rect">
            <a:avLst/>
          </a:prstGeom>
          <a:noFill/>
          <a:ln/>
        </p:spPr>
        <p:txBody>
          <a:bodyPr wrap="square">
            <a:spAutoFit/>
          </a:bodyPr>
          <a:lstStyle/>
          <a:p>
            <a:pPr marL="0" indent="0" algn="just">
              <a:buClr>
                <a:schemeClr val="tx1"/>
              </a:buClr>
              <a:buNone/>
            </a:pPr>
            <a:r>
              <a:rPr lang="fr-CA" sz="1100" dirty="0">
                <a:latin typeface="+mj-lt"/>
              </a:rPr>
              <a:t>1.4 Profil des clientèles</a:t>
            </a:r>
          </a:p>
          <a:p>
            <a:pPr marL="0" indent="0" algn="just">
              <a:buClr>
                <a:schemeClr val="tx1"/>
              </a:buClr>
              <a:buNone/>
            </a:pPr>
            <a:endParaRPr lang="fr-CA" sz="800" dirty="0">
              <a:latin typeface="+mj-lt"/>
            </a:endParaRPr>
          </a:p>
          <a:p>
            <a:pPr marL="177800" indent="-177800" algn="just">
              <a:spcBef>
                <a:spcPts val="0"/>
              </a:spcBef>
              <a:spcAft>
                <a:spcPct val="60000"/>
              </a:spcAft>
              <a:buClr>
                <a:schemeClr val="tx1"/>
              </a:buClr>
              <a:buFontTx/>
              <a:buNone/>
            </a:pPr>
            <a:r>
              <a:rPr lang="fr-CA" sz="1050" dirty="0">
                <a:latin typeface="+mj-lt"/>
              </a:rPr>
              <a:t>L’analyse du profil de la clientèle fait ressortir les constats suivants :</a:t>
            </a:r>
          </a:p>
          <a:p>
            <a:pPr marL="177800" indent="-177800" algn="just">
              <a:spcBef>
                <a:spcPts val="0"/>
              </a:spcBef>
              <a:buClr>
                <a:schemeClr val="tx1"/>
              </a:buClr>
              <a:buFontTx/>
              <a:buChar char="•"/>
            </a:pPr>
            <a:r>
              <a:rPr lang="fr-CA" sz="1050" b="0" dirty="0">
                <a:latin typeface="+mj-lt"/>
              </a:rPr>
              <a:t>La clientèle est majoritairement composée de femmes (54% contre 46% d’hommes).</a:t>
            </a:r>
          </a:p>
          <a:p>
            <a:pPr marL="177800" indent="-177800" algn="just">
              <a:spcBef>
                <a:spcPts val="0"/>
              </a:spcBef>
              <a:buClr>
                <a:schemeClr val="tx1"/>
              </a:buClr>
              <a:buFontTx/>
              <a:buChar char="•"/>
            </a:pPr>
            <a:r>
              <a:rPr lang="fr-CA" sz="1050" b="0" dirty="0">
                <a:latin typeface="+mj-lt"/>
              </a:rPr>
              <a:t>Près des trois quarts de la clientèle est âgée de 45 ans et plus (73%).</a:t>
            </a:r>
          </a:p>
          <a:p>
            <a:pPr marL="177800" indent="-177800" algn="just">
              <a:spcBef>
                <a:spcPts val="0"/>
              </a:spcBef>
              <a:buClr>
                <a:schemeClr val="tx1"/>
              </a:buClr>
              <a:buFontTx/>
              <a:buChar char="•"/>
            </a:pPr>
            <a:r>
              <a:rPr lang="fr-CA" sz="1050" b="0" dirty="0">
                <a:latin typeface="+mj-lt"/>
              </a:rPr>
              <a:t>La plupart des visiteurs de l’exposition sont des cols blanc (37%) ou des retraités (34%).</a:t>
            </a:r>
          </a:p>
          <a:p>
            <a:pPr marL="177800" indent="-177800" algn="just">
              <a:spcBef>
                <a:spcPts val="0"/>
              </a:spcBef>
              <a:buClr>
                <a:schemeClr val="tx1"/>
              </a:buClr>
              <a:buFontTx/>
              <a:buChar char="•"/>
            </a:pPr>
            <a:r>
              <a:rPr lang="fr-CA" sz="1050" b="0" dirty="0">
                <a:latin typeface="+mj-lt"/>
              </a:rPr>
              <a:t>Plus des trois quarts (78%) de la clientèle détient une scolarité de niveau universitaire.</a:t>
            </a:r>
          </a:p>
          <a:p>
            <a:pPr marL="177800" indent="-177800" algn="just">
              <a:spcBef>
                <a:spcPts val="0"/>
              </a:spcBef>
              <a:buClr>
                <a:schemeClr val="tx1"/>
              </a:buClr>
              <a:buFontTx/>
              <a:buChar char="•"/>
            </a:pPr>
            <a:r>
              <a:rPr lang="fr-CA" sz="1050" b="0" dirty="0">
                <a:latin typeface="+mj-lt"/>
              </a:rPr>
              <a:t>Plus de trois personnes sur dix (32%) ont un revenu familial brut de 100 000 $ ou plus annuellement.</a:t>
            </a:r>
          </a:p>
          <a:p>
            <a:pPr marL="177800" indent="-177800" algn="just">
              <a:spcBef>
                <a:spcPts val="0"/>
              </a:spcBef>
              <a:buClr>
                <a:schemeClr val="tx1"/>
              </a:buClr>
              <a:buFontTx/>
              <a:buChar char="•"/>
            </a:pPr>
            <a:r>
              <a:rPr lang="fr-CA" sz="1050" b="0" dirty="0">
                <a:latin typeface="+mj-lt"/>
              </a:rPr>
              <a:t>16% de la clientèle interrogée est abonnée au MNBAQ, proportion qui passe à 36% au sein de la clientèle locale. Chez les non-abonnés, 5% ont exprimé le souhait de s’abonner au Musée au cours des 12 prochains mois, dont 14% chez la clientèle locale.</a:t>
            </a:r>
          </a:p>
          <a:p>
            <a:pPr marL="177800" indent="-177800" algn="just">
              <a:spcBef>
                <a:spcPts val="0"/>
              </a:spcBef>
              <a:buClr>
                <a:schemeClr val="tx1"/>
              </a:buClr>
              <a:buFontTx/>
              <a:buNone/>
            </a:pPr>
            <a:endParaRPr lang="fr-CA" sz="800" b="0" dirty="0">
              <a:latin typeface="+mj-lt"/>
            </a:endParaRPr>
          </a:p>
          <a:p>
            <a:pPr marL="177800" indent="-177800" algn="just">
              <a:spcAft>
                <a:spcPct val="60000"/>
              </a:spcAft>
              <a:buClr>
                <a:schemeClr val="tx1"/>
              </a:buClr>
              <a:buFontTx/>
              <a:buNone/>
            </a:pPr>
            <a:r>
              <a:rPr lang="fr-CA" sz="1050" dirty="0">
                <a:solidFill>
                  <a:srgbClr val="0070C0"/>
                </a:solidFill>
                <a:latin typeface="+mj-lt"/>
              </a:rPr>
              <a:t>Chez la clientèle locale (36% de l’ensemble) …</a:t>
            </a:r>
          </a:p>
          <a:p>
            <a:pPr marL="177800" indent="-177800" algn="just">
              <a:spcBef>
                <a:spcPts val="0"/>
              </a:spcBef>
              <a:buClr>
                <a:schemeClr val="tx1"/>
              </a:buClr>
              <a:buFontTx/>
              <a:buChar char="•"/>
            </a:pPr>
            <a:r>
              <a:rPr lang="fr-CA" sz="1050" b="0" dirty="0">
                <a:latin typeface="+mj-lt"/>
              </a:rPr>
              <a:t>Près de la moitié sont des femmes (56%).</a:t>
            </a:r>
          </a:p>
          <a:p>
            <a:pPr marL="177800" indent="-177800" algn="just">
              <a:spcBef>
                <a:spcPts val="0"/>
              </a:spcBef>
              <a:buClr>
                <a:schemeClr val="tx1"/>
              </a:buClr>
              <a:buFontTx/>
              <a:buChar char="•"/>
            </a:pPr>
            <a:r>
              <a:rPr lang="fr-CA" sz="1050" b="0" dirty="0">
                <a:latin typeface="+mj-lt"/>
              </a:rPr>
              <a:t>Près des trois quarts (73%) sont âgés de 45 ans et plus. On compte seulement 6% de locaux âgés de 16 à 24 ans.</a:t>
            </a:r>
          </a:p>
          <a:p>
            <a:pPr marL="177800" indent="-177800" algn="just">
              <a:spcBef>
                <a:spcPts val="0"/>
              </a:spcBef>
              <a:buClr>
                <a:schemeClr val="tx1"/>
              </a:buClr>
              <a:buFontTx/>
              <a:buChar char="•"/>
            </a:pPr>
            <a:r>
              <a:rPr lang="fr-CA" sz="1050" b="0" dirty="0">
                <a:latin typeface="+mj-lt"/>
              </a:rPr>
              <a:t>Une proportion plus importante de participants (40%) est à la retraite.</a:t>
            </a:r>
          </a:p>
          <a:p>
            <a:pPr marL="177800" indent="-177800" algn="just">
              <a:spcBef>
                <a:spcPts val="0"/>
              </a:spcBef>
              <a:buClr>
                <a:schemeClr val="tx1"/>
              </a:buClr>
              <a:buFontTx/>
              <a:buChar char="•"/>
            </a:pPr>
            <a:r>
              <a:rPr lang="fr-CA" sz="1050" b="0" dirty="0">
                <a:latin typeface="+mj-lt"/>
              </a:rPr>
              <a:t>Un peu plus de sept locaux sur dix (72%) détiennent une scolarité de niveau universitaire.</a:t>
            </a:r>
          </a:p>
          <a:p>
            <a:pPr marL="177800" indent="-177800" algn="just">
              <a:spcBef>
                <a:spcPts val="0"/>
              </a:spcBef>
              <a:buClr>
                <a:schemeClr val="tx1"/>
              </a:buClr>
              <a:buFontTx/>
              <a:buChar char="•"/>
            </a:pPr>
            <a:r>
              <a:rPr lang="fr-CA" sz="1050" b="0" dirty="0">
                <a:latin typeface="+mj-lt"/>
              </a:rPr>
              <a:t>Un peu plus du quart de la clientèle locale (26%) dispose d’un revenu familial brut de 100 000 $ annuellement.</a:t>
            </a:r>
          </a:p>
          <a:p>
            <a:pPr marL="177800" indent="-177800" algn="just">
              <a:spcBef>
                <a:spcPts val="0"/>
              </a:spcBef>
              <a:buClr>
                <a:schemeClr val="tx1"/>
              </a:buClr>
              <a:buFontTx/>
              <a:buNone/>
            </a:pPr>
            <a:endParaRPr lang="fr-CA" sz="800" b="0" dirty="0">
              <a:latin typeface="+mj-lt"/>
            </a:endParaRPr>
          </a:p>
          <a:p>
            <a:pPr marL="177800" indent="-177800" algn="just">
              <a:spcAft>
                <a:spcPct val="60000"/>
              </a:spcAft>
              <a:buClr>
                <a:schemeClr val="tx1"/>
              </a:buClr>
              <a:buFontTx/>
              <a:buNone/>
            </a:pPr>
            <a:r>
              <a:rPr lang="fr-CA" sz="1050" dirty="0">
                <a:solidFill>
                  <a:srgbClr val="0070C0"/>
                </a:solidFill>
                <a:latin typeface="+mj-lt"/>
              </a:rPr>
              <a:t>Chez les touristes et les excursionnistes (64% de l’ensemble) …</a:t>
            </a:r>
          </a:p>
          <a:p>
            <a:pPr marL="177800" indent="-177800" algn="just">
              <a:spcBef>
                <a:spcPts val="0"/>
              </a:spcBef>
              <a:buClr>
                <a:schemeClr val="tx1"/>
              </a:buClr>
              <a:buFontTx/>
              <a:buChar char="•"/>
            </a:pPr>
            <a:r>
              <a:rPr lang="fr-CA" sz="1050" b="0" dirty="0">
                <a:latin typeface="+mj-lt"/>
              </a:rPr>
              <a:t>On compte 53% de femmes et 47% d’hommes.</a:t>
            </a:r>
          </a:p>
          <a:p>
            <a:pPr marL="177800" indent="-177800" algn="just">
              <a:spcBef>
                <a:spcPts val="0"/>
              </a:spcBef>
              <a:buClr>
                <a:schemeClr val="tx1"/>
              </a:buClr>
              <a:buFontTx/>
              <a:buChar char="•"/>
            </a:pPr>
            <a:r>
              <a:rPr lang="fr-CA" sz="1050" b="0" dirty="0">
                <a:latin typeface="+mj-lt"/>
              </a:rPr>
              <a:t>72% sont âgés de 45 ans et plus. Ce résultat est similaire à celui observé chez la clientèle locale. Encore ici, on compte peu d’excursionnistes ou de touristes âgés de 16 à 24 ans (8%).</a:t>
            </a:r>
          </a:p>
          <a:p>
            <a:pPr marL="177800" indent="-177800" algn="just">
              <a:spcBef>
                <a:spcPts val="0"/>
              </a:spcBef>
              <a:buClr>
                <a:schemeClr val="tx1"/>
              </a:buClr>
              <a:buFontTx/>
              <a:buChar char="•"/>
            </a:pPr>
            <a:r>
              <a:rPr lang="fr-CA" sz="1050" b="0" dirty="0">
                <a:latin typeface="+mj-lt"/>
              </a:rPr>
              <a:t>39% occupent un poste de col blanc, alors que 31% sont retraités. Cette dernière proportion est significativement moindre que celle observée chez la clientèle locale (40%).</a:t>
            </a:r>
          </a:p>
          <a:p>
            <a:pPr marL="177800" indent="-177800" algn="just">
              <a:spcBef>
                <a:spcPts val="0"/>
              </a:spcBef>
              <a:buClr>
                <a:schemeClr val="tx1"/>
              </a:buClr>
              <a:buFontTx/>
              <a:buChar char="•"/>
            </a:pPr>
            <a:r>
              <a:rPr lang="fr-CA" sz="1050" b="0" dirty="0">
                <a:latin typeface="+mj-lt"/>
              </a:rPr>
              <a:t>Plus de huit excursionnistes et touristes sur dix (81%) détiennent une scolarité de niveau universitaire. Cette proportion est significativement plus élevée que celle obtenue auprès de la clientèle locale (72%).</a:t>
            </a:r>
          </a:p>
          <a:p>
            <a:pPr marL="177800" indent="-177800" algn="just">
              <a:spcBef>
                <a:spcPts val="0"/>
              </a:spcBef>
              <a:buClr>
                <a:schemeClr val="tx1"/>
              </a:buClr>
              <a:buFontTx/>
              <a:buChar char="•"/>
            </a:pPr>
            <a:r>
              <a:rPr lang="fr-CA" sz="1050" b="0" dirty="0">
                <a:latin typeface="+mj-lt"/>
              </a:rPr>
              <a:t>Plus du tiers dispose d’un revenu familial brut annuel de 100 000 $ ou plus (35%). Cette proportion est aussi significativement plus élevée que celle observée chez les locaux (26%).</a:t>
            </a:r>
          </a:p>
          <a:p>
            <a:pPr marL="177800" indent="-177800" algn="just">
              <a:spcBef>
                <a:spcPts val="0"/>
              </a:spcBef>
              <a:buClr>
                <a:schemeClr val="tx1"/>
              </a:buClr>
              <a:buFontTx/>
              <a:buChar char="•"/>
            </a:pPr>
            <a:r>
              <a:rPr lang="fr-CA" sz="1050" b="0" dirty="0">
                <a:latin typeface="+mj-lt"/>
              </a:rPr>
              <a:t>Seulement 4% sont abonnés au MNBAQ et, chez les non-abonnés, 1% comptent s’abonner au cours de la prochaine année.</a:t>
            </a:r>
          </a:p>
          <a:p>
            <a:pPr marL="0" indent="0" algn="just">
              <a:spcBef>
                <a:spcPts val="0"/>
              </a:spcBef>
              <a:buClr>
                <a:schemeClr val="tx1"/>
              </a:buClr>
              <a:buNone/>
            </a:pPr>
            <a:endParaRPr lang="fr-CA" sz="1050" b="0" dirty="0">
              <a:latin typeface="+mj-lt"/>
            </a:endParaRPr>
          </a:p>
          <a:p>
            <a:pPr marL="0" indent="0" algn="just">
              <a:spcBef>
                <a:spcPts val="0"/>
              </a:spcBef>
              <a:buClr>
                <a:schemeClr val="tx1"/>
              </a:buClr>
              <a:buNone/>
            </a:pPr>
            <a:r>
              <a:rPr lang="fr-CA" sz="1050" b="0" dirty="0">
                <a:latin typeface="+mj-lt"/>
              </a:rPr>
              <a:t>Le détail du profil sociodémographique de la clientèle de l’exposition </a:t>
            </a:r>
            <a:r>
              <a:rPr lang="fr-CA" sz="1050" b="0" i="1" dirty="0">
                <a:latin typeface="+mj-lt"/>
              </a:rPr>
              <a:t>Inspiration Japon </a:t>
            </a:r>
            <a:r>
              <a:rPr lang="fr-CA" sz="1050" b="0" dirty="0">
                <a:latin typeface="+mj-lt"/>
              </a:rPr>
              <a:t>est présenté aux pages suivantes.</a:t>
            </a:r>
          </a:p>
          <a:p>
            <a:pPr marL="177800" indent="-177800" algn="just">
              <a:buClr>
                <a:schemeClr val="tx1"/>
              </a:buClr>
              <a:buFontTx/>
              <a:buChar char="•"/>
            </a:pPr>
            <a:endParaRPr lang="fr-CA" sz="1050" b="0" dirty="0">
              <a:latin typeface="+mj-lt"/>
            </a:endParaRPr>
          </a:p>
          <a:p>
            <a:pPr marL="0" indent="0" algn="just">
              <a:buClr>
                <a:schemeClr val="tx1"/>
              </a:buClr>
              <a:buNone/>
            </a:pPr>
            <a:endParaRPr lang="fr-CA" sz="1000" b="0" dirty="0">
              <a:latin typeface="+mj-lt"/>
            </a:endParaRPr>
          </a:p>
        </p:txBody>
      </p:sp>
      <p:sp>
        <p:nvSpPr>
          <p:cNvPr id="6" name="Titre 4"/>
          <p:cNvSpPr>
            <a:spLocks noGrp="1"/>
          </p:cNvSpPr>
          <p:nvPr>
            <p:ph type="title"/>
            <p:custDataLst>
              <p:tags r:id="rId3"/>
            </p:custDataLst>
          </p:nvPr>
        </p:nvSpPr>
        <p:spPr>
          <a:xfrm>
            <a:off x="2180400" y="176680"/>
            <a:ext cx="6712588" cy="369332"/>
          </a:xfrm>
        </p:spPr>
        <p:txBody>
          <a:bodyPr wrap="square">
            <a:spAutoFit/>
          </a:bodyPr>
          <a:lstStyle/>
          <a:p>
            <a:pPr lvl="0">
              <a:spcBef>
                <a:spcPct val="20000"/>
              </a:spcBef>
            </a:pPr>
            <a:r>
              <a:rPr lang="fr-CA" dirty="0">
                <a:solidFill>
                  <a:srgbClr val="FFFFFF"/>
                </a:solidFill>
              </a:rPr>
              <a:t>1. Provenance, achalandage et profil des clientèles</a:t>
            </a:r>
            <a:endParaRPr lang="fr-CA" dirty="0">
              <a:solidFill>
                <a:srgbClr val="FFFFFF"/>
              </a:solidFill>
              <a:ea typeface="+mn-ea"/>
            </a:endParaRPr>
          </a:p>
        </p:txBody>
      </p:sp>
    </p:spTree>
    <p:extLst>
      <p:ext uri="{BB962C8B-B14F-4D97-AF65-F5344CB8AC3E}">
        <p14:creationId xmlns:p14="http://schemas.microsoft.com/office/powerpoint/2010/main" val="2327062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21</a:t>
            </a:fld>
            <a:endParaRPr lang="en-US" dirty="0">
              <a:solidFill>
                <a:srgbClr val="000000"/>
              </a:solidFill>
            </a:endParaRPr>
          </a:p>
        </p:txBody>
      </p:sp>
      <p:sp>
        <p:nvSpPr>
          <p:cNvPr id="4" name="Rectangle 59"/>
          <p:cNvSpPr>
            <a:spLocks noGrp="1" noChangeArrowheads="1"/>
          </p:cNvSpPr>
          <p:nvPr>
            <p:ph type="body" sz="half" idx="4294967295"/>
            <p:custDataLst>
              <p:tags r:id="rId2"/>
            </p:custDataLst>
          </p:nvPr>
        </p:nvSpPr>
        <p:spPr>
          <a:xfrm>
            <a:off x="238126" y="846138"/>
            <a:ext cx="8648700" cy="446276"/>
          </a:xfrm>
          <a:prstGeom prst="rect">
            <a:avLst/>
          </a:prstGeom>
          <a:noFill/>
          <a:ln/>
        </p:spPr>
        <p:txBody>
          <a:bodyPr wrap="square">
            <a:spAutoFit/>
          </a:bodyPr>
          <a:lstStyle/>
          <a:p>
            <a:pPr marL="0" indent="0" algn="just">
              <a:buClr>
                <a:schemeClr val="tx1"/>
              </a:buClr>
              <a:buNone/>
            </a:pPr>
            <a:r>
              <a:rPr lang="fr-CA" sz="1100" dirty="0">
                <a:latin typeface="+mj-lt"/>
              </a:rPr>
              <a:t>1.4 Profil des clientèles</a:t>
            </a:r>
            <a:r>
              <a:rPr lang="fr-CA" sz="1100" b="0" i="1" dirty="0">
                <a:latin typeface="+mj-lt"/>
              </a:rPr>
              <a:t> - suite</a:t>
            </a:r>
            <a:endParaRPr lang="fr-CA" sz="1100" dirty="0">
              <a:latin typeface="+mj-lt"/>
            </a:endParaRPr>
          </a:p>
          <a:p>
            <a:pPr marL="0" indent="0" algn="just">
              <a:buClr>
                <a:schemeClr val="tx1"/>
              </a:buClr>
              <a:buNone/>
            </a:pPr>
            <a:endParaRPr lang="fr-CA" sz="1000" b="0" dirty="0">
              <a:latin typeface="+mj-lt"/>
            </a:endParaRPr>
          </a:p>
        </p:txBody>
      </p:sp>
      <p:sp>
        <p:nvSpPr>
          <p:cNvPr id="6" name="Titre 4"/>
          <p:cNvSpPr>
            <a:spLocks noGrp="1"/>
          </p:cNvSpPr>
          <p:nvPr>
            <p:ph type="title"/>
            <p:custDataLst>
              <p:tags r:id="rId3"/>
            </p:custDataLst>
          </p:nvPr>
        </p:nvSpPr>
        <p:spPr>
          <a:xfrm>
            <a:off x="2180400" y="176680"/>
            <a:ext cx="6712588" cy="369332"/>
          </a:xfrm>
        </p:spPr>
        <p:txBody>
          <a:bodyPr wrap="square">
            <a:spAutoFit/>
          </a:bodyPr>
          <a:lstStyle/>
          <a:p>
            <a:pPr lvl="0">
              <a:spcBef>
                <a:spcPct val="20000"/>
              </a:spcBef>
            </a:pPr>
            <a:r>
              <a:rPr lang="fr-CA" dirty="0">
                <a:solidFill>
                  <a:srgbClr val="FFFFFF"/>
                </a:solidFill>
              </a:rPr>
              <a:t>1. Provenance, achalandage et profil des clientèles</a:t>
            </a:r>
            <a:endParaRPr lang="fr-CA" dirty="0">
              <a:solidFill>
                <a:srgbClr val="FFFFFF"/>
              </a:solidFill>
              <a:ea typeface="+mn-ea"/>
            </a:endParaRPr>
          </a:p>
        </p:txBody>
      </p:sp>
      <p:graphicFrame>
        <p:nvGraphicFramePr>
          <p:cNvPr id="5" name="Group 732"/>
          <p:cNvGraphicFramePr>
            <a:graphicFrameLocks noGrp="1"/>
          </p:cNvGraphicFramePr>
          <p:nvPr>
            <p:custDataLst>
              <p:tags r:id="rId4"/>
            </p:custDataLst>
            <p:extLst>
              <p:ext uri="{D42A27DB-BD31-4B8C-83A1-F6EECF244321}">
                <p14:modId xmlns:p14="http://schemas.microsoft.com/office/powerpoint/2010/main" val="1283303777"/>
              </p:ext>
            </p:extLst>
          </p:nvPr>
        </p:nvGraphicFramePr>
        <p:xfrm>
          <a:off x="509586" y="1206044"/>
          <a:ext cx="8120064" cy="4937760"/>
        </p:xfrm>
        <a:graphic>
          <a:graphicData uri="http://schemas.openxmlformats.org/drawingml/2006/table">
            <a:tbl>
              <a:tblPr/>
              <a:tblGrid>
                <a:gridCol w="1265883">
                  <a:extLst>
                    <a:ext uri="{9D8B030D-6E8A-4147-A177-3AD203B41FA5}">
                      <a16:colId xmlns:a16="http://schemas.microsoft.com/office/drawing/2014/main" val="20000"/>
                    </a:ext>
                  </a:extLst>
                </a:gridCol>
                <a:gridCol w="3103764">
                  <a:extLst>
                    <a:ext uri="{9D8B030D-6E8A-4147-A177-3AD203B41FA5}">
                      <a16:colId xmlns:a16="http://schemas.microsoft.com/office/drawing/2014/main" val="20001"/>
                    </a:ext>
                  </a:extLst>
                </a:gridCol>
                <a:gridCol w="1274666">
                  <a:extLst>
                    <a:ext uri="{9D8B030D-6E8A-4147-A177-3AD203B41FA5}">
                      <a16:colId xmlns:a16="http://schemas.microsoft.com/office/drawing/2014/main" val="20002"/>
                    </a:ext>
                  </a:extLst>
                </a:gridCol>
                <a:gridCol w="1274666">
                  <a:extLst>
                    <a:ext uri="{9D8B030D-6E8A-4147-A177-3AD203B41FA5}">
                      <a16:colId xmlns:a16="http://schemas.microsoft.com/office/drawing/2014/main" val="20003"/>
                    </a:ext>
                  </a:extLst>
                </a:gridCol>
                <a:gridCol w="1201085">
                  <a:extLst>
                    <a:ext uri="{9D8B030D-6E8A-4147-A177-3AD203B41FA5}">
                      <a16:colId xmlns:a16="http://schemas.microsoft.com/office/drawing/2014/main" val="20004"/>
                    </a:ext>
                  </a:extLst>
                </a:gridCol>
              </a:tblGrid>
              <a:tr h="535757">
                <a:tc grid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Profil sociodémographique des répondants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bg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Total </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(n=560)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Locaux</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(n=200)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 et 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186350">
                <a:tc rowSpan="2">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Sexe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Homme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46%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45%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47%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Femme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186350">
                <a:tc rowSpan="6">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Âge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16 à 24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25 à 34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35 à 44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14%</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45 à 54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55 à 64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65 ans ou plus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186350">
                <a:tc rowSpan="3">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Scolarité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Primaire / Secondaire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9"/>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Collégiale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24%</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12%</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Universitaire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78%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72%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81%</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1"/>
                  </a:ext>
                </a:extLst>
              </a:tr>
              <a:tr h="186350">
                <a:tc rowSpan="7">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Revenu familial brut</a:t>
                      </a: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19 999 $ et moins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 20 000 $ et 39 999 $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3"/>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 40 000 $ et 59 999 $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22%</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11%</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4"/>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 60 000 $ et 79 999 $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5"/>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 80 000 $ et 99 999 $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6"/>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100 000 $ et plus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26%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35%</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7"/>
                  </a:ext>
                </a:extLst>
              </a:tr>
              <a:tr h="18635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Refus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8"/>
                  </a:ext>
                </a:extLst>
              </a:tr>
            </a:tbl>
          </a:graphicData>
        </a:graphic>
      </p:graphicFrame>
      <p:sp>
        <p:nvSpPr>
          <p:cNvPr id="7" name="ZoneTexte 6"/>
          <p:cNvSpPr txBox="1"/>
          <p:nvPr>
            <p:custDataLst>
              <p:tags r:id="rId5"/>
            </p:custDataLst>
          </p:nvPr>
        </p:nvSpPr>
        <p:spPr>
          <a:xfrm>
            <a:off x="1518249" y="6556075"/>
            <a:ext cx="6590581" cy="246221"/>
          </a:xfrm>
          <a:prstGeom prst="rect">
            <a:avLst/>
          </a:prstGeom>
          <a:noFill/>
        </p:spPr>
        <p:txBody>
          <a:bodyPr wrap="square" rtlCol="0">
            <a:spAutoFit/>
          </a:bodyPr>
          <a:lstStyle/>
          <a:p>
            <a:r>
              <a:rPr lang="fr-CA" sz="1000" dirty="0"/>
              <a:t>Le complément à 100% représente la non-réponse.</a:t>
            </a:r>
          </a:p>
        </p:txBody>
      </p:sp>
    </p:spTree>
    <p:extLst>
      <p:ext uri="{BB962C8B-B14F-4D97-AF65-F5344CB8AC3E}">
        <p14:creationId xmlns:p14="http://schemas.microsoft.com/office/powerpoint/2010/main" val="129614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22</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rPr>
              <a:t>1. Provenance, achalandage et profil des clientèles</a:t>
            </a:r>
            <a:endParaRPr lang="fr-CA" dirty="0">
              <a:solidFill>
                <a:srgbClr val="FFFFFF"/>
              </a:solidFill>
              <a:ea typeface="+mn-ea"/>
            </a:endParaRPr>
          </a:p>
        </p:txBody>
      </p:sp>
      <p:graphicFrame>
        <p:nvGraphicFramePr>
          <p:cNvPr id="4" name="Group 732"/>
          <p:cNvGraphicFramePr>
            <a:graphicFrameLocks noGrp="1"/>
          </p:cNvGraphicFramePr>
          <p:nvPr>
            <p:custDataLst>
              <p:tags r:id="rId3"/>
            </p:custDataLst>
            <p:extLst>
              <p:ext uri="{D42A27DB-BD31-4B8C-83A1-F6EECF244321}">
                <p14:modId xmlns:p14="http://schemas.microsoft.com/office/powerpoint/2010/main" val="2505760531"/>
              </p:ext>
            </p:extLst>
          </p:nvPr>
        </p:nvGraphicFramePr>
        <p:xfrm>
          <a:off x="509586" y="1257798"/>
          <a:ext cx="8168587" cy="3308107"/>
        </p:xfrm>
        <a:graphic>
          <a:graphicData uri="http://schemas.openxmlformats.org/drawingml/2006/table">
            <a:tbl>
              <a:tblPr/>
              <a:tblGrid>
                <a:gridCol w="1086301">
                  <a:extLst>
                    <a:ext uri="{9D8B030D-6E8A-4147-A177-3AD203B41FA5}">
                      <a16:colId xmlns:a16="http://schemas.microsoft.com/office/drawing/2014/main" val="20000"/>
                    </a:ext>
                  </a:extLst>
                </a:gridCol>
                <a:gridCol w="3269982">
                  <a:extLst>
                    <a:ext uri="{9D8B030D-6E8A-4147-A177-3AD203B41FA5}">
                      <a16:colId xmlns:a16="http://schemas.microsoft.com/office/drawing/2014/main" val="20001"/>
                    </a:ext>
                  </a:extLst>
                </a:gridCol>
                <a:gridCol w="1270768">
                  <a:extLst>
                    <a:ext uri="{9D8B030D-6E8A-4147-A177-3AD203B41FA5}">
                      <a16:colId xmlns:a16="http://schemas.microsoft.com/office/drawing/2014/main" val="20002"/>
                    </a:ext>
                  </a:extLst>
                </a:gridCol>
                <a:gridCol w="1270768">
                  <a:extLst>
                    <a:ext uri="{9D8B030D-6E8A-4147-A177-3AD203B41FA5}">
                      <a16:colId xmlns:a16="http://schemas.microsoft.com/office/drawing/2014/main" val="20003"/>
                    </a:ext>
                  </a:extLst>
                </a:gridCol>
                <a:gridCol w="1270768">
                  <a:extLst>
                    <a:ext uri="{9D8B030D-6E8A-4147-A177-3AD203B41FA5}">
                      <a16:colId xmlns:a16="http://schemas.microsoft.com/office/drawing/2014/main" val="20004"/>
                    </a:ext>
                  </a:extLst>
                </a:gridCol>
              </a:tblGrid>
              <a:tr h="441606">
                <a:tc grid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Profil sociodémographique des répondants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bg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Total </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(n=560)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Locaux</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(n=200)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 et 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45427">
                <a:tc rowSpan="8">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Occupation principale</a:t>
                      </a: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Cadre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98819">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Col blanc (professionnel, technicien, employé de bureau, etc.)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98819">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Col bleu (travailleur manuel, employé de la restauration, etc.)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0">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Propriétaire d’entreprise ou travailleur autonome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45427">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Étudiant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45427">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Retraité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40%</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31%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45427">
                <a:tc vMerge="1">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Sans emploi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245427">
                <a:tc vMerge="1">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Autres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45427">
                <a:tc rowSpan="2">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Abonnés du MNBAQ (Q18)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Oui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36%</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4%</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9"/>
                  </a:ext>
                </a:extLst>
              </a:tr>
              <a:tr h="245427">
                <a:tc vMerge="1">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Non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64%</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95%</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bl>
          </a:graphicData>
        </a:graphic>
      </p:graphicFrame>
      <p:sp>
        <p:nvSpPr>
          <p:cNvPr id="5" name="ZoneTexte 4"/>
          <p:cNvSpPr txBox="1"/>
          <p:nvPr>
            <p:custDataLst>
              <p:tags r:id="rId4"/>
            </p:custDataLst>
          </p:nvPr>
        </p:nvSpPr>
        <p:spPr>
          <a:xfrm>
            <a:off x="247650" y="831365"/>
            <a:ext cx="8648700" cy="261610"/>
          </a:xfrm>
          <a:prstGeom prst="rect">
            <a:avLst/>
          </a:prstGeom>
          <a:noFill/>
        </p:spPr>
        <p:txBody>
          <a:bodyPr wrap="square" rtlCol="0">
            <a:spAutoFit/>
          </a:bodyPr>
          <a:lstStyle/>
          <a:p>
            <a:pPr lvl="0" algn="just">
              <a:spcBef>
                <a:spcPct val="20000"/>
              </a:spcBef>
              <a:buClr>
                <a:srgbClr val="000000"/>
              </a:buClr>
            </a:pPr>
            <a:r>
              <a:rPr lang="fr-CA" sz="1100" b="1" dirty="0">
                <a:solidFill>
                  <a:srgbClr val="000000"/>
                </a:solidFill>
                <a:cs typeface="Arial"/>
              </a:rPr>
              <a:t>1.4 Profil des clientèles</a:t>
            </a:r>
            <a:r>
              <a:rPr lang="fr-CA" sz="1100" i="1" dirty="0">
                <a:solidFill>
                  <a:srgbClr val="000000"/>
                </a:solidFill>
                <a:cs typeface="Arial"/>
              </a:rPr>
              <a:t> - suite</a:t>
            </a:r>
            <a:endParaRPr lang="fr-CA" sz="1100" b="1" dirty="0">
              <a:solidFill>
                <a:srgbClr val="000000"/>
              </a:solidFill>
              <a:cs typeface="Arial"/>
            </a:endParaRPr>
          </a:p>
        </p:txBody>
      </p:sp>
      <p:sp>
        <p:nvSpPr>
          <p:cNvPr id="3" name="ZoneTexte 2"/>
          <p:cNvSpPr txBox="1"/>
          <p:nvPr>
            <p:custDataLst>
              <p:tags r:id="rId5"/>
            </p:custDataLst>
          </p:nvPr>
        </p:nvSpPr>
        <p:spPr>
          <a:xfrm>
            <a:off x="1518249" y="6556075"/>
            <a:ext cx="6590581" cy="246221"/>
          </a:xfrm>
          <a:prstGeom prst="rect">
            <a:avLst/>
          </a:prstGeom>
          <a:noFill/>
        </p:spPr>
        <p:txBody>
          <a:bodyPr wrap="square" rtlCol="0">
            <a:spAutoFit/>
          </a:bodyPr>
          <a:lstStyle/>
          <a:p>
            <a:r>
              <a:rPr lang="fr-CA" sz="1000" dirty="0"/>
              <a:t>Le complément à 100% représente la non-réponse.</a:t>
            </a:r>
          </a:p>
        </p:txBody>
      </p:sp>
      <p:cxnSp>
        <p:nvCxnSpPr>
          <p:cNvPr id="8" name="Connecteur droit 7"/>
          <p:cNvCxnSpPr/>
          <p:nvPr>
            <p:custDataLst>
              <p:tags r:id="rId6"/>
            </p:custDataLst>
          </p:nvPr>
        </p:nvCxnSpPr>
        <p:spPr>
          <a:xfrm flipH="1">
            <a:off x="150549" y="4511754"/>
            <a:ext cx="216024" cy="0"/>
          </a:xfrm>
          <a:prstGeom prst="line">
            <a:avLst/>
          </a:prstGeom>
          <a:ln>
            <a:solidFill>
              <a:srgbClr val="0070C0"/>
            </a:solidFill>
            <a:headEnd type="ova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custDataLst>
              <p:tags r:id="rId7"/>
            </p:custDataLst>
          </p:nvPr>
        </p:nvCxnSpPr>
        <p:spPr>
          <a:xfrm>
            <a:off x="150549" y="4511754"/>
            <a:ext cx="0" cy="6480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custDataLst>
              <p:tags r:id="rId8"/>
            </p:custDataLst>
          </p:nvPr>
        </p:nvCxnSpPr>
        <p:spPr>
          <a:xfrm>
            <a:off x="150549" y="5159826"/>
            <a:ext cx="216024" cy="0"/>
          </a:xfrm>
          <a:prstGeom prst="line">
            <a:avLst/>
          </a:prstGeom>
          <a:ln>
            <a:solidFill>
              <a:srgbClr val="0070C0"/>
            </a:solidFill>
            <a:tailEnd type="stealth" w="lg" len="med"/>
          </a:ln>
        </p:spPr>
        <p:style>
          <a:lnRef idx="1">
            <a:schemeClr val="accent1"/>
          </a:lnRef>
          <a:fillRef idx="0">
            <a:schemeClr val="accent1"/>
          </a:fillRef>
          <a:effectRef idx="0">
            <a:schemeClr val="accent1"/>
          </a:effectRef>
          <a:fontRef idx="minor">
            <a:schemeClr val="tx1"/>
          </a:fontRef>
        </p:style>
      </p:cxnSp>
      <p:graphicFrame>
        <p:nvGraphicFramePr>
          <p:cNvPr id="11" name="Tableau 10"/>
          <p:cNvGraphicFramePr>
            <a:graphicFrameLocks noGrp="1"/>
          </p:cNvGraphicFramePr>
          <p:nvPr>
            <p:custDataLst>
              <p:tags r:id="rId9"/>
            </p:custDataLst>
            <p:extLst>
              <p:ext uri="{D42A27DB-BD31-4B8C-83A1-F6EECF244321}">
                <p14:modId xmlns:p14="http://schemas.microsoft.com/office/powerpoint/2010/main" val="3701424475"/>
              </p:ext>
            </p:extLst>
          </p:nvPr>
        </p:nvGraphicFramePr>
        <p:xfrm>
          <a:off x="513584" y="4946667"/>
          <a:ext cx="8190469" cy="867537"/>
        </p:xfrm>
        <a:graphic>
          <a:graphicData uri="http://schemas.openxmlformats.org/drawingml/2006/table">
            <a:tbl>
              <a:tblPr/>
              <a:tblGrid>
                <a:gridCol w="4343088">
                  <a:extLst>
                    <a:ext uri="{9D8B030D-6E8A-4147-A177-3AD203B41FA5}">
                      <a16:colId xmlns:a16="http://schemas.microsoft.com/office/drawing/2014/main" val="20000"/>
                    </a:ext>
                  </a:extLst>
                </a:gridCol>
                <a:gridCol w="1268083">
                  <a:extLst>
                    <a:ext uri="{9D8B030D-6E8A-4147-A177-3AD203B41FA5}">
                      <a16:colId xmlns:a16="http://schemas.microsoft.com/office/drawing/2014/main" val="20001"/>
                    </a:ext>
                  </a:extLst>
                </a:gridCol>
                <a:gridCol w="1285336">
                  <a:extLst>
                    <a:ext uri="{9D8B030D-6E8A-4147-A177-3AD203B41FA5}">
                      <a16:colId xmlns:a16="http://schemas.microsoft.com/office/drawing/2014/main" val="20002"/>
                    </a:ext>
                  </a:extLst>
                </a:gridCol>
                <a:gridCol w="1293962">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Chez les non-abonnés</a:t>
                      </a:r>
                    </a:p>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Intention d’abonnement au cours des 12 prochains mois (Q19)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Total </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(n=473)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Locaux</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(n=128)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 et 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318897">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 Oui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14%</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1%</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2233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6"/>
            <p:custDataLst>
              <p:tags r:id="rId1"/>
            </p:custDataLst>
          </p:nvPr>
        </p:nvPicPr>
        <p:blipFill>
          <a:blip r:embed="rId6">
            <a:extLst>
              <a:ext uri="{28A0092B-C50C-407E-A947-70E740481C1C}">
                <a14:useLocalDpi xmlns:a14="http://schemas.microsoft.com/office/drawing/2010/main" val="0"/>
              </a:ext>
            </a:extLst>
          </a:blip>
          <a:srcRect l="98" r="98"/>
          <a:stretch>
            <a:fillRect/>
          </a:stretch>
        </p:blipFill>
        <p:spPr/>
      </p:pic>
      <p:pic>
        <p:nvPicPr>
          <p:cNvPr id="16" name="Imag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739725" y="3194680"/>
            <a:ext cx="432780" cy="432780"/>
          </a:xfrm>
          <a:prstGeom prst="rect">
            <a:avLst/>
          </a:prstGeom>
        </p:spPr>
      </p:pic>
      <p:sp>
        <p:nvSpPr>
          <p:cNvPr id="6" name="Titre 2"/>
          <p:cNvSpPr>
            <a:spLocks noGrp="1"/>
          </p:cNvSpPr>
          <p:nvPr>
            <p:ph type="title"/>
            <p:custDataLst>
              <p:tags r:id="rId3"/>
            </p:custDataLst>
          </p:nvPr>
        </p:nvSpPr>
        <p:spPr>
          <a:xfrm>
            <a:off x="2181225" y="2137438"/>
            <a:ext cx="6850632" cy="720000"/>
          </a:xfrm>
        </p:spPr>
        <p:txBody>
          <a:bodyPr/>
          <a:lstStyle/>
          <a:p>
            <a:pPr marL="447675" indent="-447675"/>
            <a:r>
              <a:rPr lang="fr-CA" sz="3200" dirty="0">
                <a:latin typeface="Calibri" panose="020F0502020204030204" pitchFamily="34" charset="0"/>
              </a:rPr>
              <a:t>2. 	</a:t>
            </a:r>
            <a:r>
              <a:rPr lang="fr-CA" sz="3200" dirty="0">
                <a:latin typeface="+mj-lt"/>
              </a:rPr>
              <a:t>Fréquentation antérieure du Musée</a:t>
            </a:r>
            <a:br>
              <a:rPr lang="fr-CA" sz="3200" dirty="0">
                <a:latin typeface="+mj-lt"/>
              </a:rPr>
            </a:br>
            <a:endParaRPr lang="fr-CA" sz="3200" dirty="0">
              <a:latin typeface="+mj-lt"/>
            </a:endParaRPr>
          </a:p>
        </p:txBody>
      </p:sp>
    </p:spTree>
    <p:extLst>
      <p:ext uri="{BB962C8B-B14F-4D97-AF65-F5344CB8AC3E}">
        <p14:creationId xmlns:p14="http://schemas.microsoft.com/office/powerpoint/2010/main" val="981407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24</a:t>
            </a:fld>
            <a:endParaRPr lang="en-US" dirty="0">
              <a:solidFill>
                <a:srgbClr val="000000"/>
              </a:solidFill>
            </a:endParaRPr>
          </a:p>
        </p:txBody>
      </p:sp>
      <p:sp>
        <p:nvSpPr>
          <p:cNvPr id="10"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2. Fréquentation antérieure du Musée</a:t>
            </a:r>
          </a:p>
        </p:txBody>
      </p:sp>
      <p:sp>
        <p:nvSpPr>
          <p:cNvPr id="11" name="Rectangle 59"/>
          <p:cNvSpPr>
            <a:spLocks noGrp="1" noChangeArrowheads="1"/>
          </p:cNvSpPr>
          <p:nvPr>
            <p:ph type="body" sz="half" idx="4294967295"/>
            <p:custDataLst>
              <p:tags r:id="rId3"/>
            </p:custDataLst>
          </p:nvPr>
        </p:nvSpPr>
        <p:spPr>
          <a:xfrm>
            <a:off x="244288" y="854021"/>
            <a:ext cx="8648700" cy="1608133"/>
          </a:xfrm>
          <a:prstGeom prst="rect">
            <a:avLst/>
          </a:prstGeom>
          <a:noFill/>
          <a:ln/>
        </p:spPr>
        <p:txBody>
          <a:bodyPr wrap="square">
            <a:spAutoFit/>
          </a:bodyPr>
          <a:lstStyle/>
          <a:p>
            <a:pPr marL="0" lvl="0" indent="0" algn="just" defTabSz="508864">
              <a:spcBef>
                <a:spcPts val="0"/>
              </a:spcBef>
              <a:buNone/>
              <a:defRPr/>
            </a:pPr>
            <a:endParaRPr lang="fr-CA" sz="1100" b="0" dirty="0">
              <a:solidFill>
                <a:prstClr val="black"/>
              </a:solidFill>
              <a:latin typeface="Calibri"/>
              <a:cs typeface="Arial" pitchFamily="34" charset="0"/>
            </a:endParaRPr>
          </a:p>
          <a:p>
            <a:pPr marL="0" lvl="0" indent="0" algn="just" defTabSz="508864">
              <a:spcBef>
                <a:spcPts val="0"/>
              </a:spcBef>
              <a:buNone/>
              <a:defRPr/>
            </a:pPr>
            <a:r>
              <a:rPr lang="fr-CA" sz="1100" b="0" dirty="0">
                <a:solidFill>
                  <a:prstClr val="black"/>
                </a:solidFill>
                <a:latin typeface="Calibri"/>
                <a:cs typeface="Arial" pitchFamily="34" charset="0"/>
              </a:rPr>
              <a:t>Plus de six visiteurs de l’exposition sur dix (63%) n’en étaient pas à leur première visite au Musée. Cette proportion atteint 93% au sein de la clientèle locale. Chez la clientèle de l’extérieur (plus de 40 km), on compte significativement plus d’excursionnistes (87%) que de touristes (40%) qui n’en sont pas à leur première visite au Musée.</a:t>
            </a:r>
          </a:p>
          <a:p>
            <a:pPr marL="0" lvl="0" indent="0" algn="just" defTabSz="508864">
              <a:spcBef>
                <a:spcPts val="0"/>
              </a:spcBef>
              <a:buNone/>
              <a:defRPr/>
            </a:pPr>
            <a:endParaRPr lang="fr-CA" sz="1100" b="0" dirty="0">
              <a:solidFill>
                <a:prstClr val="black"/>
              </a:solidFill>
              <a:latin typeface="Calibri"/>
              <a:cs typeface="Arial" pitchFamily="34" charset="0"/>
            </a:endParaRPr>
          </a:p>
          <a:p>
            <a:pPr marL="0" lvl="0" indent="0" algn="just" defTabSz="508864">
              <a:spcBef>
                <a:spcPts val="0"/>
              </a:spcBef>
              <a:buNone/>
              <a:defRPr/>
            </a:pPr>
            <a:r>
              <a:rPr lang="fr-CA" sz="1100" b="0" dirty="0">
                <a:solidFill>
                  <a:prstClr val="black"/>
                </a:solidFill>
                <a:latin typeface="Calibri"/>
                <a:cs typeface="Arial" pitchFamily="34" charset="0"/>
              </a:rPr>
              <a:t>Parmi la clientèle locale qui avait déjà visité le Musée avant la tenue du sondage, 40% en étaient au moins à leur troisième visite au cours des 12 derniers mois. Chez les excursionnistes et les touristes, la plupart en étaient à leur première visite du Musée au moment où ils ont été interceptés (68% chez les excursionnistes et 65% chez les touristes).</a:t>
            </a:r>
          </a:p>
          <a:p>
            <a:pPr marL="0" lvl="0" indent="0" algn="just">
              <a:spcBef>
                <a:spcPts val="0"/>
              </a:spcBef>
              <a:buClr>
                <a:srgbClr val="000000"/>
              </a:buClr>
              <a:buNone/>
            </a:pPr>
            <a:endParaRPr lang="fr-CA" sz="1050" b="0" dirty="0">
              <a:solidFill>
                <a:srgbClr val="000000"/>
              </a:solidFill>
              <a:latin typeface="Calibri"/>
            </a:endParaRPr>
          </a:p>
        </p:txBody>
      </p:sp>
      <p:graphicFrame>
        <p:nvGraphicFramePr>
          <p:cNvPr id="7" name="Tableau 6"/>
          <p:cNvGraphicFramePr>
            <a:graphicFrameLocks noGrp="1"/>
          </p:cNvGraphicFramePr>
          <p:nvPr>
            <p:custDataLst>
              <p:tags r:id="rId4"/>
            </p:custDataLst>
            <p:extLst>
              <p:ext uri="{D42A27DB-BD31-4B8C-83A1-F6EECF244321}">
                <p14:modId xmlns:p14="http://schemas.microsoft.com/office/powerpoint/2010/main" val="188529622"/>
              </p:ext>
            </p:extLst>
          </p:nvPr>
        </p:nvGraphicFramePr>
        <p:xfrm>
          <a:off x="741871" y="3000206"/>
          <a:ext cx="8108829" cy="990446"/>
        </p:xfrm>
        <a:graphic>
          <a:graphicData uri="http://schemas.openxmlformats.org/drawingml/2006/table">
            <a:tbl>
              <a:tblPr firstRow="1" bandRow="1"/>
              <a:tblGrid>
                <a:gridCol w="4820593">
                  <a:extLst>
                    <a:ext uri="{9D8B030D-6E8A-4147-A177-3AD203B41FA5}">
                      <a16:colId xmlns:a16="http://schemas.microsoft.com/office/drawing/2014/main" val="20000"/>
                    </a:ext>
                  </a:extLst>
                </a:gridCol>
                <a:gridCol w="822059">
                  <a:extLst>
                    <a:ext uri="{9D8B030D-6E8A-4147-A177-3AD203B41FA5}">
                      <a16:colId xmlns:a16="http://schemas.microsoft.com/office/drawing/2014/main" val="20001"/>
                    </a:ext>
                  </a:extLst>
                </a:gridCol>
                <a:gridCol w="822059">
                  <a:extLst>
                    <a:ext uri="{9D8B030D-6E8A-4147-A177-3AD203B41FA5}">
                      <a16:colId xmlns:a16="http://schemas.microsoft.com/office/drawing/2014/main" val="20002"/>
                    </a:ext>
                  </a:extLst>
                </a:gridCol>
                <a:gridCol w="822059">
                  <a:extLst>
                    <a:ext uri="{9D8B030D-6E8A-4147-A177-3AD203B41FA5}">
                      <a16:colId xmlns:a16="http://schemas.microsoft.com/office/drawing/2014/main" val="20003"/>
                    </a:ext>
                  </a:extLst>
                </a:gridCol>
                <a:gridCol w="822059">
                  <a:extLst>
                    <a:ext uri="{9D8B030D-6E8A-4147-A177-3AD203B41FA5}">
                      <a16:colId xmlns:a16="http://schemas.microsoft.com/office/drawing/2014/main" val="20004"/>
                    </a:ext>
                  </a:extLst>
                </a:gridCol>
              </a:tblGrid>
              <a:tr h="47625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i="0" u="none" strike="noStrike" dirty="0">
                          <a:solidFill>
                            <a:schemeClr val="bg1"/>
                          </a:solidFill>
                          <a:effectLst/>
                          <a:latin typeface="+mj-lt"/>
                          <a:cs typeface="Arial" pitchFamily="34" charset="0"/>
                        </a:rPr>
                        <a:t>Q16. Est-ce votre</a:t>
                      </a:r>
                      <a:r>
                        <a:rPr lang="fr-CA" sz="1000" b="1" i="0" u="none" strike="noStrike" baseline="0" dirty="0">
                          <a:solidFill>
                            <a:schemeClr val="bg1"/>
                          </a:solidFill>
                          <a:effectLst/>
                          <a:latin typeface="+mj-lt"/>
                          <a:cs typeface="Arial" pitchFamily="34" charset="0"/>
                        </a:rPr>
                        <a:t> première visite au Musée national des beaux-arts du Québec ?</a:t>
                      </a:r>
                      <a:endParaRPr lang="fr-CA" sz="1000" b="1" i="0" u="none" strike="noStrike" dirty="0">
                        <a:solidFill>
                          <a:schemeClr val="bg1"/>
                        </a:solidFill>
                        <a:effectLst/>
                        <a:latin typeface="+mj-lt"/>
                        <a:cs typeface="Arial"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fr-CA" sz="1000" b="0" i="0" u="none" strike="noStrike" dirty="0">
                          <a:solidFill>
                            <a:schemeClr val="bg1"/>
                          </a:solidFill>
                          <a:effectLst/>
                          <a:latin typeface="+mj-lt"/>
                          <a:cs typeface="Arial" pitchFamily="34" charset="0"/>
                        </a:rPr>
                        <a:t>Base :</a:t>
                      </a:r>
                      <a:r>
                        <a:rPr lang="fr-CA" sz="1000" b="0" i="0" u="none" strike="noStrike" baseline="0" dirty="0">
                          <a:solidFill>
                            <a:schemeClr val="bg1"/>
                          </a:solidFill>
                          <a:effectLst/>
                          <a:latin typeface="+mj-lt"/>
                          <a:cs typeface="Arial" pitchFamily="34" charset="0"/>
                        </a:rPr>
                        <a:t> l’ensemble des répondants</a:t>
                      </a:r>
                      <a:endParaRPr lang="fr-CA" sz="1000" b="0" dirty="0">
                        <a:solidFill>
                          <a:schemeClr val="bg1"/>
                        </a:solidFill>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Total</a:t>
                      </a:r>
                    </a:p>
                    <a:p>
                      <a:pPr algn="ctr" fontAlgn="b"/>
                      <a:r>
                        <a:rPr lang="fr-CA" sz="1000" b="0" i="0" u="none" strike="noStrike" dirty="0">
                          <a:solidFill>
                            <a:schemeClr val="bg1"/>
                          </a:solidFill>
                          <a:effectLst/>
                          <a:latin typeface="+mj-lt"/>
                          <a:cs typeface="Arial" pitchFamily="34" charset="0"/>
                        </a:rPr>
                        <a:t>(n=560)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Locaux</a:t>
                      </a:r>
                    </a:p>
                    <a:p>
                      <a:pPr algn="ctr" fontAlgn="b"/>
                      <a:r>
                        <a:rPr lang="fr-CA" sz="1000" b="0" i="0" u="none" strike="noStrike" dirty="0">
                          <a:solidFill>
                            <a:schemeClr val="bg1"/>
                          </a:solidFill>
                          <a:effectLst/>
                          <a:latin typeface="+mj-lt"/>
                          <a:cs typeface="Arial" pitchFamily="34" charset="0"/>
                        </a:rPr>
                        <a:t>(n=200)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Excursionnistes</a:t>
                      </a:r>
                    </a:p>
                    <a:p>
                      <a:pPr algn="ctr" fontAlgn="b"/>
                      <a:r>
                        <a:rPr lang="fr-CA" sz="1000" b="0" i="0" u="none" strike="noStrike" dirty="0">
                          <a:solidFill>
                            <a:schemeClr val="bg1"/>
                          </a:solidFill>
                          <a:effectLst/>
                          <a:latin typeface="+mj-lt"/>
                          <a:cs typeface="Arial" pitchFamily="34" charset="0"/>
                        </a:rPr>
                        <a:t>(n=46)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Touristes</a:t>
                      </a:r>
                    </a:p>
                    <a:p>
                      <a:pPr algn="ctr" fontAlgn="b"/>
                      <a:r>
                        <a:rPr lang="fr-CA" sz="1000" b="0" i="0" u="none" strike="noStrike" dirty="0">
                          <a:solidFill>
                            <a:schemeClr val="bg1"/>
                          </a:solidFill>
                          <a:effectLst/>
                          <a:latin typeface="+mj-lt"/>
                          <a:cs typeface="Arial" pitchFamily="34" charset="0"/>
                        </a:rPr>
                        <a:t>(n=314)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57098">
                <a:tc>
                  <a:txBody>
                    <a:bodyPr/>
                    <a:lstStyle/>
                    <a:p>
                      <a:pPr algn="l" fontAlgn="b"/>
                      <a:r>
                        <a:rPr lang="fr-CA" sz="1000" b="0" i="0" u="none" strike="noStrike" dirty="0">
                          <a:solidFill>
                            <a:srgbClr val="000000"/>
                          </a:solidFill>
                          <a:effectLst/>
                          <a:latin typeface="+mj-lt"/>
                          <a:cs typeface="Arial" pitchFamily="34" charset="0"/>
                        </a:rPr>
                        <a:t>Oui</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0070C0"/>
                          </a:solidFill>
                          <a:effectLst/>
                          <a:latin typeface="+mj-lt"/>
                          <a:cs typeface="Arial"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13%</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59%</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709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Non</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FF0000"/>
                          </a:solidFill>
                          <a:effectLst/>
                          <a:latin typeface="+mj-lt"/>
                          <a:cs typeface="Arial" pitchFamily="34" charset="0"/>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87%</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40%</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8" name="Tableau 7"/>
          <p:cNvGraphicFramePr>
            <a:graphicFrameLocks noGrp="1"/>
          </p:cNvGraphicFramePr>
          <p:nvPr>
            <p:custDataLst>
              <p:tags r:id="rId5"/>
            </p:custDataLst>
            <p:extLst>
              <p:ext uri="{D42A27DB-BD31-4B8C-83A1-F6EECF244321}">
                <p14:modId xmlns:p14="http://schemas.microsoft.com/office/powerpoint/2010/main" val="295740593"/>
              </p:ext>
            </p:extLst>
          </p:nvPr>
        </p:nvGraphicFramePr>
        <p:xfrm>
          <a:off x="759124" y="4196402"/>
          <a:ext cx="8097327" cy="1504642"/>
        </p:xfrm>
        <a:graphic>
          <a:graphicData uri="http://schemas.openxmlformats.org/drawingml/2006/table">
            <a:tbl>
              <a:tblPr firstRow="1" bandRow="1"/>
              <a:tblGrid>
                <a:gridCol w="4813755">
                  <a:extLst>
                    <a:ext uri="{9D8B030D-6E8A-4147-A177-3AD203B41FA5}">
                      <a16:colId xmlns:a16="http://schemas.microsoft.com/office/drawing/2014/main" val="20000"/>
                    </a:ext>
                  </a:extLst>
                </a:gridCol>
                <a:gridCol w="820893">
                  <a:extLst>
                    <a:ext uri="{9D8B030D-6E8A-4147-A177-3AD203B41FA5}">
                      <a16:colId xmlns:a16="http://schemas.microsoft.com/office/drawing/2014/main" val="20001"/>
                    </a:ext>
                  </a:extLst>
                </a:gridCol>
                <a:gridCol w="820893">
                  <a:extLst>
                    <a:ext uri="{9D8B030D-6E8A-4147-A177-3AD203B41FA5}">
                      <a16:colId xmlns:a16="http://schemas.microsoft.com/office/drawing/2014/main" val="20002"/>
                    </a:ext>
                  </a:extLst>
                </a:gridCol>
                <a:gridCol w="820893">
                  <a:extLst>
                    <a:ext uri="{9D8B030D-6E8A-4147-A177-3AD203B41FA5}">
                      <a16:colId xmlns:a16="http://schemas.microsoft.com/office/drawing/2014/main" val="20003"/>
                    </a:ext>
                  </a:extLst>
                </a:gridCol>
                <a:gridCol w="820893">
                  <a:extLst>
                    <a:ext uri="{9D8B030D-6E8A-4147-A177-3AD203B41FA5}">
                      <a16:colId xmlns:a16="http://schemas.microsoft.com/office/drawing/2014/main" val="20004"/>
                    </a:ext>
                  </a:extLst>
                </a:gridCol>
              </a:tblGrid>
              <a:tr h="47625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i="0" u="none" strike="noStrike" dirty="0">
                          <a:solidFill>
                            <a:schemeClr val="bg1"/>
                          </a:solidFill>
                          <a:effectLst/>
                          <a:latin typeface="+mj-lt"/>
                          <a:cs typeface="Arial" pitchFamily="34" charset="0"/>
                        </a:rPr>
                        <a:t>Q17. Combien de fois êtes-vous venu dans ce musée au cours des 12 derniers mois ?</a:t>
                      </a:r>
                    </a:p>
                    <a:p>
                      <a:pPr marL="0" marR="0" indent="0" algn="l" defTabSz="457200" rtl="0" eaLnBrk="1" fontAlgn="b" latinLnBrk="0" hangingPunct="1">
                        <a:lnSpc>
                          <a:spcPct val="100000"/>
                        </a:lnSpc>
                        <a:spcBef>
                          <a:spcPts val="0"/>
                        </a:spcBef>
                        <a:spcAft>
                          <a:spcPts val="0"/>
                        </a:spcAft>
                        <a:buClrTx/>
                        <a:buSzTx/>
                        <a:buFontTx/>
                        <a:buNone/>
                        <a:tabLst/>
                        <a:defRPr/>
                      </a:pPr>
                      <a:r>
                        <a:rPr lang="fr-CA" sz="1000" b="0" i="0" u="none" strike="noStrike" dirty="0">
                          <a:solidFill>
                            <a:schemeClr val="bg1"/>
                          </a:solidFill>
                          <a:effectLst/>
                          <a:latin typeface="+mj-lt"/>
                          <a:cs typeface="Arial" pitchFamily="34" charset="0"/>
                        </a:rPr>
                        <a:t>Base :</a:t>
                      </a:r>
                      <a:r>
                        <a:rPr lang="fr-CA" sz="1000" b="0" i="0" u="none" strike="noStrike" baseline="0" dirty="0">
                          <a:solidFill>
                            <a:schemeClr val="bg1"/>
                          </a:solidFill>
                          <a:effectLst/>
                          <a:latin typeface="+mj-lt"/>
                          <a:cs typeface="Arial" pitchFamily="34" charset="0"/>
                        </a:rPr>
                        <a:t> les répondants qui n’en étaient pas à leur première visite du Musée</a:t>
                      </a:r>
                      <a:endParaRPr lang="fr-CA" sz="1000" b="0" dirty="0">
                        <a:solidFill>
                          <a:schemeClr val="bg1"/>
                        </a:solidFill>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Total</a:t>
                      </a:r>
                    </a:p>
                    <a:p>
                      <a:pPr algn="ctr" fontAlgn="b"/>
                      <a:r>
                        <a:rPr lang="fr-CA" sz="1000" b="0" i="0" u="none" strike="noStrike" dirty="0">
                          <a:solidFill>
                            <a:schemeClr val="bg1"/>
                          </a:solidFill>
                          <a:effectLst/>
                          <a:latin typeface="+mj-lt"/>
                          <a:cs typeface="Arial" pitchFamily="34" charset="0"/>
                        </a:rPr>
                        <a:t>(n=354)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Locaux</a:t>
                      </a:r>
                    </a:p>
                    <a:p>
                      <a:pPr algn="ctr" fontAlgn="b"/>
                      <a:r>
                        <a:rPr lang="fr-CA" sz="1000" b="0" i="0" u="none" strike="noStrike" dirty="0">
                          <a:solidFill>
                            <a:schemeClr val="bg1"/>
                          </a:solidFill>
                          <a:effectLst/>
                          <a:latin typeface="+mj-lt"/>
                          <a:cs typeface="Arial" pitchFamily="34" charset="0"/>
                        </a:rPr>
                        <a:t>(n=187)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Excursionnistes</a:t>
                      </a:r>
                    </a:p>
                    <a:p>
                      <a:pPr algn="ctr" fontAlgn="b"/>
                      <a:r>
                        <a:rPr lang="fr-CA" sz="1000" b="0" i="0" u="none" strike="noStrike" dirty="0">
                          <a:solidFill>
                            <a:schemeClr val="bg1"/>
                          </a:solidFill>
                          <a:effectLst/>
                          <a:latin typeface="+mj-lt"/>
                          <a:cs typeface="Arial" pitchFamily="34" charset="0"/>
                        </a:rPr>
                        <a:t>(n=40)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Touristes</a:t>
                      </a:r>
                    </a:p>
                    <a:p>
                      <a:pPr algn="ctr" fontAlgn="b"/>
                      <a:r>
                        <a:rPr lang="fr-CA" sz="1000" b="0" i="0" u="none" strike="noStrike" dirty="0">
                          <a:solidFill>
                            <a:schemeClr val="bg1"/>
                          </a:solidFill>
                          <a:effectLst/>
                          <a:latin typeface="+mj-lt"/>
                          <a:cs typeface="Arial" pitchFamily="34" charset="0"/>
                        </a:rPr>
                        <a:t>(n=127)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57098">
                <a:tc>
                  <a:txBody>
                    <a:bodyPr/>
                    <a:lstStyle/>
                    <a:p>
                      <a:pPr algn="l" fontAlgn="b"/>
                      <a:r>
                        <a:rPr lang="fr-CA" sz="1000" b="0" i="0" u="none" strike="noStrike" dirty="0">
                          <a:solidFill>
                            <a:srgbClr val="000000"/>
                          </a:solidFill>
                          <a:effectLst/>
                          <a:latin typeface="+mj-lt"/>
                          <a:cs typeface="Arial" pitchFamily="34" charset="0"/>
                        </a:rPr>
                        <a:t>Une fois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68%</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65%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709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Deux fois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57098">
                <a:tc>
                  <a:txBody>
                    <a:bodyPr/>
                    <a:lstStyle/>
                    <a:p>
                      <a:pPr algn="l" fontAlgn="b"/>
                      <a:r>
                        <a:rPr lang="fr-CA" sz="1000" b="0" i="0" u="none" strike="noStrike" dirty="0">
                          <a:solidFill>
                            <a:srgbClr val="000000"/>
                          </a:solidFill>
                          <a:effectLst/>
                          <a:latin typeface="+mj-lt"/>
                          <a:cs typeface="Arial" pitchFamily="34" charset="0"/>
                        </a:rPr>
                        <a:t>Trois fois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7098">
                <a:tc>
                  <a:txBody>
                    <a:bodyPr/>
                    <a:lstStyle/>
                    <a:p>
                      <a:pPr algn="l" fontAlgn="b"/>
                      <a:r>
                        <a:rPr lang="fr-CA" sz="1000" b="0" i="0" u="none" strike="noStrike" dirty="0">
                          <a:solidFill>
                            <a:srgbClr val="000000"/>
                          </a:solidFill>
                          <a:effectLst/>
                          <a:latin typeface="+mj-lt"/>
                          <a:cs typeface="Arial" pitchFamily="34" charset="0"/>
                        </a:rPr>
                        <a:t>Quatre fois ou</a:t>
                      </a:r>
                      <a:r>
                        <a:rPr lang="fr-CA" sz="1000" b="0" i="0" u="none" strike="noStrike" baseline="0" dirty="0">
                          <a:solidFill>
                            <a:srgbClr val="000000"/>
                          </a:solidFill>
                          <a:effectLst/>
                          <a:latin typeface="+mj-lt"/>
                          <a:cs typeface="Arial" pitchFamily="34" charset="0"/>
                        </a:rPr>
                        <a:t> plus</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cxnSp>
        <p:nvCxnSpPr>
          <p:cNvPr id="9" name="Connecteur droit 8"/>
          <p:cNvCxnSpPr/>
          <p:nvPr>
            <p:custDataLst>
              <p:tags r:id="rId6"/>
            </p:custDataLst>
          </p:nvPr>
        </p:nvCxnSpPr>
        <p:spPr>
          <a:xfrm flipH="1">
            <a:off x="350213" y="3840123"/>
            <a:ext cx="216024" cy="0"/>
          </a:xfrm>
          <a:prstGeom prst="line">
            <a:avLst/>
          </a:prstGeom>
          <a:ln>
            <a:solidFill>
              <a:srgbClr val="0070C0"/>
            </a:solidFill>
            <a:headEnd type="ova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custDataLst>
              <p:tags r:id="rId7"/>
            </p:custDataLst>
          </p:nvPr>
        </p:nvCxnSpPr>
        <p:spPr>
          <a:xfrm>
            <a:off x="350213" y="3840123"/>
            <a:ext cx="0" cy="6308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custDataLst>
              <p:tags r:id="rId8"/>
            </p:custDataLst>
          </p:nvPr>
        </p:nvCxnSpPr>
        <p:spPr>
          <a:xfrm>
            <a:off x="350213" y="4470943"/>
            <a:ext cx="216024" cy="0"/>
          </a:xfrm>
          <a:prstGeom prst="line">
            <a:avLst/>
          </a:prstGeom>
          <a:ln>
            <a:solidFill>
              <a:srgbClr val="0070C0"/>
            </a:solidFill>
            <a:tailEnd type="stealth" w="lg"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custDataLst>
              <p:tags r:id="rId9"/>
            </p:custDataLst>
          </p:nvPr>
        </p:nvSpPr>
        <p:spPr>
          <a:xfrm>
            <a:off x="1518249" y="6556075"/>
            <a:ext cx="6590581" cy="246221"/>
          </a:xfrm>
          <a:prstGeom prst="rect">
            <a:avLst/>
          </a:prstGeom>
          <a:noFill/>
        </p:spPr>
        <p:txBody>
          <a:bodyPr wrap="square" rtlCol="0">
            <a:spAutoFit/>
          </a:bodyPr>
          <a:lstStyle/>
          <a:p>
            <a:r>
              <a:rPr lang="fr-CA" sz="1000" dirty="0"/>
              <a:t>Le complément à 100% représente la non-réponse.</a:t>
            </a:r>
          </a:p>
        </p:txBody>
      </p:sp>
    </p:spTree>
    <p:extLst>
      <p:ext uri="{BB962C8B-B14F-4D97-AF65-F5344CB8AC3E}">
        <p14:creationId xmlns:p14="http://schemas.microsoft.com/office/powerpoint/2010/main" val="246486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6"/>
            <p:custDataLst>
              <p:tags r:id="rId1"/>
            </p:custDataLst>
          </p:nvPr>
        </p:nvPicPr>
        <p:blipFill>
          <a:blip r:embed="rId6">
            <a:extLst>
              <a:ext uri="{28A0092B-C50C-407E-A947-70E740481C1C}">
                <a14:useLocalDpi xmlns:a14="http://schemas.microsoft.com/office/drawing/2010/main" val="0"/>
              </a:ext>
            </a:extLst>
          </a:blip>
          <a:srcRect l="98" r="98"/>
          <a:stretch>
            <a:fillRect/>
          </a:stretch>
        </p:blipFill>
        <p:spPr/>
      </p:pic>
      <p:pic>
        <p:nvPicPr>
          <p:cNvPr id="16" name="Imag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739725" y="3194680"/>
            <a:ext cx="432780" cy="432780"/>
          </a:xfrm>
          <a:prstGeom prst="rect">
            <a:avLst/>
          </a:prstGeom>
        </p:spPr>
      </p:pic>
      <p:sp>
        <p:nvSpPr>
          <p:cNvPr id="6" name="Titre 2"/>
          <p:cNvSpPr>
            <a:spLocks noGrp="1"/>
          </p:cNvSpPr>
          <p:nvPr>
            <p:ph type="title"/>
            <p:custDataLst>
              <p:tags r:id="rId3"/>
            </p:custDataLst>
          </p:nvPr>
        </p:nvSpPr>
        <p:spPr>
          <a:xfrm>
            <a:off x="2181225" y="2137438"/>
            <a:ext cx="6382800" cy="720000"/>
          </a:xfrm>
        </p:spPr>
        <p:txBody>
          <a:bodyPr/>
          <a:lstStyle/>
          <a:p>
            <a:pPr marL="447675" indent="-447675"/>
            <a:r>
              <a:rPr lang="fr-CA" sz="3200" dirty="0">
                <a:latin typeface="Calibri" panose="020F0502020204030204" pitchFamily="34" charset="0"/>
              </a:rPr>
              <a:t>3. 	</a:t>
            </a:r>
            <a:r>
              <a:rPr lang="fr-CA" sz="3200" dirty="0">
                <a:latin typeface="+mj-lt"/>
              </a:rPr>
              <a:t>Excursionnistes et touristes</a:t>
            </a:r>
            <a:br>
              <a:rPr lang="fr-CA" sz="3200" dirty="0">
                <a:latin typeface="+mj-lt"/>
              </a:rPr>
            </a:br>
            <a:endParaRPr lang="fr-CA" sz="3200" dirty="0">
              <a:latin typeface="+mj-lt"/>
            </a:endParaRPr>
          </a:p>
        </p:txBody>
      </p:sp>
    </p:spTree>
    <p:extLst>
      <p:ext uri="{BB962C8B-B14F-4D97-AF65-F5344CB8AC3E}">
        <p14:creationId xmlns:p14="http://schemas.microsoft.com/office/powerpoint/2010/main" val="118246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26</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3. Excursionnistes et touristes</a:t>
            </a:r>
          </a:p>
        </p:txBody>
      </p:sp>
      <p:sp>
        <p:nvSpPr>
          <p:cNvPr id="7" name="Rectangle 95"/>
          <p:cNvSpPr>
            <a:spLocks noChangeArrowheads="1"/>
          </p:cNvSpPr>
          <p:nvPr>
            <p:custDataLst>
              <p:tags r:id="rId3"/>
            </p:custDataLst>
          </p:nvPr>
        </p:nvSpPr>
        <p:spPr bwMode="auto">
          <a:xfrm>
            <a:off x="2066925" y="3939362"/>
            <a:ext cx="5010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buClr>
                <a:schemeClr val="tx1"/>
              </a:buClr>
            </a:pPr>
            <a:r>
              <a:rPr lang="fr-CA" sz="1000" b="1" dirty="0">
                <a:latin typeface="+mj-lt"/>
                <a:cs typeface="Arial" pitchFamily="34" charset="0"/>
              </a:rPr>
              <a:t>Q2. </a:t>
            </a:r>
            <a:r>
              <a:rPr lang="fr-CA" sz="1000" b="1" dirty="0">
                <a:latin typeface="+mj-lt"/>
              </a:rPr>
              <a:t>Êtes-vous à Québec dans le cadre d'un séjour d'une nuit ou plus ? </a:t>
            </a:r>
          </a:p>
          <a:p>
            <a:pPr algn="ctr">
              <a:spcBef>
                <a:spcPct val="20000"/>
              </a:spcBef>
              <a:buClr>
                <a:schemeClr val="tx1"/>
              </a:buClr>
            </a:pPr>
            <a:r>
              <a:rPr lang="fr-CA" sz="1000" b="1" dirty="0">
                <a:solidFill>
                  <a:srgbClr val="0070C0"/>
                </a:solidFill>
                <a:latin typeface="+mj-lt"/>
                <a:cs typeface="Arial" pitchFamily="34" charset="0"/>
              </a:rPr>
              <a:t>- Les participants qui n’habitent pas à Québec (n=391) -</a:t>
            </a:r>
          </a:p>
        </p:txBody>
      </p:sp>
      <p:sp>
        <p:nvSpPr>
          <p:cNvPr id="8" name="Espace réservé du texte 3"/>
          <p:cNvSpPr>
            <a:spLocks noGrp="1"/>
          </p:cNvSpPr>
          <p:nvPr>
            <p:ph type="body" sz="quarter" idx="4294967295"/>
            <p:custDataLst>
              <p:tags r:id="rId4"/>
            </p:custDataLst>
          </p:nvPr>
        </p:nvSpPr>
        <p:spPr>
          <a:xfrm>
            <a:off x="257175" y="989483"/>
            <a:ext cx="8620125" cy="1277273"/>
          </a:xfrm>
          <a:prstGeom prst="rect">
            <a:avLst/>
          </a:prstGeom>
          <a:solidFill>
            <a:sysClr val="window" lastClr="FFFFFF"/>
          </a:solidFill>
          <a:ln>
            <a:solidFill>
              <a:srgbClr val="0070C0"/>
            </a:solidFill>
          </a:ln>
          <a:effectLst>
            <a:outerShdw blurRad="50800" dist="38100" dir="2700000" algn="tl" rotWithShape="0">
              <a:prstClr val="black">
                <a:alpha val="40000"/>
              </a:prstClr>
            </a:outerShdw>
          </a:effectLst>
        </p:spPr>
        <p:txBody>
          <a:bodyPr numCol="1">
            <a:spAutoFit/>
          </a:bodyPr>
          <a:lstStyle/>
          <a:p>
            <a:pPr marL="0" lvl="0" indent="0" algn="just" defTabSz="508864">
              <a:spcBef>
                <a:spcPts val="0"/>
              </a:spcBef>
              <a:buNone/>
              <a:defRPr/>
            </a:pPr>
            <a:r>
              <a:rPr kumimoji="0" lang="fr-CA" sz="1100" i="0" u="none" strike="noStrike" kern="0" cap="none" spc="0" normalizeH="0" baseline="0" noProof="0" dirty="0">
                <a:ln>
                  <a:noFill/>
                </a:ln>
                <a:solidFill>
                  <a:sysClr val="windowText" lastClr="000000"/>
                </a:solidFill>
                <a:effectLst/>
                <a:uLnTx/>
                <a:uFillTx/>
                <a:latin typeface="+mj-lt"/>
              </a:rPr>
              <a:t>Rappel de la définition des termes :</a:t>
            </a:r>
          </a:p>
          <a:p>
            <a:pPr marL="0" lvl="0" indent="0" algn="just" defTabSz="508864">
              <a:spcBef>
                <a:spcPts val="0"/>
              </a:spcBef>
              <a:buNone/>
              <a:defRPr/>
            </a:pPr>
            <a:endParaRPr kumimoji="0" lang="fr-CA" sz="1100" b="0" i="0" u="none" strike="noStrike" kern="0" cap="none" spc="0" normalizeH="0" baseline="0" noProof="0" dirty="0">
              <a:ln>
                <a:noFill/>
              </a:ln>
              <a:solidFill>
                <a:sysClr val="windowText" lastClr="000000"/>
              </a:solidFill>
              <a:effectLst/>
              <a:uLnTx/>
              <a:uFillTx/>
              <a:latin typeface="+mj-lt"/>
            </a:endParaRPr>
          </a:p>
          <a:p>
            <a:pPr marL="0" lvl="0" indent="0" algn="just" defTabSz="508864">
              <a:spcBef>
                <a:spcPts val="0"/>
              </a:spcBef>
              <a:buNone/>
              <a:defRPr/>
            </a:pPr>
            <a:r>
              <a:rPr lang="fr-CA" sz="1050" b="0" kern="0" dirty="0">
                <a:solidFill>
                  <a:sysClr val="windowText" lastClr="000000"/>
                </a:solidFill>
                <a:latin typeface="+mj-lt"/>
              </a:rPr>
              <a:t>Un </a:t>
            </a:r>
            <a:r>
              <a:rPr lang="fr-CA" sz="1050" b="0" u="sng" kern="0" dirty="0">
                <a:solidFill>
                  <a:sysClr val="windowText" lastClr="000000"/>
                </a:solidFill>
                <a:latin typeface="+mj-lt"/>
              </a:rPr>
              <a:t>excursionniste</a:t>
            </a:r>
            <a:r>
              <a:rPr lang="fr-CA" sz="1050" b="0" kern="0" dirty="0">
                <a:solidFill>
                  <a:sysClr val="windowText" lastClr="000000"/>
                </a:solidFill>
                <a:latin typeface="+mj-lt"/>
              </a:rPr>
              <a:t> est une personne ayant visité l’exposition </a:t>
            </a:r>
            <a:r>
              <a:rPr lang="fr-CA" sz="1050" b="0" i="1" kern="0" dirty="0">
                <a:solidFill>
                  <a:sysClr val="windowText" lastClr="000000"/>
                </a:solidFill>
                <a:latin typeface="+mj-lt"/>
              </a:rPr>
              <a:t>Inspiration Japon </a:t>
            </a:r>
            <a:r>
              <a:rPr lang="fr-CA" sz="1050" b="0" kern="0" dirty="0">
                <a:solidFill>
                  <a:sysClr val="windowText" lastClr="000000"/>
                </a:solidFill>
                <a:latin typeface="+mj-lt"/>
              </a:rPr>
              <a:t>dans le cadre d’un voyage aller-retour dans la même journée à l’extérieur de sa ville de résidence principale, dont la distance à l’aller se situe dans un rayon de plus de 40 km. </a:t>
            </a:r>
          </a:p>
          <a:p>
            <a:pPr marL="0" lvl="0" indent="0" algn="just" defTabSz="508864">
              <a:spcBef>
                <a:spcPts val="0"/>
              </a:spcBef>
              <a:buNone/>
              <a:defRPr/>
            </a:pPr>
            <a:endParaRPr lang="fr-CA" sz="1050" b="0" kern="0" dirty="0">
              <a:solidFill>
                <a:sysClr val="windowText" lastClr="000000"/>
              </a:solidFill>
              <a:latin typeface="+mj-lt"/>
            </a:endParaRPr>
          </a:p>
          <a:p>
            <a:pPr marL="0" lvl="0" indent="0" algn="just" defTabSz="508864">
              <a:spcBef>
                <a:spcPts val="0"/>
              </a:spcBef>
              <a:buNone/>
              <a:defRPr/>
            </a:pPr>
            <a:r>
              <a:rPr lang="fr-CA" sz="1050" b="0" kern="0" dirty="0">
                <a:solidFill>
                  <a:sysClr val="windowText" lastClr="000000"/>
                </a:solidFill>
                <a:latin typeface="+mj-lt"/>
              </a:rPr>
              <a:t>Les </a:t>
            </a:r>
            <a:r>
              <a:rPr lang="fr-CA" sz="1050" b="0" u="sng" kern="0" dirty="0">
                <a:solidFill>
                  <a:sysClr val="windowText" lastClr="000000"/>
                </a:solidFill>
                <a:latin typeface="+mj-lt"/>
              </a:rPr>
              <a:t>touristes</a:t>
            </a:r>
            <a:r>
              <a:rPr lang="fr-CA" sz="1050" b="0" kern="0" dirty="0">
                <a:solidFill>
                  <a:sysClr val="windowText" lastClr="000000"/>
                </a:solidFill>
                <a:latin typeface="+mj-lt"/>
              </a:rPr>
              <a:t>, quant à eux, se définissent par la proportion de l’achalandage total (excluant les personnes qui demeurent à Québec) ayant visité l’exposition </a:t>
            </a:r>
            <a:r>
              <a:rPr lang="fr-CA" sz="1050" b="0" i="1" kern="0" dirty="0">
                <a:solidFill>
                  <a:sysClr val="windowText" lastClr="000000"/>
                </a:solidFill>
                <a:latin typeface="+mj-lt"/>
              </a:rPr>
              <a:t>Inspiration Japon</a:t>
            </a:r>
            <a:r>
              <a:rPr lang="fr-CA" sz="1050" b="0" kern="0" dirty="0">
                <a:solidFill>
                  <a:sysClr val="windowText" lastClr="000000"/>
                </a:solidFill>
                <a:latin typeface="+mj-lt"/>
              </a:rPr>
              <a:t> dans le cadre d’un séjour d’une nuit ou plus à l’extérieur de leur ville de résidence principale. </a:t>
            </a:r>
          </a:p>
        </p:txBody>
      </p:sp>
      <p:sp>
        <p:nvSpPr>
          <p:cNvPr id="9" name="ZoneTexte 8"/>
          <p:cNvSpPr txBox="1"/>
          <p:nvPr>
            <p:custDataLst>
              <p:tags r:id="rId5"/>
            </p:custDataLst>
          </p:nvPr>
        </p:nvSpPr>
        <p:spPr>
          <a:xfrm>
            <a:off x="238125" y="2384137"/>
            <a:ext cx="8667750" cy="1554272"/>
          </a:xfrm>
          <a:prstGeom prst="rect">
            <a:avLst/>
          </a:prstGeom>
          <a:noFill/>
        </p:spPr>
        <p:txBody>
          <a:bodyPr wrap="square" rtlCol="0">
            <a:spAutoFit/>
          </a:bodyPr>
          <a:lstStyle/>
          <a:p>
            <a:r>
              <a:rPr lang="fr-CA" sz="1100" b="1" dirty="0">
                <a:latin typeface="+mj-lt"/>
                <a:cs typeface="Arial" pitchFamily="34" charset="0"/>
              </a:rPr>
              <a:t>3.1  Définition des excursionnistes et des touristes</a:t>
            </a:r>
          </a:p>
          <a:p>
            <a:endParaRPr lang="fr-CA" sz="1100" dirty="0">
              <a:latin typeface="+mj-lt"/>
              <a:cs typeface="Arial" pitchFamily="34" charset="0"/>
            </a:endParaRPr>
          </a:p>
          <a:p>
            <a:pPr algn="just"/>
            <a:r>
              <a:rPr lang="fr-CA" sz="1050" dirty="0">
                <a:latin typeface="+mj-lt"/>
                <a:cs typeface="Arial" pitchFamily="34" charset="0"/>
              </a:rPr>
              <a:t>Afin de déterminer la proportion d’excursionnistes et de touristes qui ont visité l’exposition </a:t>
            </a:r>
            <a:r>
              <a:rPr lang="fr-CA" sz="1050" i="1" dirty="0">
                <a:latin typeface="+mj-lt"/>
                <a:cs typeface="Arial" pitchFamily="34" charset="0"/>
              </a:rPr>
              <a:t>Inspiration Japon</a:t>
            </a:r>
            <a:r>
              <a:rPr lang="fr-CA" sz="1050" dirty="0">
                <a:latin typeface="+mj-lt"/>
                <a:cs typeface="Arial" pitchFamily="34" charset="0"/>
              </a:rPr>
              <a:t>, les personnes qui demeurent à l’extérieur de la ville de Québec ont été interrogées sur la durée de leur séjour en nombre de nuitées. Parmi celles qui ne demeurent pas à Québec, 80% affirment s’y être rendus dans le cadre d’un séjour d’une nuit ou plus (touristes). </a:t>
            </a:r>
          </a:p>
          <a:p>
            <a:pPr algn="just"/>
            <a:endParaRPr lang="fr-CA" sz="1050" dirty="0">
              <a:latin typeface="+mj-lt"/>
              <a:cs typeface="Arial" pitchFamily="34" charset="0"/>
            </a:endParaRPr>
          </a:p>
          <a:p>
            <a:pPr marL="171450" indent="-171450" algn="just">
              <a:buFont typeface="Wingdings" pitchFamily="2" charset="2"/>
              <a:buChar char="G"/>
            </a:pPr>
            <a:r>
              <a:rPr lang="fr-CA" sz="1050" b="1" dirty="0">
                <a:latin typeface="+mj-lt"/>
                <a:cs typeface="Arial" pitchFamily="34" charset="0"/>
              </a:rPr>
              <a:t>En considérant l’ensemble des personnes interrogées lors des interceptions aléatoires, 56% sont considérés comme des touristes, ce qui représente 314 personnes. De ces 314 personnes, aucune ne demeure à l’intérieur d’un rayon de 40 km de la ville de Québec. </a:t>
            </a:r>
            <a:endParaRPr lang="fr-CA" sz="1000" dirty="0">
              <a:latin typeface="Arial" pitchFamily="34" charset="0"/>
              <a:cs typeface="Arial" pitchFamily="34" charset="0"/>
            </a:endParaRPr>
          </a:p>
          <a:p>
            <a:endParaRPr lang="fr-CA" sz="1000" dirty="0">
              <a:latin typeface="Arial" pitchFamily="34" charset="0"/>
              <a:cs typeface="Arial" pitchFamily="34" charset="0"/>
            </a:endParaRPr>
          </a:p>
        </p:txBody>
      </p:sp>
      <p:graphicFrame>
        <p:nvGraphicFramePr>
          <p:cNvPr id="10" name="Graphique 9"/>
          <p:cNvGraphicFramePr/>
          <p:nvPr>
            <p:custDataLst>
              <p:tags r:id="rId6"/>
            </p:custDataLst>
            <p:extLst>
              <p:ext uri="{D42A27DB-BD31-4B8C-83A1-F6EECF244321}">
                <p14:modId xmlns:p14="http://schemas.microsoft.com/office/powerpoint/2010/main" val="17476349"/>
              </p:ext>
            </p:extLst>
          </p:nvPr>
        </p:nvGraphicFramePr>
        <p:xfrm>
          <a:off x="3107765" y="4407797"/>
          <a:ext cx="3011395" cy="20187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96142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27</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3. Excursionnistes et touristes</a:t>
            </a:r>
          </a:p>
        </p:txBody>
      </p:sp>
      <p:sp>
        <p:nvSpPr>
          <p:cNvPr id="11" name="ZoneTexte 10"/>
          <p:cNvSpPr txBox="1"/>
          <p:nvPr>
            <p:custDataLst>
              <p:tags r:id="rId3"/>
            </p:custDataLst>
          </p:nvPr>
        </p:nvSpPr>
        <p:spPr>
          <a:xfrm>
            <a:off x="247650" y="850612"/>
            <a:ext cx="8658225" cy="2339102"/>
          </a:xfrm>
          <a:prstGeom prst="rect">
            <a:avLst/>
          </a:prstGeom>
          <a:noFill/>
        </p:spPr>
        <p:txBody>
          <a:bodyPr wrap="square" rtlCol="0">
            <a:spAutoFit/>
          </a:bodyPr>
          <a:lstStyle/>
          <a:p>
            <a:r>
              <a:rPr lang="fr-CA" sz="1100" b="1" dirty="0">
                <a:solidFill>
                  <a:srgbClr val="000000"/>
                </a:solidFill>
                <a:latin typeface="+mj-lt"/>
                <a:cs typeface="Arial" pitchFamily="34" charset="0"/>
              </a:rPr>
              <a:t>3.1 Définition des excursionnistes et des touristes </a:t>
            </a:r>
            <a:r>
              <a:rPr lang="fr-CA" sz="1100" i="1" dirty="0">
                <a:solidFill>
                  <a:srgbClr val="000000"/>
                </a:solidFill>
                <a:latin typeface="+mj-lt"/>
                <a:cs typeface="Arial" pitchFamily="34" charset="0"/>
              </a:rPr>
              <a:t>- suite</a:t>
            </a:r>
          </a:p>
          <a:p>
            <a:endParaRPr lang="fr-CA" sz="1100" dirty="0">
              <a:solidFill>
                <a:srgbClr val="000000"/>
              </a:solidFill>
              <a:latin typeface="+mj-lt"/>
              <a:cs typeface="Arial" pitchFamily="34" charset="0"/>
            </a:endParaRPr>
          </a:p>
          <a:p>
            <a:pPr algn="just"/>
            <a:r>
              <a:rPr lang="fr-CA" sz="1050" dirty="0">
                <a:solidFill>
                  <a:srgbClr val="000000"/>
                </a:solidFill>
                <a:latin typeface="+mj-lt"/>
                <a:cs typeface="Arial" pitchFamily="34" charset="0"/>
              </a:rPr>
              <a:t>Les personnes qui ne demeurent pas à Québec et qui n’ont pas fait un séjour d’une nuit ou plus à l’extérieur de leur ville de résidence principale ont, quant à elles, été invitées à préciser si leur venue à Québec s’était effectuée dans le cadre d’un voyage aller-retour la même journée qui impliquait un déplacement de plus de 40 km à l’aller.</a:t>
            </a:r>
          </a:p>
          <a:p>
            <a:pPr algn="just"/>
            <a:endParaRPr lang="fr-CA" sz="1050" dirty="0">
              <a:latin typeface="+mj-lt"/>
              <a:cs typeface="Arial" pitchFamily="34" charset="0"/>
            </a:endParaRPr>
          </a:p>
          <a:p>
            <a:pPr marL="171450" indent="-171450" algn="just">
              <a:buFont typeface="Wingdings" pitchFamily="2" charset="2"/>
              <a:buChar char="G"/>
            </a:pPr>
            <a:r>
              <a:rPr lang="fr-CA" sz="1050" b="1" dirty="0">
                <a:latin typeface="+mj-lt"/>
                <a:cs typeface="Arial" pitchFamily="34" charset="0"/>
              </a:rPr>
              <a:t>Globalement, 60% ont répondu par l’affirmative (excursionnistes). Rapportée sur l’ensemble des personnes interrogées, cette proportion se chiffre à 8%, soit 46 personnes.</a:t>
            </a:r>
          </a:p>
          <a:p>
            <a:pPr algn="just"/>
            <a:endParaRPr lang="fr-CA" sz="1050" dirty="0">
              <a:solidFill>
                <a:srgbClr val="000000"/>
              </a:solidFill>
              <a:latin typeface="+mj-lt"/>
              <a:cs typeface="Arial" pitchFamily="34" charset="0"/>
            </a:endParaRPr>
          </a:p>
          <a:p>
            <a:pPr algn="just"/>
            <a:r>
              <a:rPr lang="fr-CA" sz="1050" dirty="0">
                <a:solidFill>
                  <a:srgbClr val="000000"/>
                </a:solidFill>
                <a:latin typeface="+mj-lt"/>
                <a:cs typeface="Arial" pitchFamily="34" charset="0"/>
              </a:rPr>
              <a:t>Le profil des touristes et des excursionnistes est présenté aux pages suivantes.</a:t>
            </a:r>
          </a:p>
          <a:p>
            <a:pPr algn="just"/>
            <a:endParaRPr lang="fr-CA" sz="1000" dirty="0">
              <a:solidFill>
                <a:srgbClr val="000000"/>
              </a:solidFill>
              <a:latin typeface="Arial" pitchFamily="34" charset="0"/>
              <a:cs typeface="Arial" pitchFamily="34" charset="0"/>
            </a:endParaRPr>
          </a:p>
          <a:p>
            <a:pPr algn="just"/>
            <a:endParaRPr lang="fr-CA" sz="1000" dirty="0">
              <a:solidFill>
                <a:srgbClr val="000000"/>
              </a:solidFill>
              <a:latin typeface="Arial" pitchFamily="34" charset="0"/>
              <a:cs typeface="Arial" pitchFamily="34" charset="0"/>
            </a:endParaRPr>
          </a:p>
          <a:p>
            <a:pPr algn="just"/>
            <a:endParaRPr lang="fr-CA" sz="1000" dirty="0">
              <a:solidFill>
                <a:srgbClr val="000000"/>
              </a:solidFill>
              <a:latin typeface="Arial" pitchFamily="34" charset="0"/>
              <a:cs typeface="Arial" pitchFamily="34" charset="0"/>
            </a:endParaRPr>
          </a:p>
          <a:p>
            <a:endParaRPr lang="fr-CA" sz="1000" dirty="0">
              <a:solidFill>
                <a:srgbClr val="000000"/>
              </a:solidFill>
              <a:latin typeface="Arial" pitchFamily="34" charset="0"/>
              <a:cs typeface="Arial" pitchFamily="34" charset="0"/>
            </a:endParaRPr>
          </a:p>
        </p:txBody>
      </p:sp>
      <p:sp>
        <p:nvSpPr>
          <p:cNvPr id="12" name="Rectangle 95"/>
          <p:cNvSpPr>
            <a:spLocks noChangeArrowheads="1"/>
          </p:cNvSpPr>
          <p:nvPr>
            <p:custDataLst>
              <p:tags r:id="rId4"/>
            </p:custDataLst>
          </p:nvPr>
        </p:nvSpPr>
        <p:spPr bwMode="auto">
          <a:xfrm>
            <a:off x="1905000" y="2914410"/>
            <a:ext cx="5410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buClr>
                <a:srgbClr val="000000"/>
              </a:buClr>
            </a:pPr>
            <a:r>
              <a:rPr lang="fr-CA" sz="1000" b="1" dirty="0">
                <a:solidFill>
                  <a:srgbClr val="000000"/>
                </a:solidFill>
                <a:latin typeface="+mj-lt"/>
                <a:cs typeface="Arial" pitchFamily="34" charset="0"/>
              </a:rPr>
              <a:t>Q3. Dans ce cas, êtes-vous à Québec dans le cadre d'un voyage aller-retour la même journée qui implique un déplacement de plus de 40 km à l'aller ? </a:t>
            </a:r>
          </a:p>
          <a:p>
            <a:pPr algn="ctr">
              <a:spcBef>
                <a:spcPct val="20000"/>
              </a:spcBef>
              <a:buClr>
                <a:srgbClr val="000000"/>
              </a:buClr>
            </a:pPr>
            <a:r>
              <a:rPr lang="fr-CA" sz="1000" b="1" dirty="0">
                <a:solidFill>
                  <a:srgbClr val="0070C0"/>
                </a:solidFill>
                <a:latin typeface="+mj-lt"/>
                <a:cs typeface="Arial" pitchFamily="34" charset="0"/>
              </a:rPr>
              <a:t>- Les participants qui n’habitent pas à Québec et qui ne séjournent pas à l’extérieur de leur lieu de résidence principal pour une nuit ou plus (n=77) -</a:t>
            </a:r>
          </a:p>
        </p:txBody>
      </p:sp>
      <p:graphicFrame>
        <p:nvGraphicFramePr>
          <p:cNvPr id="13" name="Graphique 12"/>
          <p:cNvGraphicFramePr/>
          <p:nvPr>
            <p:custDataLst>
              <p:tags r:id="rId5"/>
            </p:custDataLst>
            <p:extLst>
              <p:ext uri="{D42A27DB-BD31-4B8C-83A1-F6EECF244321}">
                <p14:modId xmlns:p14="http://schemas.microsoft.com/office/powerpoint/2010/main" val="1673571940"/>
              </p:ext>
            </p:extLst>
          </p:nvPr>
        </p:nvGraphicFramePr>
        <p:xfrm>
          <a:off x="3215812" y="3653074"/>
          <a:ext cx="2995609" cy="20293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22376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28</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3. Excursionnistes et touristes</a:t>
            </a:r>
          </a:p>
        </p:txBody>
      </p:sp>
      <p:graphicFrame>
        <p:nvGraphicFramePr>
          <p:cNvPr id="4" name="Group 732"/>
          <p:cNvGraphicFramePr>
            <a:graphicFrameLocks noGrp="1"/>
          </p:cNvGraphicFramePr>
          <p:nvPr>
            <p:custDataLst>
              <p:tags r:id="rId3"/>
            </p:custDataLst>
            <p:extLst>
              <p:ext uri="{D42A27DB-BD31-4B8C-83A1-F6EECF244321}">
                <p14:modId xmlns:p14="http://schemas.microsoft.com/office/powerpoint/2010/main" val="2659970587"/>
              </p:ext>
            </p:extLst>
          </p:nvPr>
        </p:nvGraphicFramePr>
        <p:xfrm>
          <a:off x="509586" y="1206044"/>
          <a:ext cx="8196263" cy="4993829"/>
        </p:xfrm>
        <a:graphic>
          <a:graphicData uri="http://schemas.openxmlformats.org/drawingml/2006/table">
            <a:tbl>
              <a:tblPr/>
              <a:tblGrid>
                <a:gridCol w="1084664">
                  <a:extLst>
                    <a:ext uri="{9D8B030D-6E8A-4147-A177-3AD203B41FA5}">
                      <a16:colId xmlns:a16="http://schemas.microsoft.com/office/drawing/2014/main" val="20000"/>
                    </a:ext>
                  </a:extLst>
                </a:gridCol>
                <a:gridCol w="2659440">
                  <a:extLst>
                    <a:ext uri="{9D8B030D-6E8A-4147-A177-3AD203B41FA5}">
                      <a16:colId xmlns:a16="http://schemas.microsoft.com/office/drawing/2014/main" val="20001"/>
                    </a:ext>
                  </a:extLst>
                </a:gridCol>
                <a:gridCol w="1092189">
                  <a:extLst>
                    <a:ext uri="{9D8B030D-6E8A-4147-A177-3AD203B41FA5}">
                      <a16:colId xmlns:a16="http://schemas.microsoft.com/office/drawing/2014/main" val="20002"/>
                    </a:ext>
                  </a:extLst>
                </a:gridCol>
                <a:gridCol w="1092189">
                  <a:extLst>
                    <a:ext uri="{9D8B030D-6E8A-4147-A177-3AD203B41FA5}">
                      <a16:colId xmlns:a16="http://schemas.microsoft.com/office/drawing/2014/main" val="20003"/>
                    </a:ext>
                  </a:extLst>
                </a:gridCol>
                <a:gridCol w="209497">
                  <a:extLst>
                    <a:ext uri="{9D8B030D-6E8A-4147-A177-3AD203B41FA5}">
                      <a16:colId xmlns:a16="http://schemas.microsoft.com/office/drawing/2014/main" val="20004"/>
                    </a:ext>
                  </a:extLst>
                </a:gridCol>
                <a:gridCol w="1029142">
                  <a:extLst>
                    <a:ext uri="{9D8B030D-6E8A-4147-A177-3AD203B41FA5}">
                      <a16:colId xmlns:a16="http://schemas.microsoft.com/office/drawing/2014/main" val="20005"/>
                    </a:ext>
                  </a:extLst>
                </a:gridCol>
                <a:gridCol w="1029142">
                  <a:extLst>
                    <a:ext uri="{9D8B030D-6E8A-4147-A177-3AD203B41FA5}">
                      <a16:colId xmlns:a16="http://schemas.microsoft.com/office/drawing/2014/main" val="20006"/>
                    </a:ext>
                  </a:extLst>
                </a:gridCol>
              </a:tblGrid>
              <a:tr h="604709">
                <a:tc grid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Profil sociodémographique des excursionnistes et des touristes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bg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Total </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(n=560)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 et 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10334">
                <a:tc rowSpan="2">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Sexe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Homme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46%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47%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0" i="0" u="none" strike="noStrike" cap="none" normalizeH="0" baseline="0" dirty="0">
                        <a:ln>
                          <a:noFill/>
                        </a:ln>
                        <a:solidFill>
                          <a:schemeClr val="tx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39%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48%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Femme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53%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defRPr/>
                      </a:pPr>
                      <a:endParaRPr kumimoji="0" lang="fr-CA" sz="1000" b="0" i="0" u="none" strike="noStrike" cap="none" normalizeH="0" baseline="0" dirty="0">
                        <a:ln>
                          <a:noFill/>
                        </a:ln>
                        <a:solidFill>
                          <a:schemeClr val="tx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61%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10334">
                <a:tc rowSpan="6">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Âge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16 à 24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endParaRPr lang="fr-CA" sz="1000" dirty="0">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b="1" dirty="0">
                          <a:solidFill>
                            <a:srgbClr val="0070C0"/>
                          </a:solidFill>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10%</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25 à 34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10%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endParaRPr kumimoji="0" lang="fr-CA" sz="1000" b="0" i="0" u="none" strike="noStrike" kern="1200" cap="none" normalizeH="0" baseline="0" dirty="0">
                        <a:ln>
                          <a:noFill/>
                        </a:ln>
                        <a:solidFill>
                          <a:schemeClr val="tx1"/>
                        </a:solidFill>
                        <a:effectLst/>
                        <a:latin typeface="+mj-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35 à 44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endParaRPr lang="fr-CA" sz="10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45 à 54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19%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endParaRPr lang="fr-CA" sz="10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55 à 64 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29%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endParaRPr lang="fr-CA" sz="10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41%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65 ans ou plus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24%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endParaRPr lang="fr-CA" sz="10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30%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10334">
                <a:tc rowSpan="3">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Scolarité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Primaire / Secondaire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endParaRPr lang="fr-CA" sz="10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9"/>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Collégiale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12%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endParaRPr lang="fr-CA" sz="10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13%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Universitaire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78%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81%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endParaRPr lang="fr-CA" sz="10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80%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1"/>
                  </a:ext>
                </a:extLst>
              </a:tr>
              <a:tr h="210334">
                <a:tc rowSpan="7">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Revenu familial brut</a:t>
                      </a: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19 999 $ et moins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 20 000 $ et 39 999 $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3"/>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 40 000 $ et 59 999 $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4"/>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 60 000 $ et 79 999 $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12%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17%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5"/>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 80 000 $ et 99 999 $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6"/>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100 000 $ et plus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35%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26%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7"/>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Refus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8"/>
                  </a:ext>
                </a:extLst>
              </a:tr>
            </a:tbl>
          </a:graphicData>
        </a:graphic>
      </p:graphicFrame>
      <p:sp>
        <p:nvSpPr>
          <p:cNvPr id="5" name="ZoneTexte 4"/>
          <p:cNvSpPr txBox="1"/>
          <p:nvPr>
            <p:custDataLst>
              <p:tags r:id="rId4"/>
            </p:custDataLst>
          </p:nvPr>
        </p:nvSpPr>
        <p:spPr>
          <a:xfrm>
            <a:off x="247650" y="850612"/>
            <a:ext cx="8648700" cy="261610"/>
          </a:xfrm>
          <a:prstGeom prst="rect">
            <a:avLst/>
          </a:prstGeom>
          <a:noFill/>
        </p:spPr>
        <p:txBody>
          <a:bodyPr wrap="square" rtlCol="0">
            <a:spAutoFit/>
          </a:bodyPr>
          <a:lstStyle/>
          <a:p>
            <a:r>
              <a:rPr lang="fr-CA" sz="1100" b="1" dirty="0">
                <a:solidFill>
                  <a:srgbClr val="000000"/>
                </a:solidFill>
                <a:latin typeface="+mj-lt"/>
                <a:cs typeface="Arial" pitchFamily="34" charset="0"/>
              </a:rPr>
              <a:t>3.2  Profil des excursionnistes et des touristes</a:t>
            </a:r>
            <a:endParaRPr lang="fr-CA" sz="1100" dirty="0">
              <a:solidFill>
                <a:srgbClr val="000000"/>
              </a:solidFill>
              <a:latin typeface="+mj-lt"/>
              <a:cs typeface="Arial" pitchFamily="34" charset="0"/>
            </a:endParaRPr>
          </a:p>
        </p:txBody>
      </p:sp>
      <p:sp>
        <p:nvSpPr>
          <p:cNvPr id="7" name="ZoneTexte 6"/>
          <p:cNvSpPr txBox="1"/>
          <p:nvPr>
            <p:custDataLst>
              <p:tags r:id="rId5"/>
            </p:custDataLst>
          </p:nvPr>
        </p:nvSpPr>
        <p:spPr>
          <a:xfrm>
            <a:off x="1518249" y="6556075"/>
            <a:ext cx="6590581" cy="246221"/>
          </a:xfrm>
          <a:prstGeom prst="rect">
            <a:avLst/>
          </a:prstGeom>
          <a:noFill/>
        </p:spPr>
        <p:txBody>
          <a:bodyPr wrap="square" rtlCol="0">
            <a:spAutoFit/>
          </a:bodyPr>
          <a:lstStyle/>
          <a:p>
            <a:r>
              <a:rPr lang="fr-CA" sz="1000" dirty="0"/>
              <a:t>Le complément à 100% représente la non-réponse.</a:t>
            </a:r>
          </a:p>
        </p:txBody>
      </p:sp>
    </p:spTree>
    <p:extLst>
      <p:ext uri="{BB962C8B-B14F-4D97-AF65-F5344CB8AC3E}">
        <p14:creationId xmlns:p14="http://schemas.microsoft.com/office/powerpoint/2010/main" val="894532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29</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3. Excursionnistes et touristes</a:t>
            </a:r>
          </a:p>
        </p:txBody>
      </p:sp>
      <p:graphicFrame>
        <p:nvGraphicFramePr>
          <p:cNvPr id="4" name="Group 732"/>
          <p:cNvGraphicFramePr>
            <a:graphicFrameLocks noGrp="1"/>
          </p:cNvGraphicFramePr>
          <p:nvPr>
            <p:custDataLst>
              <p:tags r:id="rId3"/>
            </p:custDataLst>
            <p:extLst>
              <p:ext uri="{D42A27DB-BD31-4B8C-83A1-F6EECF244321}">
                <p14:modId xmlns:p14="http://schemas.microsoft.com/office/powerpoint/2010/main" val="1022661993"/>
              </p:ext>
            </p:extLst>
          </p:nvPr>
        </p:nvGraphicFramePr>
        <p:xfrm>
          <a:off x="509586" y="1257800"/>
          <a:ext cx="8196263" cy="3347909"/>
        </p:xfrm>
        <a:graphic>
          <a:graphicData uri="http://schemas.openxmlformats.org/drawingml/2006/table">
            <a:tbl>
              <a:tblPr/>
              <a:tblGrid>
                <a:gridCol w="1000037">
                  <a:extLst>
                    <a:ext uri="{9D8B030D-6E8A-4147-A177-3AD203B41FA5}">
                      <a16:colId xmlns:a16="http://schemas.microsoft.com/office/drawing/2014/main" val="20000"/>
                    </a:ext>
                  </a:extLst>
                </a:gridCol>
                <a:gridCol w="2744067">
                  <a:extLst>
                    <a:ext uri="{9D8B030D-6E8A-4147-A177-3AD203B41FA5}">
                      <a16:colId xmlns:a16="http://schemas.microsoft.com/office/drawing/2014/main" val="20001"/>
                    </a:ext>
                  </a:extLst>
                </a:gridCol>
                <a:gridCol w="1092189">
                  <a:extLst>
                    <a:ext uri="{9D8B030D-6E8A-4147-A177-3AD203B41FA5}">
                      <a16:colId xmlns:a16="http://schemas.microsoft.com/office/drawing/2014/main" val="20002"/>
                    </a:ext>
                  </a:extLst>
                </a:gridCol>
                <a:gridCol w="1092189">
                  <a:extLst>
                    <a:ext uri="{9D8B030D-6E8A-4147-A177-3AD203B41FA5}">
                      <a16:colId xmlns:a16="http://schemas.microsoft.com/office/drawing/2014/main" val="20003"/>
                    </a:ext>
                  </a:extLst>
                </a:gridCol>
                <a:gridCol w="209497">
                  <a:extLst>
                    <a:ext uri="{9D8B030D-6E8A-4147-A177-3AD203B41FA5}">
                      <a16:colId xmlns:a16="http://schemas.microsoft.com/office/drawing/2014/main" val="20004"/>
                    </a:ext>
                  </a:extLst>
                </a:gridCol>
                <a:gridCol w="1029142">
                  <a:extLst>
                    <a:ext uri="{9D8B030D-6E8A-4147-A177-3AD203B41FA5}">
                      <a16:colId xmlns:a16="http://schemas.microsoft.com/office/drawing/2014/main" val="20005"/>
                    </a:ext>
                  </a:extLst>
                </a:gridCol>
                <a:gridCol w="1029142">
                  <a:extLst>
                    <a:ext uri="{9D8B030D-6E8A-4147-A177-3AD203B41FA5}">
                      <a16:colId xmlns:a16="http://schemas.microsoft.com/office/drawing/2014/main" val="20006"/>
                    </a:ext>
                  </a:extLst>
                </a:gridCol>
              </a:tblGrid>
              <a:tr h="604709">
                <a:tc grid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Profil sociodémographique des excursionnistes et des touristes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bg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Total </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(n=560)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 et 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10334">
                <a:tc rowSpan="8">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Occupation principale</a:t>
                      </a: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Cadre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Col blanc (professionnel, technicien, employé de bureau, etc.)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39%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28%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40%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Col bleu (travailleur manuel, employé de la restauration, etc.)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Propriétaire d’entreprise ou travailleur autonome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Étudiant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b="1" dirty="0">
                          <a:solidFill>
                            <a:srgbClr val="0070C0"/>
                          </a:solidFill>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11%</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10334">
                <a:tc vMerge="1">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Retraité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34%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31%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b="1" dirty="0">
                          <a:solidFill>
                            <a:srgbClr val="FF0000"/>
                          </a:solidFill>
                          <a:effectLst/>
                        </a:rPr>
                        <a:t>48%</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28%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10334">
                <a:tc vMerge="1">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Sans emploi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210334">
                <a:tc vMerge="1">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Autres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10334">
                <a:tc rowSpan="2">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Abonnés du MNBAQ (Q18)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Oui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13%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3%</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9"/>
                  </a:ext>
                </a:extLst>
              </a:tr>
              <a:tr h="210334">
                <a:tc vMerge="1">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3000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Non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84%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0" dirty="0">
                          <a:solidFill>
                            <a:schemeClr val="tx1"/>
                          </a:solidFill>
                          <a:effectLst/>
                        </a:rPr>
                        <a:t>95%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fr-CA" sz="1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effectLst/>
                        </a:rPr>
                        <a:t>87%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FF0000"/>
                          </a:solidFill>
                          <a:effectLst/>
                        </a:rPr>
                        <a:t>96%</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bl>
          </a:graphicData>
        </a:graphic>
      </p:graphicFrame>
      <p:sp>
        <p:nvSpPr>
          <p:cNvPr id="5" name="ZoneTexte 4"/>
          <p:cNvSpPr txBox="1"/>
          <p:nvPr>
            <p:custDataLst>
              <p:tags r:id="rId4"/>
            </p:custDataLst>
          </p:nvPr>
        </p:nvSpPr>
        <p:spPr>
          <a:xfrm>
            <a:off x="247650" y="850612"/>
            <a:ext cx="8648700" cy="261610"/>
          </a:xfrm>
          <a:prstGeom prst="rect">
            <a:avLst/>
          </a:prstGeom>
          <a:noFill/>
        </p:spPr>
        <p:txBody>
          <a:bodyPr wrap="square" rtlCol="0">
            <a:spAutoFit/>
          </a:bodyPr>
          <a:lstStyle/>
          <a:p>
            <a:r>
              <a:rPr lang="fr-CA" sz="1100" b="1" dirty="0">
                <a:solidFill>
                  <a:srgbClr val="000000"/>
                </a:solidFill>
                <a:cs typeface="Arial" pitchFamily="34" charset="0"/>
              </a:rPr>
              <a:t>3.2  Profil des excursionnistes et des touristes</a:t>
            </a:r>
            <a:r>
              <a:rPr lang="fr-CA" sz="1100" i="1" dirty="0">
                <a:solidFill>
                  <a:srgbClr val="000000"/>
                </a:solidFill>
                <a:cs typeface="Arial" pitchFamily="34" charset="0"/>
              </a:rPr>
              <a:t> - suite</a:t>
            </a:r>
            <a:endParaRPr lang="fr-CA" sz="1100" dirty="0">
              <a:solidFill>
                <a:srgbClr val="000000"/>
              </a:solidFill>
              <a:cs typeface="Arial" pitchFamily="34" charset="0"/>
            </a:endParaRPr>
          </a:p>
        </p:txBody>
      </p:sp>
      <p:sp>
        <p:nvSpPr>
          <p:cNvPr id="7" name="ZoneTexte 6"/>
          <p:cNvSpPr txBox="1"/>
          <p:nvPr>
            <p:custDataLst>
              <p:tags r:id="rId5"/>
            </p:custDataLst>
          </p:nvPr>
        </p:nvSpPr>
        <p:spPr>
          <a:xfrm>
            <a:off x="1518249" y="6556075"/>
            <a:ext cx="6590581" cy="246221"/>
          </a:xfrm>
          <a:prstGeom prst="rect">
            <a:avLst/>
          </a:prstGeom>
          <a:noFill/>
        </p:spPr>
        <p:txBody>
          <a:bodyPr wrap="square" rtlCol="0">
            <a:spAutoFit/>
          </a:bodyPr>
          <a:lstStyle/>
          <a:p>
            <a:r>
              <a:rPr lang="fr-CA" sz="1000" dirty="0"/>
              <a:t>Le complément à 100% représente la non-réponse.</a:t>
            </a:r>
          </a:p>
        </p:txBody>
      </p:sp>
      <p:cxnSp>
        <p:nvCxnSpPr>
          <p:cNvPr id="8" name="Connecteur droit 7"/>
          <p:cNvCxnSpPr/>
          <p:nvPr>
            <p:custDataLst>
              <p:tags r:id="rId6"/>
            </p:custDataLst>
          </p:nvPr>
        </p:nvCxnSpPr>
        <p:spPr>
          <a:xfrm flipH="1">
            <a:off x="150549" y="4511754"/>
            <a:ext cx="216024" cy="0"/>
          </a:xfrm>
          <a:prstGeom prst="line">
            <a:avLst/>
          </a:prstGeom>
          <a:ln>
            <a:solidFill>
              <a:srgbClr val="0070C0"/>
            </a:solidFill>
            <a:headEnd type="ova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custDataLst>
              <p:tags r:id="rId7"/>
            </p:custDataLst>
          </p:nvPr>
        </p:nvCxnSpPr>
        <p:spPr>
          <a:xfrm>
            <a:off x="150549" y="4511754"/>
            <a:ext cx="0" cy="6480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custDataLst>
              <p:tags r:id="rId8"/>
            </p:custDataLst>
          </p:nvPr>
        </p:nvCxnSpPr>
        <p:spPr>
          <a:xfrm>
            <a:off x="150549" y="5159826"/>
            <a:ext cx="216024" cy="0"/>
          </a:xfrm>
          <a:prstGeom prst="line">
            <a:avLst/>
          </a:prstGeom>
          <a:ln>
            <a:solidFill>
              <a:srgbClr val="0070C0"/>
            </a:solidFill>
            <a:tailEnd type="stealth" w="lg" len="med"/>
          </a:ln>
        </p:spPr>
        <p:style>
          <a:lnRef idx="1">
            <a:schemeClr val="accent1"/>
          </a:lnRef>
          <a:fillRef idx="0">
            <a:schemeClr val="accent1"/>
          </a:fillRef>
          <a:effectRef idx="0">
            <a:schemeClr val="accent1"/>
          </a:effectRef>
          <a:fontRef idx="minor">
            <a:schemeClr val="tx1"/>
          </a:fontRef>
        </p:style>
      </p:cxnSp>
      <p:graphicFrame>
        <p:nvGraphicFramePr>
          <p:cNvPr id="11" name="Tableau 10"/>
          <p:cNvGraphicFramePr>
            <a:graphicFrameLocks noGrp="1"/>
          </p:cNvGraphicFramePr>
          <p:nvPr>
            <p:custDataLst>
              <p:tags r:id="rId9"/>
            </p:custDataLst>
            <p:extLst>
              <p:ext uri="{D42A27DB-BD31-4B8C-83A1-F6EECF244321}">
                <p14:modId xmlns:p14="http://schemas.microsoft.com/office/powerpoint/2010/main" val="568269026"/>
              </p:ext>
            </p:extLst>
          </p:nvPr>
        </p:nvGraphicFramePr>
        <p:xfrm>
          <a:off x="513584" y="4946667"/>
          <a:ext cx="8190470" cy="833031"/>
        </p:xfrm>
        <a:graphic>
          <a:graphicData uri="http://schemas.openxmlformats.org/drawingml/2006/table">
            <a:tbl>
              <a:tblPr/>
              <a:tblGrid>
                <a:gridCol w="3730612">
                  <a:extLst>
                    <a:ext uri="{9D8B030D-6E8A-4147-A177-3AD203B41FA5}">
                      <a16:colId xmlns:a16="http://schemas.microsoft.com/office/drawing/2014/main" val="20000"/>
                    </a:ext>
                  </a:extLst>
                </a:gridCol>
                <a:gridCol w="1095555">
                  <a:extLst>
                    <a:ext uri="{9D8B030D-6E8A-4147-A177-3AD203B41FA5}">
                      <a16:colId xmlns:a16="http://schemas.microsoft.com/office/drawing/2014/main" val="20001"/>
                    </a:ext>
                  </a:extLst>
                </a:gridCol>
                <a:gridCol w="1112807">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999419">
                  <a:extLst>
                    <a:ext uri="{9D8B030D-6E8A-4147-A177-3AD203B41FA5}">
                      <a16:colId xmlns:a16="http://schemas.microsoft.com/office/drawing/2014/main" val="20004"/>
                    </a:ext>
                  </a:extLst>
                </a:gridCol>
                <a:gridCol w="1043797">
                  <a:extLst>
                    <a:ext uri="{9D8B030D-6E8A-4147-A177-3AD203B41FA5}">
                      <a16:colId xmlns:a16="http://schemas.microsoft.com/office/drawing/2014/main" val="20005"/>
                    </a:ext>
                  </a:extLst>
                </a:gridCol>
              </a:tblGrid>
              <a:tr h="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Chez les non-abonnés</a:t>
                      </a:r>
                    </a:p>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bg1"/>
                          </a:solidFill>
                          <a:effectLst/>
                          <a:latin typeface="+mn-lt"/>
                          <a:ea typeface="+mn-ea"/>
                          <a:cs typeface="Arial" pitchFamily="34" charset="0"/>
                        </a:rPr>
                        <a:t>Intention d’abonnement au cours des 12 prochains mois (Q19)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Total </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(n=473)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 et 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endParaRPr kumimoji="0" lang="fr-CA" sz="1000" b="1" i="0" u="none" strike="noStrike" cap="none" normalizeH="0" baseline="0" dirty="0">
                        <a:ln>
                          <a:noFill/>
                        </a:ln>
                        <a:solidFill>
                          <a:schemeClr val="bg1"/>
                        </a:solidFill>
                        <a:effectLst/>
                        <a:latin typeface="+mj-lt"/>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Touristes</a:t>
                      </a:r>
                    </a:p>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(n=305)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84391">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 Oui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a:r>
                        <a:rPr lang="fr-CA" sz="1000" dirty="0">
                          <a:solidFill>
                            <a:schemeClr val="tx1"/>
                          </a:solidFill>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CA" sz="1000" b="1" dirty="0">
                          <a:solidFill>
                            <a:srgbClr val="0070C0"/>
                          </a:solidFill>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680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Table des matières</a:t>
            </a:r>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1632709194"/>
              </p:ext>
            </p:extLst>
          </p:nvPr>
        </p:nvGraphicFramePr>
        <p:xfrm>
          <a:off x="2259781" y="1080749"/>
          <a:ext cx="6624241" cy="3771900"/>
        </p:xfrm>
        <a:graphic>
          <a:graphicData uri="http://schemas.openxmlformats.org/drawingml/2006/table">
            <a:tbl>
              <a:tblPr firstRow="1" bandRow="1">
                <a:tableStyleId>{2D5ABB26-0587-4C30-8999-92F81FD0307C}</a:tableStyleId>
              </a:tblPr>
              <a:tblGrid>
                <a:gridCol w="5977485">
                  <a:extLst>
                    <a:ext uri="{9D8B030D-6E8A-4147-A177-3AD203B41FA5}">
                      <a16:colId xmlns:a16="http://schemas.microsoft.com/office/drawing/2014/main" val="20000"/>
                    </a:ext>
                  </a:extLst>
                </a:gridCol>
                <a:gridCol w="646756">
                  <a:extLst>
                    <a:ext uri="{9D8B030D-6E8A-4147-A177-3AD203B41FA5}">
                      <a16:colId xmlns:a16="http://schemas.microsoft.com/office/drawing/2014/main" val="20001"/>
                    </a:ext>
                  </a:extLst>
                </a:gridCol>
              </a:tblGrid>
              <a:tr h="129754">
                <a:tc>
                  <a:txBody>
                    <a:bodyPr/>
                    <a:lstStyle/>
                    <a:p>
                      <a:r>
                        <a:rPr lang="fr-CA" sz="1050" b="1" noProof="0" dirty="0">
                          <a:solidFill>
                            <a:schemeClr val="tx1"/>
                          </a:solidFill>
                          <a:latin typeface="+mj-lt"/>
                          <a:cs typeface="Arial" pitchFamily="34" charset="0"/>
                        </a:rPr>
                        <a:t>Résultats</a:t>
                      </a:r>
                      <a:r>
                        <a:rPr lang="fr-CA" sz="1050" b="1" baseline="0" noProof="0" dirty="0">
                          <a:solidFill>
                            <a:schemeClr val="tx1"/>
                          </a:solidFill>
                          <a:latin typeface="+mj-lt"/>
                          <a:cs typeface="Arial" pitchFamily="34" charset="0"/>
                        </a:rPr>
                        <a:t> détaillés </a:t>
                      </a:r>
                      <a:r>
                        <a:rPr lang="fr-CA" sz="1050" b="0" i="1" baseline="0" noProof="0" dirty="0">
                          <a:solidFill>
                            <a:schemeClr val="tx1"/>
                          </a:solidFill>
                          <a:latin typeface="+mj-lt"/>
                          <a:cs typeface="Arial" pitchFamily="34" charset="0"/>
                        </a:rPr>
                        <a:t>- suite</a:t>
                      </a:r>
                      <a:endParaRPr lang="fr-CA" sz="1050" b="1"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CA" sz="1050" b="1" noProof="0" dirty="0">
                        <a:solidFill>
                          <a:schemeClr val="tx1"/>
                        </a:solidFill>
                        <a:latin typeface="+mj-lt"/>
                        <a:cs typeface="Arial" pitchFamily="34" charset="0"/>
                      </a:endParaRP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9754">
                <a:tc>
                  <a:txBody>
                    <a:bodyPr/>
                    <a:lstStyle/>
                    <a:p>
                      <a:pPr marL="180975" marR="0" lvl="1" indent="0"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5.    Dépenses de séjour</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36</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9754">
                <a:tc>
                  <a:txBody>
                    <a:bodyPr/>
                    <a:lstStyle/>
                    <a:p>
                      <a:pPr marL="447675"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5.1 Nombre d’accompagnateurs couverts par</a:t>
                      </a:r>
                      <a:r>
                        <a:rPr lang="fr-CA" sz="1050" b="0" baseline="0" noProof="0" dirty="0">
                          <a:solidFill>
                            <a:schemeClr val="tx1"/>
                          </a:solidFill>
                          <a:latin typeface="+mj-lt"/>
                          <a:cs typeface="Arial" pitchFamily="34" charset="0"/>
                        </a:rPr>
                        <a:t> les dépenses de séjour</a:t>
                      </a:r>
                      <a:endParaRPr lang="fr-CA" sz="1050" b="0"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37</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9754">
                <a:tc>
                  <a:txBody>
                    <a:bodyPr/>
                    <a:lstStyle/>
                    <a:p>
                      <a:pPr marL="447675"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5.2 Dépenses de séjour dans la région de Québec</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38</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9754">
                <a:tc>
                  <a:txBody>
                    <a:bodyPr/>
                    <a:lstStyle/>
                    <a:p>
                      <a:pPr marL="180975" marR="0" lvl="1" indent="0"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6.    Appréciation de l’exposition </a:t>
                      </a:r>
                      <a:r>
                        <a:rPr lang="fr-CA" sz="1050" b="1" i="1" noProof="0" dirty="0">
                          <a:solidFill>
                            <a:schemeClr val="tx1"/>
                          </a:solidFill>
                          <a:latin typeface="+mj-lt"/>
                          <a:cs typeface="Arial" pitchFamily="34" charset="0"/>
                        </a:rPr>
                        <a:t>Inspiration</a:t>
                      </a:r>
                      <a:r>
                        <a:rPr lang="fr-CA" sz="1050" b="1" i="1" baseline="0" noProof="0" dirty="0">
                          <a:solidFill>
                            <a:schemeClr val="tx1"/>
                          </a:solidFill>
                          <a:latin typeface="+mj-lt"/>
                          <a:cs typeface="Arial" pitchFamily="34" charset="0"/>
                        </a:rPr>
                        <a:t> Japon</a:t>
                      </a:r>
                      <a:endParaRPr lang="fr-CA" sz="1050" b="1"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40</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9754">
                <a:tc>
                  <a:txBody>
                    <a:bodyPr/>
                    <a:lstStyle/>
                    <a:p>
                      <a:pPr marL="447675"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6.1 Appréciation de l’exposition</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41</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9754">
                <a:tc>
                  <a:txBody>
                    <a:bodyPr/>
                    <a:lstStyle/>
                    <a:p>
                      <a:pPr marL="447675" marR="0" lvl="1" indent="0" algn="l" defTabSz="914400" rtl="0" eaLnBrk="1" fontAlgn="auto" latinLnBrk="0" hangingPunct="1">
                        <a:lnSpc>
                          <a:spcPct val="100000"/>
                        </a:lnSpc>
                        <a:spcBef>
                          <a:spcPts val="0"/>
                        </a:spcBef>
                        <a:spcAft>
                          <a:spcPts val="0"/>
                        </a:spcAft>
                        <a:buClrTx/>
                        <a:buSzTx/>
                        <a:buFontTx/>
                        <a:buNone/>
                        <a:tabLst/>
                        <a:defRPr/>
                      </a:pPr>
                      <a:r>
                        <a:rPr lang="fr-CA" sz="1050" b="0" noProof="0" dirty="0">
                          <a:solidFill>
                            <a:schemeClr val="tx1"/>
                          </a:solidFill>
                          <a:latin typeface="+mj-lt"/>
                          <a:cs typeface="Arial" pitchFamily="34" charset="0"/>
                        </a:rPr>
                        <a:t>6.2 Appréciation des services entourant l’exposition</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42</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29754">
                <a:tc>
                  <a:txBody>
                    <a:bodyPr/>
                    <a:lstStyle/>
                    <a:p>
                      <a:pPr marL="180975" marR="0" lvl="1" indent="0"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7.    Moyens de communication</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43</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9754">
                <a:tc>
                  <a:txBody>
                    <a:bodyPr/>
                    <a:lstStyle/>
                    <a:p>
                      <a:pPr marL="180975" marR="0" lvl="1" indent="0"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8.    Participation à d’autres événements</a:t>
                      </a:r>
                      <a:r>
                        <a:rPr lang="fr-CA" sz="1050" b="1" baseline="0" noProof="0" dirty="0">
                          <a:solidFill>
                            <a:schemeClr val="tx1"/>
                          </a:solidFill>
                          <a:latin typeface="+mj-lt"/>
                          <a:cs typeface="Arial" pitchFamily="34" charset="0"/>
                        </a:rPr>
                        <a:t> dans la ville de Québec</a:t>
                      </a:r>
                      <a:endParaRPr lang="fr-CA" sz="1050" b="1"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46</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9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b="1" noProof="0" dirty="0">
                          <a:solidFill>
                            <a:schemeClr val="tx1"/>
                          </a:solidFill>
                          <a:latin typeface="+mj-lt"/>
                          <a:cs typeface="Arial" pitchFamily="34" charset="0"/>
                        </a:rPr>
                        <a:t>Annexes</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48</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9754">
                <a:tc>
                  <a:txBody>
                    <a:bodyPr/>
                    <a:lstStyle/>
                    <a:p>
                      <a:r>
                        <a:rPr lang="fr-CA" sz="1050" b="0" noProof="0" dirty="0">
                          <a:solidFill>
                            <a:schemeClr val="tx1"/>
                          </a:solidFill>
                          <a:latin typeface="+mj-lt"/>
                          <a:cs typeface="Arial" pitchFamily="34" charset="0"/>
                        </a:rPr>
                        <a:t>Annexe 1 : Plan échantillonnal</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49</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9754">
                <a:tc>
                  <a:txBody>
                    <a:bodyPr/>
                    <a:lstStyle/>
                    <a:p>
                      <a:r>
                        <a:rPr lang="fr-CA" sz="1050" b="0" noProof="0" dirty="0">
                          <a:solidFill>
                            <a:schemeClr val="tx1"/>
                          </a:solidFill>
                          <a:latin typeface="+mj-lt"/>
                          <a:cs typeface="Arial" pitchFamily="34" charset="0"/>
                        </a:rPr>
                        <a:t>Annexe</a:t>
                      </a:r>
                      <a:r>
                        <a:rPr lang="fr-CA" sz="1050" b="0" baseline="0" noProof="0" dirty="0">
                          <a:solidFill>
                            <a:schemeClr val="tx1"/>
                          </a:solidFill>
                          <a:latin typeface="+mj-lt"/>
                          <a:cs typeface="Arial" pitchFamily="34" charset="0"/>
                        </a:rPr>
                        <a:t> 2 : </a:t>
                      </a:r>
                      <a:r>
                        <a:rPr lang="fr-CA" sz="1050" b="0" noProof="0" dirty="0">
                          <a:solidFill>
                            <a:schemeClr val="tx1"/>
                          </a:solidFill>
                          <a:latin typeface="+mj-lt"/>
                          <a:cs typeface="Arial" pitchFamily="34" charset="0"/>
                        </a:rPr>
                        <a:t>Curriculum vitae de la chargée</a:t>
                      </a:r>
                      <a:r>
                        <a:rPr lang="fr-CA" sz="1050" b="0" baseline="0" noProof="0" dirty="0">
                          <a:solidFill>
                            <a:schemeClr val="tx1"/>
                          </a:solidFill>
                          <a:latin typeface="+mj-lt"/>
                          <a:cs typeface="Arial" pitchFamily="34" charset="0"/>
                        </a:rPr>
                        <a:t> de recherche</a:t>
                      </a:r>
                      <a:endParaRPr lang="fr-CA" sz="1050" b="0" noProof="0" dirty="0">
                        <a:solidFill>
                          <a:schemeClr val="tx1"/>
                        </a:solidFill>
                        <a:latin typeface="+mj-lt"/>
                        <a:cs typeface="Arial" pitchFamily="34" charset="0"/>
                      </a:endParaRP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50</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9754">
                <a:tc>
                  <a:txBody>
                    <a:bodyPr/>
                    <a:lstStyle/>
                    <a:p>
                      <a:r>
                        <a:rPr lang="fr-CA" sz="1050" b="0" noProof="0" dirty="0">
                          <a:solidFill>
                            <a:schemeClr val="tx1"/>
                          </a:solidFill>
                          <a:latin typeface="+mj-lt"/>
                          <a:cs typeface="Arial" pitchFamily="34" charset="0"/>
                        </a:rPr>
                        <a:t>Annexe 3 : Questionnaire</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51</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9754">
                <a:tc>
                  <a:txBody>
                    <a:bodyPr/>
                    <a:lstStyle/>
                    <a:p>
                      <a:r>
                        <a:rPr lang="fr-CA" sz="1050" b="0" noProof="0" dirty="0">
                          <a:solidFill>
                            <a:schemeClr val="tx1"/>
                          </a:solidFill>
                          <a:latin typeface="+mj-lt"/>
                          <a:cs typeface="Arial" pitchFamily="34" charset="0"/>
                        </a:rPr>
                        <a:t>Annexe 4 : Sommaire de l’étude</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0" noProof="0" dirty="0">
                          <a:solidFill>
                            <a:schemeClr val="tx1"/>
                          </a:solidFill>
                          <a:latin typeface="+mj-lt"/>
                          <a:cs typeface="Arial" pitchFamily="34" charset="0"/>
                        </a:rPr>
                        <a:t>58</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9754">
                <a:tc>
                  <a:txBody>
                    <a:bodyPr/>
                    <a:lstStyle/>
                    <a:p>
                      <a:r>
                        <a:rPr lang="fr-CA" sz="1050" b="1" noProof="0" dirty="0">
                          <a:solidFill>
                            <a:schemeClr val="tx1"/>
                          </a:solidFill>
                          <a:latin typeface="+mj-lt"/>
                          <a:cs typeface="Arial" pitchFamily="34" charset="0"/>
                        </a:rPr>
                        <a:t>Contact</a:t>
                      </a:r>
                    </a:p>
                  </a:txBody>
                  <a:tcPr marL="0" marR="9000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sz="1050" b="1" noProof="0" dirty="0">
                          <a:solidFill>
                            <a:schemeClr val="tx1"/>
                          </a:solidFill>
                          <a:latin typeface="+mj-lt"/>
                          <a:cs typeface="Arial" pitchFamily="34" charset="0"/>
                        </a:rPr>
                        <a:t>59</a:t>
                      </a:r>
                    </a:p>
                  </a:txBody>
                  <a:tcPr marL="0" marR="90000" anchor="b">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3827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30</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3. Excursionnistes et touristes</a:t>
            </a:r>
          </a:p>
        </p:txBody>
      </p:sp>
      <p:sp>
        <p:nvSpPr>
          <p:cNvPr id="5" name="Espace réservé du texte 3"/>
          <p:cNvSpPr>
            <a:spLocks noGrp="1"/>
          </p:cNvSpPr>
          <p:nvPr>
            <p:ph type="body" sz="quarter" idx="4294967295"/>
            <p:custDataLst>
              <p:tags r:id="rId3"/>
            </p:custDataLst>
          </p:nvPr>
        </p:nvSpPr>
        <p:spPr>
          <a:xfrm>
            <a:off x="247650" y="846609"/>
            <a:ext cx="8648700" cy="1325091"/>
          </a:xfrm>
          <a:prstGeom prst="rect">
            <a:avLst/>
          </a:prstGeom>
          <a:solidFill>
            <a:sysClr val="window" lastClr="FFFFFF"/>
          </a:solidFill>
        </p:spPr>
        <p:txBody>
          <a:bodyPr numCol="1"/>
          <a:lstStyle/>
          <a:p>
            <a:pPr marL="0" lvl="0" indent="0">
              <a:spcBef>
                <a:spcPts val="0"/>
              </a:spcBef>
              <a:buNone/>
            </a:pPr>
            <a:r>
              <a:rPr lang="fr-CA" sz="1100" dirty="0">
                <a:solidFill>
                  <a:srgbClr val="000000"/>
                </a:solidFill>
                <a:latin typeface="+mj-lt"/>
                <a:cs typeface="Arial" pitchFamily="34" charset="0"/>
              </a:rPr>
              <a:t>3.3  Caractéristiques du séjour</a:t>
            </a:r>
            <a:endParaRPr lang="fr-CA" sz="1100" b="0" i="1" dirty="0">
              <a:solidFill>
                <a:srgbClr val="000000"/>
              </a:solidFill>
              <a:latin typeface="+mj-lt"/>
              <a:cs typeface="Arial" pitchFamily="34" charset="0"/>
            </a:endParaRPr>
          </a:p>
          <a:p>
            <a:pPr marL="0" lvl="0" indent="0">
              <a:spcBef>
                <a:spcPts val="0"/>
              </a:spcBef>
              <a:buNone/>
            </a:pPr>
            <a:endParaRPr lang="fr-CA" sz="1100" b="0" i="1" dirty="0">
              <a:solidFill>
                <a:srgbClr val="000000"/>
              </a:solidFill>
              <a:latin typeface="+mj-lt"/>
              <a:cs typeface="Arial" pitchFamily="34" charset="0"/>
            </a:endParaRPr>
          </a:p>
          <a:p>
            <a:pPr marL="0" lvl="0" indent="0" algn="just">
              <a:spcBef>
                <a:spcPts val="0"/>
              </a:spcBef>
              <a:buNone/>
            </a:pPr>
            <a:r>
              <a:rPr lang="fr-CA" sz="1050" b="0" dirty="0">
                <a:solidFill>
                  <a:srgbClr val="000000"/>
                </a:solidFill>
                <a:latin typeface="+mj-lt"/>
                <a:cs typeface="Arial" pitchFamily="34" charset="0"/>
              </a:rPr>
              <a:t>Par la suite, les touristes ont été invités à préciser le nombre de nuits qu’ils prévoyaient passer, d’une part, dans la province de Québec et, d’autre part, à Québec dans le cadre de leur visite.</a:t>
            </a:r>
          </a:p>
          <a:p>
            <a:pPr marL="0" lvl="0" indent="0" algn="just">
              <a:spcBef>
                <a:spcPts val="0"/>
              </a:spcBef>
              <a:buNone/>
            </a:pPr>
            <a:endParaRPr lang="fr-CA" sz="1050" b="0" dirty="0">
              <a:solidFill>
                <a:srgbClr val="000000"/>
              </a:solidFill>
              <a:latin typeface="+mj-lt"/>
              <a:cs typeface="Arial" pitchFamily="34" charset="0"/>
            </a:endParaRPr>
          </a:p>
          <a:p>
            <a:pPr marL="0" lvl="0" indent="0" algn="just">
              <a:spcBef>
                <a:spcPts val="0"/>
              </a:spcBef>
              <a:buNone/>
            </a:pPr>
            <a:r>
              <a:rPr lang="fr-CA" sz="1050" b="0" dirty="0">
                <a:solidFill>
                  <a:srgbClr val="000000"/>
                </a:solidFill>
                <a:latin typeface="+mj-lt"/>
                <a:cs typeface="Arial" pitchFamily="34" charset="0"/>
              </a:rPr>
              <a:t>En moyenne, les touristes ont séjourné 5,7 nuits au Québec, dont 2,2 nuits dans la ville de Québec pour visiter l’exposition </a:t>
            </a:r>
            <a:r>
              <a:rPr lang="fr-CA" sz="1050" b="0" i="1" dirty="0">
                <a:solidFill>
                  <a:srgbClr val="000000"/>
                </a:solidFill>
                <a:latin typeface="+mj-lt"/>
                <a:cs typeface="Arial" pitchFamily="34" charset="0"/>
              </a:rPr>
              <a:t>Inspiration Japon. </a:t>
            </a:r>
            <a:r>
              <a:rPr lang="fr-CA" sz="1050" b="0" dirty="0">
                <a:solidFill>
                  <a:srgbClr val="000000"/>
                </a:solidFill>
                <a:latin typeface="+mj-lt"/>
                <a:cs typeface="Arial" pitchFamily="34" charset="0"/>
              </a:rPr>
              <a:t>Notons que 6% des touristes qui séjournaient dans la province de Québec n’ont dormi aucune nuit à Québec dans le cadre de leur visite de cette exposition. La plupart des touristes interrogés ont séjourné dans un établissement commercial (79%).</a:t>
            </a:r>
            <a:endParaRPr lang="fr-CA" sz="1000" b="0" u="sng" dirty="0">
              <a:solidFill>
                <a:srgbClr val="000000"/>
              </a:solidFill>
              <a:latin typeface="Arial" pitchFamily="34" charset="0"/>
              <a:cs typeface="Arial" pitchFamily="34" charset="0"/>
            </a:endParaRPr>
          </a:p>
        </p:txBody>
      </p:sp>
      <p:graphicFrame>
        <p:nvGraphicFramePr>
          <p:cNvPr id="7" name="Tableau 6"/>
          <p:cNvGraphicFramePr>
            <a:graphicFrameLocks noGrp="1"/>
          </p:cNvGraphicFramePr>
          <p:nvPr>
            <p:custDataLst>
              <p:tags r:id="rId4"/>
            </p:custDataLst>
            <p:extLst>
              <p:ext uri="{D42A27DB-BD31-4B8C-83A1-F6EECF244321}">
                <p14:modId xmlns:p14="http://schemas.microsoft.com/office/powerpoint/2010/main" val="807244214"/>
              </p:ext>
            </p:extLst>
          </p:nvPr>
        </p:nvGraphicFramePr>
        <p:xfrm>
          <a:off x="879893" y="4337300"/>
          <a:ext cx="7410091" cy="1647517"/>
        </p:xfrm>
        <a:graphic>
          <a:graphicData uri="http://schemas.openxmlformats.org/drawingml/2006/table">
            <a:tbl>
              <a:tblPr firstRow="1" bandRow="1"/>
              <a:tblGrid>
                <a:gridCol w="5705990">
                  <a:extLst>
                    <a:ext uri="{9D8B030D-6E8A-4147-A177-3AD203B41FA5}">
                      <a16:colId xmlns:a16="http://schemas.microsoft.com/office/drawing/2014/main" val="20000"/>
                    </a:ext>
                  </a:extLst>
                </a:gridCol>
                <a:gridCol w="1704101">
                  <a:extLst>
                    <a:ext uri="{9D8B030D-6E8A-4147-A177-3AD203B41FA5}">
                      <a16:colId xmlns:a16="http://schemas.microsoft.com/office/drawing/2014/main" val="20001"/>
                    </a:ext>
                  </a:extLst>
                </a:gridCol>
              </a:tblGrid>
              <a:tr h="47625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i="0" u="none" strike="noStrike" dirty="0">
                          <a:solidFill>
                            <a:schemeClr val="bg1"/>
                          </a:solidFill>
                          <a:effectLst/>
                          <a:latin typeface="+mj-lt"/>
                          <a:cs typeface="Arial" pitchFamily="34" charset="0"/>
                        </a:rPr>
                        <a:t>Q7. Au cours de ce séjour dans la province de Québec, dans quel type d'hébergement avez-vous séjourné ou comptez-vous séjourner ?</a:t>
                      </a:r>
                    </a:p>
                    <a:p>
                      <a:pPr algn="l" fontAlgn="b"/>
                      <a:r>
                        <a:rPr lang="fr-CA" sz="1000" b="0" i="0" u="none" strike="noStrike" dirty="0">
                          <a:solidFill>
                            <a:schemeClr val="bg1"/>
                          </a:solidFill>
                          <a:effectLst/>
                          <a:latin typeface="+mj-lt"/>
                          <a:cs typeface="Arial" pitchFamily="34" charset="0"/>
                        </a:rPr>
                        <a:t>Plusieurs</a:t>
                      </a:r>
                      <a:r>
                        <a:rPr lang="fr-CA" sz="1000" b="0" i="0" u="none" strike="noStrike" baseline="0" dirty="0">
                          <a:solidFill>
                            <a:schemeClr val="bg1"/>
                          </a:solidFill>
                          <a:effectLst/>
                          <a:latin typeface="+mj-lt"/>
                          <a:cs typeface="Arial" pitchFamily="34" charset="0"/>
                        </a:rPr>
                        <a:t> mentions possibles </a:t>
                      </a:r>
                      <a:endParaRPr lang="fr-CA" sz="1000" b="0" i="0" u="none" strike="noStrike" dirty="0">
                        <a:solidFill>
                          <a:schemeClr val="bg1"/>
                        </a:solidFill>
                        <a:effectLst/>
                        <a:latin typeface="+mj-lt"/>
                        <a:cs typeface="Arial"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fr-CA" sz="1000" b="0" i="0" u="none" strike="noStrike" dirty="0">
                          <a:solidFill>
                            <a:schemeClr val="bg1"/>
                          </a:solidFill>
                          <a:effectLst/>
                          <a:latin typeface="+mj-lt"/>
                          <a:cs typeface="Arial" pitchFamily="34" charset="0"/>
                        </a:rPr>
                        <a:t>Base :</a:t>
                      </a:r>
                      <a:r>
                        <a:rPr lang="fr-CA" sz="1000" b="0" i="0" u="none" strike="noStrike" baseline="0" dirty="0">
                          <a:solidFill>
                            <a:schemeClr val="bg1"/>
                          </a:solidFill>
                          <a:effectLst/>
                          <a:latin typeface="+mj-lt"/>
                          <a:cs typeface="Arial" pitchFamily="34" charset="0"/>
                        </a:rPr>
                        <a:t> l</a:t>
                      </a:r>
                      <a:r>
                        <a:rPr lang="fr-CA" sz="1000" b="0" dirty="0">
                          <a:solidFill>
                            <a:schemeClr val="bg1"/>
                          </a:solidFill>
                          <a:latin typeface="+mj-lt"/>
                          <a:cs typeface="Arial" pitchFamily="34" charset="0"/>
                        </a:rPr>
                        <a:t>es touristes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Touristes</a:t>
                      </a:r>
                    </a:p>
                    <a:p>
                      <a:pPr algn="ctr" fontAlgn="b"/>
                      <a:r>
                        <a:rPr lang="fr-CA" sz="1000" b="0" i="0" u="none" strike="noStrike" dirty="0">
                          <a:solidFill>
                            <a:schemeClr val="bg1"/>
                          </a:solidFill>
                          <a:effectLst/>
                          <a:latin typeface="+mj-lt"/>
                          <a:cs typeface="Arial" pitchFamily="34" charset="0"/>
                        </a:rPr>
                        <a:t>(n=314)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5709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Dans un établissement</a:t>
                      </a:r>
                      <a:r>
                        <a:rPr lang="fr-CA" sz="1000" b="0" i="0" u="none" strike="noStrike" baseline="0" dirty="0">
                          <a:solidFill>
                            <a:srgbClr val="000000"/>
                          </a:solidFill>
                          <a:effectLst/>
                          <a:latin typeface="+mj-lt"/>
                          <a:cs typeface="Arial" pitchFamily="34" charset="0"/>
                        </a:rPr>
                        <a:t> commercial (hôtel, motel, gîte, auberge, camping, etc.)</a:t>
                      </a:r>
                      <a:endParaRPr lang="fr-CA" sz="1000" b="0" i="0" u="none" strike="noStrike" baseline="30000"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7098">
                <a:tc>
                  <a:txBody>
                    <a:bodyPr/>
                    <a:lstStyle/>
                    <a:p>
                      <a:pPr algn="l" fontAlgn="b"/>
                      <a:r>
                        <a:rPr lang="fr-CA" sz="1000" b="0" i="0" u="none" strike="noStrike" dirty="0">
                          <a:solidFill>
                            <a:srgbClr val="000000"/>
                          </a:solidFill>
                          <a:effectLst/>
                          <a:latin typeface="+mj-lt"/>
                          <a:cs typeface="Arial" pitchFamily="34" charset="0"/>
                        </a:rPr>
                        <a:t>Chez des parents ou des amis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5709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Dans une résidence</a:t>
                      </a:r>
                      <a:r>
                        <a:rPr lang="fr-CA" sz="1000" b="0" i="0" u="none" strike="noStrike" baseline="0" dirty="0">
                          <a:solidFill>
                            <a:srgbClr val="000000"/>
                          </a:solidFill>
                          <a:effectLst/>
                          <a:latin typeface="+mj-lt"/>
                          <a:cs typeface="Arial" pitchFamily="34" charset="0"/>
                        </a:rPr>
                        <a:t> secondaire (non commercial)</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dirty="0">
                          <a:latin typeface="+mj-lt"/>
                          <a:cs typeface="Arial" pitchFamily="34" charset="0"/>
                        </a:rPr>
                        <a:t>1%</a:t>
                      </a:r>
                      <a:endParaRPr lang="fr-CA" sz="1000" b="0" i="0" u="none" strike="noStrike" dirty="0">
                        <a:solidFill>
                          <a:schemeClr val="tx1"/>
                        </a:solidFill>
                        <a:effectLst/>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7098">
                <a:tc>
                  <a:txBody>
                    <a:bodyPr/>
                    <a:lstStyle/>
                    <a:p>
                      <a:pPr algn="l" fontAlgn="b"/>
                      <a:r>
                        <a:rPr lang="fr-CA" sz="1000" dirty="0"/>
                        <a:t>Dans un véhicule récréatif situé dans un endroit autre qu'un camping commercial</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8" name="Tableau 7"/>
          <p:cNvGraphicFramePr>
            <a:graphicFrameLocks noGrp="1"/>
          </p:cNvGraphicFramePr>
          <p:nvPr>
            <p:custDataLst>
              <p:tags r:id="rId5"/>
            </p:custDataLst>
            <p:extLst>
              <p:ext uri="{D42A27DB-BD31-4B8C-83A1-F6EECF244321}">
                <p14:modId xmlns:p14="http://schemas.microsoft.com/office/powerpoint/2010/main" val="3246291645"/>
              </p:ext>
            </p:extLst>
          </p:nvPr>
        </p:nvGraphicFramePr>
        <p:xfrm>
          <a:off x="885827" y="2429917"/>
          <a:ext cx="7403262" cy="1752600"/>
        </p:xfrm>
        <a:graphic>
          <a:graphicData uri="http://schemas.openxmlformats.org/drawingml/2006/table">
            <a:tbl>
              <a:tblPr firstRow="1" bandRow="1"/>
              <a:tblGrid>
                <a:gridCol w="4106839">
                  <a:extLst>
                    <a:ext uri="{9D8B030D-6E8A-4147-A177-3AD203B41FA5}">
                      <a16:colId xmlns:a16="http://schemas.microsoft.com/office/drawing/2014/main" val="20000"/>
                    </a:ext>
                  </a:extLst>
                </a:gridCol>
                <a:gridCol w="1587978">
                  <a:extLst>
                    <a:ext uri="{9D8B030D-6E8A-4147-A177-3AD203B41FA5}">
                      <a16:colId xmlns:a16="http://schemas.microsoft.com/office/drawing/2014/main" val="20001"/>
                    </a:ext>
                  </a:extLst>
                </a:gridCol>
                <a:gridCol w="1708445">
                  <a:extLst>
                    <a:ext uri="{9D8B030D-6E8A-4147-A177-3AD203B41FA5}">
                      <a16:colId xmlns:a16="http://schemas.microsoft.com/office/drawing/2014/main" val="20002"/>
                    </a:ext>
                  </a:extLst>
                </a:gridCol>
              </a:tblGrid>
              <a:tr h="53456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i="0" u="none" strike="noStrike" dirty="0">
                          <a:solidFill>
                            <a:schemeClr val="bg1"/>
                          </a:solidFill>
                          <a:effectLst/>
                          <a:latin typeface="+mj-lt"/>
                          <a:cs typeface="Arial" pitchFamily="34" charset="0"/>
                        </a:rPr>
                        <a:t>Quelle est la durée de votre séjour dans la province de Québec en nombre de nuitées ? De ce nombre, combien de nuitées avez-vous passées ou comptez-vous passer à Québec</a:t>
                      </a:r>
                      <a:r>
                        <a:rPr lang="fr-CA" sz="1000" b="1" i="0" u="none" strike="noStrike" baseline="0" dirty="0">
                          <a:solidFill>
                            <a:schemeClr val="bg1"/>
                          </a:solidFill>
                          <a:effectLst/>
                          <a:latin typeface="+mj-lt"/>
                          <a:cs typeface="Arial" pitchFamily="34" charset="0"/>
                        </a:rPr>
                        <a:t> </a:t>
                      </a:r>
                      <a:r>
                        <a:rPr lang="fr-CA" sz="1000" b="1" i="0" u="none" strike="noStrike" dirty="0">
                          <a:solidFill>
                            <a:schemeClr val="bg1"/>
                          </a:solidFill>
                          <a:effectLst/>
                          <a:latin typeface="+mj-lt"/>
                          <a:cs typeface="Arial" pitchFamily="34" charset="0"/>
                        </a:rPr>
                        <a:t>pour visiter l’exposition </a:t>
                      </a:r>
                      <a:r>
                        <a:rPr lang="fr-CA" sz="1000" b="1" i="1" u="none" strike="noStrike" dirty="0">
                          <a:solidFill>
                            <a:schemeClr val="bg1"/>
                          </a:solidFill>
                          <a:effectLst/>
                          <a:latin typeface="+mj-lt"/>
                          <a:cs typeface="Arial" pitchFamily="34" charset="0"/>
                        </a:rPr>
                        <a:t>Inspiration</a:t>
                      </a:r>
                      <a:r>
                        <a:rPr lang="fr-CA" sz="1000" b="1" i="1" u="none" strike="noStrike" baseline="0" dirty="0">
                          <a:solidFill>
                            <a:schemeClr val="bg1"/>
                          </a:solidFill>
                          <a:effectLst/>
                          <a:latin typeface="+mj-lt"/>
                          <a:cs typeface="Arial" pitchFamily="34" charset="0"/>
                        </a:rPr>
                        <a:t> Japon </a:t>
                      </a:r>
                      <a:r>
                        <a:rPr lang="fr-CA" sz="1000" b="1" i="0" u="none" strike="noStrike" dirty="0">
                          <a:solidFill>
                            <a:schemeClr val="bg1"/>
                          </a:solidFill>
                          <a:effectLst/>
                          <a:latin typeface="+mj-lt"/>
                          <a:cs typeface="Arial" pitchFamily="34" charset="0"/>
                        </a:rPr>
                        <a:t>?</a:t>
                      </a:r>
                    </a:p>
                    <a:p>
                      <a:pPr marL="0" marR="0" indent="0" algn="l" defTabSz="457200" rtl="0" eaLnBrk="1" fontAlgn="b" latinLnBrk="0" hangingPunct="1">
                        <a:lnSpc>
                          <a:spcPct val="100000"/>
                        </a:lnSpc>
                        <a:spcBef>
                          <a:spcPts val="0"/>
                        </a:spcBef>
                        <a:spcAft>
                          <a:spcPts val="0"/>
                        </a:spcAft>
                        <a:buClrTx/>
                        <a:buSzTx/>
                        <a:buFontTx/>
                        <a:buNone/>
                        <a:tabLst/>
                        <a:defRPr/>
                      </a:pPr>
                      <a:r>
                        <a:rPr lang="fr-CA" sz="1000" b="0" i="0" u="none" strike="noStrike" dirty="0">
                          <a:solidFill>
                            <a:schemeClr val="bg1"/>
                          </a:solidFill>
                          <a:effectLst/>
                          <a:latin typeface="+mj-lt"/>
                          <a:cs typeface="Arial" pitchFamily="34" charset="0"/>
                        </a:rPr>
                        <a:t>Base :</a:t>
                      </a:r>
                      <a:r>
                        <a:rPr lang="fr-CA" sz="1000" b="0" i="0" u="none" strike="noStrike" baseline="0" dirty="0">
                          <a:solidFill>
                            <a:schemeClr val="bg1"/>
                          </a:solidFill>
                          <a:effectLst/>
                          <a:latin typeface="+mj-lt"/>
                          <a:cs typeface="Arial" pitchFamily="34" charset="0"/>
                        </a:rPr>
                        <a:t> </a:t>
                      </a:r>
                      <a:r>
                        <a:rPr lang="fr-CA" sz="1000" b="0" dirty="0">
                          <a:solidFill>
                            <a:schemeClr val="bg1"/>
                          </a:solidFill>
                          <a:latin typeface="+mj-lt"/>
                          <a:cs typeface="Arial" pitchFamily="34" charset="0"/>
                        </a:rPr>
                        <a:t>les touristes (n=314)</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Q4. </a:t>
                      </a:r>
                    </a:p>
                    <a:p>
                      <a:pPr algn="ctr" fontAlgn="b"/>
                      <a:r>
                        <a:rPr lang="fr-CA" sz="1000" b="0" i="0" u="none" strike="noStrike" dirty="0">
                          <a:solidFill>
                            <a:schemeClr val="bg1"/>
                          </a:solidFill>
                          <a:effectLst/>
                          <a:latin typeface="+mj-lt"/>
                          <a:cs typeface="Arial" pitchFamily="34" charset="0"/>
                        </a:rPr>
                        <a:t>Dans la province de Québec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Q5.</a:t>
                      </a:r>
                      <a:r>
                        <a:rPr lang="fr-CA" sz="1000" b="0" i="0" u="none" strike="noStrike" baseline="0" dirty="0">
                          <a:solidFill>
                            <a:schemeClr val="bg1"/>
                          </a:solidFill>
                          <a:effectLst/>
                          <a:latin typeface="+mj-lt"/>
                          <a:cs typeface="Arial" pitchFamily="34" charset="0"/>
                        </a:rPr>
                        <a:t> </a:t>
                      </a:r>
                    </a:p>
                    <a:p>
                      <a:pPr algn="ctr" fontAlgn="b"/>
                      <a:r>
                        <a:rPr lang="fr-CA" sz="1000" b="0" i="0" u="none" strike="noStrike" dirty="0">
                          <a:solidFill>
                            <a:schemeClr val="bg1"/>
                          </a:solidFill>
                          <a:effectLst/>
                          <a:latin typeface="+mj-lt"/>
                          <a:cs typeface="Arial" pitchFamily="34" charset="0"/>
                        </a:rPr>
                        <a:t>À Québec pour visiter l’exposition </a:t>
                      </a:r>
                      <a:r>
                        <a:rPr lang="fr-CA" sz="1000" b="0" i="1" u="none" strike="noStrike" dirty="0">
                          <a:solidFill>
                            <a:schemeClr val="bg1"/>
                          </a:solidFill>
                          <a:effectLst/>
                          <a:latin typeface="+mj-lt"/>
                          <a:cs typeface="Arial" pitchFamily="34" charset="0"/>
                        </a:rPr>
                        <a:t>Inspiration Japon</a:t>
                      </a:r>
                      <a:endParaRPr lang="fr-CA" sz="1000" b="0" i="0" u="none" strike="noStrike" dirty="0">
                        <a:solidFill>
                          <a:schemeClr val="bg1"/>
                        </a:solidFill>
                        <a:effectLst/>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121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Aucune nuit </a:t>
                      </a:r>
                      <a:endParaRPr lang="fr-CA" sz="1000" b="0" i="0" u="none" strike="noStrike" baseline="30000"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baseline="30000" dirty="0">
                          <a:solidFill>
                            <a:schemeClr val="tx1"/>
                          </a:solidFill>
                          <a:effectLst/>
                          <a:latin typeface="+mj-lt"/>
                          <a:cs typeface="Arial"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121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Une nuit</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121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Deux</a:t>
                      </a:r>
                      <a:r>
                        <a:rPr lang="fr-CA" sz="1000" b="0" i="0" u="none" strike="noStrike" baseline="0" dirty="0">
                          <a:solidFill>
                            <a:srgbClr val="000000"/>
                          </a:solidFill>
                          <a:effectLst/>
                          <a:latin typeface="+mj-lt"/>
                          <a:cs typeface="Arial" pitchFamily="34" charset="0"/>
                        </a:rPr>
                        <a:t> nuits</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121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dirty="0">
                          <a:solidFill>
                            <a:srgbClr val="000000"/>
                          </a:solidFill>
                          <a:effectLst/>
                          <a:latin typeface="+mj-lt"/>
                          <a:cs typeface="Arial" pitchFamily="34" charset="0"/>
                        </a:rPr>
                        <a:t>Trois ou quatre nuits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12193">
                <a:tc>
                  <a:txBody>
                    <a:bodyPr/>
                    <a:lstStyle/>
                    <a:p>
                      <a:pPr algn="l" fontAlgn="b"/>
                      <a:r>
                        <a:rPr lang="fr-CA" sz="1000" b="0" i="0" u="none" strike="noStrike" dirty="0">
                          <a:solidFill>
                            <a:schemeClr val="tx1"/>
                          </a:solidFill>
                          <a:effectLst/>
                          <a:latin typeface="+mj-lt"/>
                          <a:cs typeface="Arial" pitchFamily="34" charset="0"/>
                        </a:rPr>
                        <a:t>Cinq nuits</a:t>
                      </a:r>
                      <a:r>
                        <a:rPr lang="fr-CA" sz="1000" b="0" i="0" u="none" strike="noStrike" baseline="0" dirty="0">
                          <a:solidFill>
                            <a:schemeClr val="tx1"/>
                          </a:solidFill>
                          <a:effectLst/>
                          <a:latin typeface="+mj-lt"/>
                          <a:cs typeface="Arial" pitchFamily="34" charset="0"/>
                        </a:rPr>
                        <a:t> ou plus</a:t>
                      </a:r>
                      <a:endParaRPr lang="fr-CA" sz="1000" b="0" i="0" u="none" strike="noStrike" dirty="0">
                        <a:solidFill>
                          <a:schemeClr val="tx1"/>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121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1" i="1" u="none" strike="noStrike" dirty="0">
                          <a:solidFill>
                            <a:schemeClr val="tx1"/>
                          </a:solidFill>
                          <a:effectLst/>
                          <a:latin typeface="+mj-lt"/>
                          <a:cs typeface="Arial" pitchFamily="34" charset="0"/>
                        </a:rPr>
                        <a:t>      Moyenne (nuits)</a:t>
                      </a:r>
                      <a:endParaRPr lang="fr-CA" sz="1000" b="1" i="0" u="none" strike="noStrike" dirty="0">
                        <a:solidFill>
                          <a:schemeClr val="tx1"/>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1" i="1" u="none" strike="noStrike" dirty="0">
                          <a:solidFill>
                            <a:schemeClr val="tx1"/>
                          </a:solidFill>
                          <a:effectLst/>
                          <a:latin typeface="+mj-lt"/>
                          <a:cs typeface="Arial" pitchFamily="34" charset="0"/>
                        </a:rPr>
                        <a:t>5,7 nuits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1" i="1" u="none" strike="noStrike" dirty="0">
                          <a:solidFill>
                            <a:schemeClr val="tx1"/>
                          </a:solidFill>
                          <a:effectLst/>
                          <a:latin typeface="+mj-lt"/>
                          <a:cs typeface="Arial" pitchFamily="34" charset="0"/>
                        </a:rPr>
                        <a:t>2,2 nuits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112193">
                <a:tc>
                  <a:txBody>
                    <a:bodyPr/>
                    <a:lstStyle/>
                    <a:p>
                      <a:pPr algn="l" fontAlgn="b"/>
                      <a:r>
                        <a:rPr lang="fr-CA" sz="1000" b="0" i="0" u="none" strike="noStrike" dirty="0">
                          <a:solidFill>
                            <a:schemeClr val="tx1"/>
                          </a:solidFill>
                          <a:effectLst/>
                          <a:latin typeface="+mj-lt"/>
                          <a:cs typeface="Arial" pitchFamily="34" charset="0"/>
                        </a:rPr>
                        <a:t>Je ne sais pas / Je préfère ne pas répondre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D8EC"/>
                    </a:solidFill>
                  </a:tcPr>
                </a:tc>
                <a:tc>
                  <a:txBody>
                    <a:bodyPr/>
                    <a:lstStyle/>
                    <a:p>
                      <a:pPr algn="ctr" fontAlgn="b"/>
                      <a:r>
                        <a:rPr lang="fr-CA" sz="1000" b="0" i="0" u="none" strike="noStrike" dirty="0">
                          <a:solidFill>
                            <a:schemeClr val="tx1"/>
                          </a:solidFill>
                          <a:effectLst/>
                          <a:latin typeface="+mj-lt"/>
                          <a:cs typeface="Arial"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D8EC"/>
                    </a:solidFill>
                  </a:tcPr>
                </a:tc>
                <a:tc>
                  <a:txBody>
                    <a:bodyPr/>
                    <a:lstStyle/>
                    <a:p>
                      <a:pPr algn="ctr" fontAlgn="b"/>
                      <a:r>
                        <a:rPr lang="fr-CA" sz="1000" b="0" i="0" u="none" strike="noStrike" dirty="0">
                          <a:solidFill>
                            <a:schemeClr val="tx1"/>
                          </a:solidFill>
                          <a:effectLst/>
                          <a:latin typeface="+mj-lt"/>
                          <a:cs typeface="Arial" pitchFamily="34" charset="0"/>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D8EC"/>
                    </a:solidFill>
                  </a:tcPr>
                </a:tc>
                <a:extLst>
                  <a:ext uri="{0D108BD9-81ED-4DB2-BD59-A6C34878D82A}">
                    <a16:rowId xmlns:a16="http://schemas.microsoft.com/office/drawing/2014/main" val="10007"/>
                  </a:ext>
                </a:extLst>
              </a:tr>
            </a:tbl>
          </a:graphicData>
        </a:graphic>
      </p:graphicFrame>
      <p:sp>
        <p:nvSpPr>
          <p:cNvPr id="13" name="ZoneTexte 12"/>
          <p:cNvSpPr txBox="1"/>
          <p:nvPr>
            <p:custDataLst>
              <p:tags r:id="rId6"/>
            </p:custDataLst>
          </p:nvPr>
        </p:nvSpPr>
        <p:spPr>
          <a:xfrm>
            <a:off x="1533525" y="6508693"/>
            <a:ext cx="7350500" cy="400110"/>
          </a:xfrm>
          <a:prstGeom prst="rect">
            <a:avLst/>
          </a:prstGeom>
          <a:noFill/>
        </p:spPr>
        <p:txBody>
          <a:bodyPr wrap="square" rtlCol="0">
            <a:spAutoFit/>
          </a:bodyPr>
          <a:lstStyle/>
          <a:p>
            <a:pPr algn="just"/>
            <a:r>
              <a:rPr lang="fr-CA" sz="1000" dirty="0">
                <a:latin typeface="+mj-lt"/>
                <a:cs typeface="Arial" pitchFamily="34" charset="0"/>
              </a:rPr>
              <a:t>Q4. Uniquement les touristes se sont prononcés sur cette question. Ainsi, par définition, ils ont tous séjourné au moins une nuit à l’extérieur de leur résidence principale.</a:t>
            </a:r>
          </a:p>
        </p:txBody>
      </p:sp>
      <p:cxnSp>
        <p:nvCxnSpPr>
          <p:cNvPr id="10" name="Connecteur droit 9"/>
          <p:cNvCxnSpPr/>
          <p:nvPr>
            <p:custDataLst>
              <p:tags r:id="rId7"/>
            </p:custDataLst>
          </p:nvPr>
        </p:nvCxnSpPr>
        <p:spPr>
          <a:xfrm flipH="1">
            <a:off x="375332" y="3528342"/>
            <a:ext cx="216024" cy="0"/>
          </a:xfrm>
          <a:prstGeom prst="line">
            <a:avLst/>
          </a:prstGeom>
          <a:ln>
            <a:solidFill>
              <a:srgbClr val="0070C0"/>
            </a:solidFill>
            <a:headEnd type="ova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custDataLst>
              <p:tags r:id="rId8"/>
            </p:custDataLst>
          </p:nvPr>
        </p:nvCxnSpPr>
        <p:spPr>
          <a:xfrm>
            <a:off x="366573" y="3528342"/>
            <a:ext cx="0" cy="105351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custDataLst>
              <p:tags r:id="rId9"/>
            </p:custDataLst>
          </p:nvPr>
        </p:nvCxnSpPr>
        <p:spPr>
          <a:xfrm>
            <a:off x="366573" y="4581856"/>
            <a:ext cx="224783" cy="0"/>
          </a:xfrm>
          <a:prstGeom prst="line">
            <a:avLst/>
          </a:prstGeom>
          <a:ln>
            <a:solidFill>
              <a:srgbClr val="0070C0"/>
            </a:solidFill>
            <a:tailEnd type="stealth" w="lg" len="med"/>
          </a:ln>
        </p:spPr>
        <p:style>
          <a:lnRef idx="1">
            <a:schemeClr val="accent1"/>
          </a:lnRef>
          <a:fillRef idx="0">
            <a:schemeClr val="accent1"/>
          </a:fillRef>
          <a:effectRef idx="0">
            <a:schemeClr val="accent1"/>
          </a:effectRef>
          <a:fontRef idx="minor">
            <a:schemeClr val="tx1"/>
          </a:fontRef>
        </p:style>
      </p:cxnSp>
      <p:sp>
        <p:nvSpPr>
          <p:cNvPr id="4" name="Parenthèse ouvrante 3"/>
          <p:cNvSpPr/>
          <p:nvPr>
            <p:custDataLst>
              <p:tags r:id="rId10"/>
            </p:custDataLst>
          </p:nvPr>
        </p:nvSpPr>
        <p:spPr>
          <a:xfrm>
            <a:off x="750498" y="3252158"/>
            <a:ext cx="69011" cy="586597"/>
          </a:xfrm>
          <a:prstGeom prst="leftBracket">
            <a:avLst/>
          </a:prstGeom>
          <a:ln w="3175">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89453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31</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3. Excursionnistes et touristes</a:t>
            </a:r>
          </a:p>
        </p:txBody>
      </p:sp>
      <p:sp>
        <p:nvSpPr>
          <p:cNvPr id="5" name="Espace réservé du texte 3"/>
          <p:cNvSpPr>
            <a:spLocks noGrp="1"/>
          </p:cNvSpPr>
          <p:nvPr>
            <p:ph type="body" sz="quarter" idx="4294967295"/>
            <p:custDataLst>
              <p:tags r:id="rId3"/>
            </p:custDataLst>
          </p:nvPr>
        </p:nvSpPr>
        <p:spPr>
          <a:xfrm>
            <a:off x="247650" y="846609"/>
            <a:ext cx="8648700" cy="1325091"/>
          </a:xfrm>
          <a:prstGeom prst="rect">
            <a:avLst/>
          </a:prstGeom>
          <a:solidFill>
            <a:sysClr val="window" lastClr="FFFFFF"/>
          </a:solidFill>
        </p:spPr>
        <p:txBody>
          <a:bodyPr numCol="1"/>
          <a:lstStyle/>
          <a:p>
            <a:pPr marL="0" lvl="0" indent="0">
              <a:spcBef>
                <a:spcPts val="0"/>
              </a:spcBef>
              <a:buNone/>
            </a:pPr>
            <a:r>
              <a:rPr lang="fr-CA" sz="1100" dirty="0">
                <a:solidFill>
                  <a:srgbClr val="000000"/>
                </a:solidFill>
                <a:latin typeface="+mj-lt"/>
                <a:cs typeface="Arial" pitchFamily="34" charset="0"/>
              </a:rPr>
              <a:t>3.3  Caractéristiques du séjour</a:t>
            </a:r>
            <a:r>
              <a:rPr lang="fr-CA" sz="1100" b="0" i="1" dirty="0">
                <a:solidFill>
                  <a:srgbClr val="000000"/>
                </a:solidFill>
                <a:latin typeface="+mj-lt"/>
                <a:cs typeface="Arial" pitchFamily="34" charset="0"/>
              </a:rPr>
              <a:t> - suite</a:t>
            </a:r>
          </a:p>
          <a:p>
            <a:pPr marL="0" lvl="0" indent="0">
              <a:spcBef>
                <a:spcPts val="0"/>
              </a:spcBef>
              <a:buNone/>
            </a:pPr>
            <a:endParaRPr lang="fr-CA" sz="1100" b="0" i="1" dirty="0">
              <a:solidFill>
                <a:srgbClr val="000000"/>
              </a:solidFill>
              <a:latin typeface="+mj-lt"/>
              <a:cs typeface="Arial" pitchFamily="34" charset="0"/>
            </a:endParaRPr>
          </a:p>
          <a:p>
            <a:pPr marL="0" lvl="0" indent="0" algn="just">
              <a:spcBef>
                <a:spcPts val="0"/>
              </a:spcBef>
              <a:buNone/>
            </a:pPr>
            <a:r>
              <a:rPr lang="fr-CA" sz="1050" b="0" dirty="0">
                <a:solidFill>
                  <a:srgbClr val="000000"/>
                </a:solidFill>
                <a:latin typeface="+mj-lt"/>
                <a:cs typeface="Arial" pitchFamily="34" charset="0"/>
              </a:rPr>
              <a:t>Parmi l’ensemble des excursionnistes et des touristes interrogés, 87% auraient tout de même effectué leur séjour à Québec sans la tenue de l’exposition </a:t>
            </a:r>
            <a:r>
              <a:rPr lang="fr-CA" sz="1050" b="0" i="1" dirty="0">
                <a:solidFill>
                  <a:srgbClr val="000000"/>
                </a:solidFill>
                <a:latin typeface="+mj-lt"/>
                <a:cs typeface="Arial" pitchFamily="34" charset="0"/>
              </a:rPr>
              <a:t>Inspiration Japon</a:t>
            </a:r>
            <a:r>
              <a:rPr lang="fr-CA" sz="1050" b="0" dirty="0">
                <a:solidFill>
                  <a:srgbClr val="000000"/>
                </a:solidFill>
                <a:latin typeface="+mj-lt"/>
                <a:cs typeface="Arial" pitchFamily="34" charset="0"/>
              </a:rPr>
              <a:t> et 73% auraient quand même visité le Musée national des beaux-arts du Québec si l’exposition n’y avait pas été présentée.</a:t>
            </a:r>
          </a:p>
          <a:p>
            <a:pPr marL="0" lvl="0" indent="0" algn="just">
              <a:spcBef>
                <a:spcPts val="0"/>
              </a:spcBef>
              <a:buNone/>
            </a:pPr>
            <a:endParaRPr lang="fr-CA" sz="1050" b="0" dirty="0">
              <a:solidFill>
                <a:srgbClr val="000000"/>
              </a:solidFill>
              <a:latin typeface="+mj-lt"/>
              <a:cs typeface="Arial" pitchFamily="34" charset="0"/>
            </a:endParaRPr>
          </a:p>
          <a:p>
            <a:pPr marL="0" lvl="0" indent="0" algn="just">
              <a:spcBef>
                <a:spcPts val="0"/>
              </a:spcBef>
              <a:buNone/>
            </a:pPr>
            <a:r>
              <a:rPr lang="fr-CA" sz="1050" b="0" dirty="0">
                <a:solidFill>
                  <a:srgbClr val="000000"/>
                </a:solidFill>
                <a:latin typeface="+mj-lt"/>
                <a:cs typeface="Arial" pitchFamily="34" charset="0"/>
              </a:rPr>
              <a:t>Les touristes sont significativement plus nombreux que les excursionnistes à avoir mentionné qu’ils seraient venus à Québec (92% contre 50%) et qu’ils auraient visité le Musée (77% contre 46%) sans la tenue de cette exposition.</a:t>
            </a:r>
          </a:p>
          <a:p>
            <a:pPr marL="0" lvl="0" indent="0" algn="just">
              <a:spcBef>
                <a:spcPts val="0"/>
              </a:spcBef>
              <a:buNone/>
            </a:pPr>
            <a:endParaRPr lang="fr-CA" sz="1050" b="0" dirty="0">
              <a:solidFill>
                <a:srgbClr val="000000"/>
              </a:solidFill>
              <a:latin typeface="+mj-lt"/>
              <a:cs typeface="Arial" pitchFamily="34" charset="0"/>
            </a:endParaRPr>
          </a:p>
          <a:p>
            <a:pPr indent="-161925" algn="just">
              <a:spcBef>
                <a:spcPts val="0"/>
              </a:spcBef>
            </a:pPr>
            <a:r>
              <a:rPr lang="fr-CA" sz="1050" b="0" dirty="0">
                <a:solidFill>
                  <a:srgbClr val="000000"/>
                </a:solidFill>
                <a:latin typeface="+mj-lt"/>
                <a:cs typeface="Arial" pitchFamily="34" charset="0"/>
              </a:rPr>
              <a:t>Notons que les excursionnistes et touristes qui proviennent d’une autre province canadienne (87%), des États-Unis (93%) ou d’ailleurs dans le monde (86%) sont significativement plus nombreux que les excursionnistes et les touristes du Québec (58%) à avoir affirmé qu’ils auraient tout de même visité le Musée sans la tenue de l’exposition </a:t>
            </a:r>
            <a:r>
              <a:rPr lang="fr-CA" sz="1050" b="0" i="1" dirty="0">
                <a:solidFill>
                  <a:srgbClr val="000000"/>
                </a:solidFill>
                <a:latin typeface="+mj-lt"/>
                <a:cs typeface="Arial" pitchFamily="34" charset="0"/>
              </a:rPr>
              <a:t>Inspiration Japon</a:t>
            </a:r>
            <a:r>
              <a:rPr lang="fr-CA" sz="1050" b="0" dirty="0">
                <a:solidFill>
                  <a:srgbClr val="000000"/>
                </a:solidFill>
                <a:latin typeface="+mj-lt"/>
                <a:cs typeface="Arial" pitchFamily="34" charset="0"/>
              </a:rPr>
              <a:t>. </a:t>
            </a:r>
          </a:p>
          <a:p>
            <a:pPr indent="-161925" algn="just">
              <a:spcBef>
                <a:spcPts val="0"/>
              </a:spcBef>
            </a:pPr>
            <a:endParaRPr lang="fr-CA" sz="1050" b="0" dirty="0">
              <a:solidFill>
                <a:srgbClr val="000000"/>
              </a:solidFill>
              <a:latin typeface="+mj-lt"/>
              <a:cs typeface="Arial" pitchFamily="34" charset="0"/>
            </a:endParaRPr>
          </a:p>
          <a:p>
            <a:pPr indent="-161925" algn="just">
              <a:spcBef>
                <a:spcPts val="0"/>
              </a:spcBef>
            </a:pPr>
            <a:r>
              <a:rPr lang="fr-CA" sz="1050" b="0" dirty="0">
                <a:solidFill>
                  <a:srgbClr val="000000"/>
                </a:solidFill>
                <a:latin typeface="+mj-lt"/>
                <a:cs typeface="Arial" pitchFamily="34" charset="0"/>
              </a:rPr>
              <a:t>Par ailleurs, les excursionnistes et les touristes non centrés (c’est-à-dire qui ne sont pas venus principalement ou en partie dans la région de Québec pour visiter l’exposition </a:t>
            </a:r>
            <a:r>
              <a:rPr lang="fr-CA" sz="1050" b="0" i="1" dirty="0">
                <a:solidFill>
                  <a:srgbClr val="000000"/>
                </a:solidFill>
                <a:latin typeface="+mj-lt"/>
                <a:cs typeface="Arial" pitchFamily="34" charset="0"/>
              </a:rPr>
              <a:t>Inspiration Japon</a:t>
            </a:r>
            <a:r>
              <a:rPr lang="fr-CA" sz="1050" b="0" dirty="0">
                <a:solidFill>
                  <a:srgbClr val="000000"/>
                </a:solidFill>
                <a:latin typeface="+mj-lt"/>
                <a:cs typeface="Arial" pitchFamily="34" charset="0"/>
              </a:rPr>
              <a:t>) sont significativement plus nombreux que les touristes centrés à dire qu’ils auraient visité le Musée même si l’exposition n’y avait pas été présentée (80% contre 45%).</a:t>
            </a:r>
          </a:p>
          <a:p>
            <a:pPr indent="-161925" algn="just">
              <a:spcBef>
                <a:spcPts val="0"/>
              </a:spcBef>
            </a:pPr>
            <a:endParaRPr lang="fr-CA" sz="1000" b="0" dirty="0">
              <a:solidFill>
                <a:srgbClr val="000000"/>
              </a:solidFill>
              <a:latin typeface="Arial" pitchFamily="34" charset="0"/>
              <a:cs typeface="Arial" pitchFamily="34" charset="0"/>
            </a:endParaRPr>
          </a:p>
        </p:txBody>
      </p:sp>
      <p:graphicFrame>
        <p:nvGraphicFramePr>
          <p:cNvPr id="8" name="Tableau 7"/>
          <p:cNvGraphicFramePr>
            <a:graphicFrameLocks noGrp="1"/>
          </p:cNvGraphicFramePr>
          <p:nvPr>
            <p:custDataLst>
              <p:tags r:id="rId4"/>
            </p:custDataLst>
            <p:extLst>
              <p:ext uri="{D42A27DB-BD31-4B8C-83A1-F6EECF244321}">
                <p14:modId xmlns:p14="http://schemas.microsoft.com/office/powerpoint/2010/main" val="2910269288"/>
              </p:ext>
            </p:extLst>
          </p:nvPr>
        </p:nvGraphicFramePr>
        <p:xfrm>
          <a:off x="448575" y="3724824"/>
          <a:ext cx="8436632" cy="2018838"/>
        </p:xfrm>
        <a:graphic>
          <a:graphicData uri="http://schemas.openxmlformats.org/drawingml/2006/table">
            <a:tbl>
              <a:tblPr firstRow="1" bandRow="1"/>
              <a:tblGrid>
                <a:gridCol w="5434640">
                  <a:extLst>
                    <a:ext uri="{9D8B030D-6E8A-4147-A177-3AD203B41FA5}">
                      <a16:colId xmlns:a16="http://schemas.microsoft.com/office/drawing/2014/main" val="20000"/>
                    </a:ext>
                  </a:extLst>
                </a:gridCol>
                <a:gridCol w="1098430">
                  <a:extLst>
                    <a:ext uri="{9D8B030D-6E8A-4147-A177-3AD203B41FA5}">
                      <a16:colId xmlns:a16="http://schemas.microsoft.com/office/drawing/2014/main" val="20001"/>
                    </a:ext>
                  </a:extLst>
                </a:gridCol>
                <a:gridCol w="951781">
                  <a:extLst>
                    <a:ext uri="{9D8B030D-6E8A-4147-A177-3AD203B41FA5}">
                      <a16:colId xmlns:a16="http://schemas.microsoft.com/office/drawing/2014/main" val="20002"/>
                    </a:ext>
                  </a:extLst>
                </a:gridCol>
                <a:gridCol w="951781">
                  <a:extLst>
                    <a:ext uri="{9D8B030D-6E8A-4147-A177-3AD203B41FA5}">
                      <a16:colId xmlns:a16="http://schemas.microsoft.com/office/drawing/2014/main" val="20003"/>
                    </a:ext>
                  </a:extLst>
                </a:gridCol>
              </a:tblGrid>
              <a:tr h="47625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i="0" u="none" strike="noStrike" dirty="0">
                          <a:solidFill>
                            <a:schemeClr val="bg1"/>
                          </a:solidFill>
                          <a:effectLst/>
                          <a:latin typeface="+mj-lt"/>
                          <a:cs typeface="Arial" pitchFamily="34" charset="0"/>
                        </a:rPr>
                        <a:t>Q6</a:t>
                      </a:r>
                      <a:r>
                        <a:rPr lang="fr-CA" sz="1000" b="1" i="0" u="none" strike="noStrike" baseline="0" dirty="0">
                          <a:solidFill>
                            <a:schemeClr val="bg1"/>
                          </a:solidFill>
                          <a:effectLst/>
                          <a:latin typeface="+mj-lt"/>
                          <a:cs typeface="Arial" pitchFamily="34" charset="0"/>
                        </a:rPr>
                        <a:t> et Q6A. Auriez-vous tout de même …</a:t>
                      </a:r>
                      <a:endParaRPr lang="fr-CA" sz="1000" b="1" i="0" u="none" strike="noStrike" dirty="0">
                        <a:solidFill>
                          <a:schemeClr val="bg1"/>
                        </a:solidFill>
                        <a:effectLst/>
                        <a:latin typeface="+mj-lt"/>
                        <a:cs typeface="Arial"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fr-CA" sz="1000" b="0" i="0" u="none" strike="noStrike" dirty="0">
                          <a:solidFill>
                            <a:schemeClr val="bg1"/>
                          </a:solidFill>
                          <a:effectLst/>
                          <a:latin typeface="+mj-lt"/>
                          <a:cs typeface="Arial" pitchFamily="34" charset="0"/>
                        </a:rPr>
                        <a:t>Base :</a:t>
                      </a:r>
                      <a:r>
                        <a:rPr lang="fr-CA" sz="1000" b="0" i="0" u="none" strike="noStrike" baseline="0" dirty="0">
                          <a:solidFill>
                            <a:schemeClr val="bg1"/>
                          </a:solidFill>
                          <a:effectLst/>
                          <a:latin typeface="+mj-lt"/>
                          <a:cs typeface="Arial" pitchFamily="34" charset="0"/>
                        </a:rPr>
                        <a:t> l</a:t>
                      </a:r>
                      <a:r>
                        <a:rPr lang="fr-CA" sz="1000" b="0" dirty="0">
                          <a:solidFill>
                            <a:schemeClr val="bg1"/>
                          </a:solidFill>
                          <a:latin typeface="+mj-lt"/>
                          <a:cs typeface="Arial" pitchFamily="34" charset="0"/>
                        </a:rPr>
                        <a:t>es touristes et les excursionnistes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Excursionnistes</a:t>
                      </a:r>
                      <a:r>
                        <a:rPr lang="fr-CA" sz="1000" b="0" i="0" u="none" strike="noStrike" baseline="0" dirty="0">
                          <a:solidFill>
                            <a:schemeClr val="bg1"/>
                          </a:solidFill>
                          <a:effectLst/>
                          <a:latin typeface="+mj-lt"/>
                          <a:cs typeface="Arial" pitchFamily="34" charset="0"/>
                        </a:rPr>
                        <a:t> et touristes</a:t>
                      </a:r>
                      <a:endParaRPr lang="fr-CA" sz="1000" b="0" i="0" u="none" strike="noStrike" dirty="0">
                        <a:solidFill>
                          <a:schemeClr val="bg1"/>
                        </a:solidFill>
                        <a:effectLst/>
                        <a:latin typeface="+mj-lt"/>
                        <a:cs typeface="Arial" pitchFamily="34" charset="0"/>
                      </a:endParaRPr>
                    </a:p>
                    <a:p>
                      <a:pPr algn="ctr" fontAlgn="b"/>
                      <a:r>
                        <a:rPr lang="fr-CA" sz="1000" b="0" i="0" u="none" strike="noStrike" dirty="0">
                          <a:solidFill>
                            <a:schemeClr val="bg1"/>
                          </a:solidFill>
                          <a:effectLst/>
                          <a:latin typeface="+mj-lt"/>
                          <a:cs typeface="Arial" pitchFamily="34" charset="0"/>
                        </a:rPr>
                        <a:t>(n=360)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Excursionnistes</a:t>
                      </a:r>
                    </a:p>
                    <a:p>
                      <a:pPr algn="ctr" fontAlgn="b"/>
                      <a:r>
                        <a:rPr lang="fr-CA" sz="1000" b="0" i="0" u="none" strike="noStrike" dirty="0">
                          <a:solidFill>
                            <a:schemeClr val="bg1"/>
                          </a:solidFill>
                          <a:effectLst/>
                          <a:latin typeface="+mj-lt"/>
                          <a:cs typeface="Arial" pitchFamily="34" charset="0"/>
                        </a:rPr>
                        <a:t>(n=46)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Touristes</a:t>
                      </a:r>
                    </a:p>
                    <a:p>
                      <a:pPr algn="ctr" fontAlgn="b"/>
                      <a:r>
                        <a:rPr lang="fr-CA" sz="1000" b="0" i="0" u="none" strike="noStrike" dirty="0">
                          <a:solidFill>
                            <a:schemeClr val="bg1"/>
                          </a:solidFill>
                          <a:effectLst/>
                          <a:latin typeface="+mj-lt"/>
                          <a:cs typeface="Arial" pitchFamily="34" charset="0"/>
                        </a:rPr>
                        <a:t>(n=314)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57098">
                <a:tc gridSpan="4">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 effectué votre séjour</a:t>
                      </a:r>
                      <a:r>
                        <a:rPr lang="fr-CA" sz="1000" b="0" i="0" u="none" strike="noStrike" baseline="0" dirty="0">
                          <a:solidFill>
                            <a:srgbClr val="000000"/>
                          </a:solidFill>
                          <a:effectLst/>
                          <a:latin typeface="+mj-lt"/>
                          <a:cs typeface="Arial" pitchFamily="34" charset="0"/>
                        </a:rPr>
                        <a:t> à Québec sans la tenue de l’exposition </a:t>
                      </a:r>
                      <a:r>
                        <a:rPr lang="fr-CA" sz="1000" b="0" i="1" u="none" strike="noStrike" baseline="0" dirty="0">
                          <a:solidFill>
                            <a:srgbClr val="000000"/>
                          </a:solidFill>
                          <a:effectLst/>
                          <a:latin typeface="+mj-lt"/>
                          <a:cs typeface="Arial" pitchFamily="34" charset="0"/>
                        </a:rPr>
                        <a:t>Inspiration Japon (Q6)</a:t>
                      </a:r>
                      <a:endParaRPr lang="fr-CA" sz="1000" b="0" i="0" u="none" strike="noStrike" baseline="30000"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fr-CA"/>
                    </a:p>
                  </a:txBody>
                  <a:tcPr/>
                </a:tc>
                <a:tc hMerge="1">
                  <a:txBody>
                    <a:bodyPr/>
                    <a:lstStyle/>
                    <a:p>
                      <a:pPr algn="ctr" fontAlgn="b"/>
                      <a:endParaRPr lang="fr-CA" sz="1000" b="0" i="0" u="none" strike="noStrike" dirty="0">
                        <a:solidFill>
                          <a:schemeClr val="tx1"/>
                        </a:solidFill>
                        <a:effectLst/>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fr-CA" sz="1000" b="0" i="0" u="none" strike="noStrike" dirty="0">
                        <a:solidFill>
                          <a:schemeClr val="tx1"/>
                        </a:solidFill>
                        <a:effectLst/>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57098">
                <a:tc>
                  <a:txBody>
                    <a:bodyPr/>
                    <a:lstStyle/>
                    <a:p>
                      <a:pPr algn="l" fontAlgn="b"/>
                      <a:r>
                        <a:rPr lang="fr-CA" sz="1000" b="0" i="0" u="none" strike="noStrike" dirty="0">
                          <a:solidFill>
                            <a:srgbClr val="000000"/>
                          </a:solidFill>
                          <a:effectLst/>
                          <a:latin typeface="+mj-lt"/>
                          <a:cs typeface="Arial" pitchFamily="34" charset="0"/>
                        </a:rPr>
                        <a:t>Oui</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0070C0"/>
                          </a:solidFill>
                          <a:effectLst/>
                          <a:latin typeface="+mj-lt"/>
                          <a:cs typeface="Arial"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FF0000"/>
                          </a:solidFill>
                          <a:effectLst/>
                          <a:latin typeface="+mj-lt"/>
                          <a:cs typeface="Arial"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5709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Non</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FF0000"/>
                          </a:solidFill>
                          <a:effectLst/>
                          <a:latin typeface="+mj-lt"/>
                          <a:cs typeface="Arial"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0070C0"/>
                          </a:solidFill>
                          <a:effectLst/>
                          <a:latin typeface="+mj-lt"/>
                          <a:cs typeface="Arial"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7098">
                <a:tc gridSpan="4">
                  <a:txBody>
                    <a:bodyPr/>
                    <a:lstStyle/>
                    <a:p>
                      <a:pPr algn="l" fontAlgn="b"/>
                      <a:r>
                        <a:rPr lang="fr-CA" sz="1000" dirty="0"/>
                        <a:t>… visité le Musée national des beaux-arts du Québec sans la tenue de l’exposition </a:t>
                      </a:r>
                      <a:r>
                        <a:rPr lang="fr-CA" sz="1000" i="1" dirty="0"/>
                        <a:t>Inspiration Japon (Q6A)</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fr-CA"/>
                    </a:p>
                  </a:txBody>
                  <a:tcPr/>
                </a:tc>
                <a:tc hMerge="1">
                  <a:txBody>
                    <a:bodyPr/>
                    <a:lstStyle/>
                    <a:p>
                      <a:pPr algn="ctr" fontAlgn="b"/>
                      <a:endParaRPr lang="fr-CA" sz="1000" b="0" i="0" u="none" strike="noStrike" dirty="0">
                        <a:solidFill>
                          <a:schemeClr val="tx1"/>
                        </a:solidFill>
                        <a:effectLst/>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fr-CA" sz="1000" b="0" i="0" u="none" strike="noStrike" dirty="0">
                        <a:solidFill>
                          <a:schemeClr val="tx1"/>
                        </a:solidFill>
                        <a:effectLst/>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7098">
                <a:tc>
                  <a:txBody>
                    <a:bodyPr/>
                    <a:lstStyle/>
                    <a:p>
                      <a:pPr algn="l" fontAlgn="b"/>
                      <a:r>
                        <a:rPr lang="fr-CA" sz="1000" b="0" i="0" u="none" strike="noStrike" dirty="0">
                          <a:solidFill>
                            <a:srgbClr val="000000"/>
                          </a:solidFill>
                          <a:effectLst/>
                          <a:latin typeface="+mj-lt"/>
                          <a:cs typeface="Arial" pitchFamily="34" charset="0"/>
                        </a:rPr>
                        <a:t>Oui</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0070C0"/>
                          </a:solidFill>
                          <a:effectLst/>
                          <a:latin typeface="+mj-lt"/>
                          <a:cs typeface="Arial"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FF0000"/>
                          </a:solidFill>
                          <a:effectLst/>
                          <a:latin typeface="+mj-lt"/>
                          <a:cs typeface="Arial" pitchFamily="34"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7098">
                <a:tc>
                  <a:txBody>
                    <a:bodyPr/>
                    <a:lstStyle/>
                    <a:p>
                      <a:pPr algn="l" fontAlgn="b"/>
                      <a:r>
                        <a:rPr lang="fr-CA" sz="1000" b="0" i="0" u="none" strike="noStrike" dirty="0">
                          <a:solidFill>
                            <a:srgbClr val="000000"/>
                          </a:solidFill>
                          <a:effectLst/>
                          <a:latin typeface="+mj-lt"/>
                          <a:cs typeface="Arial" pitchFamily="34" charset="0"/>
                        </a:rPr>
                        <a:t>Non</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FF0000"/>
                          </a:solidFill>
                          <a:effectLst/>
                          <a:latin typeface="+mj-lt"/>
                          <a:cs typeface="Arial"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1" i="0" u="none" strike="noStrike" dirty="0">
                          <a:solidFill>
                            <a:srgbClr val="0070C0"/>
                          </a:solidFill>
                          <a:effectLst/>
                          <a:latin typeface="+mj-lt"/>
                          <a:cs typeface="Arial"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9" name="ZoneTexte 8"/>
          <p:cNvSpPr txBox="1"/>
          <p:nvPr>
            <p:custDataLst>
              <p:tags r:id="rId5"/>
            </p:custDataLst>
          </p:nvPr>
        </p:nvSpPr>
        <p:spPr>
          <a:xfrm>
            <a:off x="1518249" y="6556075"/>
            <a:ext cx="6590581" cy="246221"/>
          </a:xfrm>
          <a:prstGeom prst="rect">
            <a:avLst/>
          </a:prstGeom>
          <a:noFill/>
        </p:spPr>
        <p:txBody>
          <a:bodyPr wrap="square" rtlCol="0">
            <a:spAutoFit/>
          </a:bodyPr>
          <a:lstStyle/>
          <a:p>
            <a:r>
              <a:rPr lang="fr-CA" sz="1000" dirty="0"/>
              <a:t>Le complément à 100% représente la non-réponse.</a:t>
            </a:r>
          </a:p>
        </p:txBody>
      </p:sp>
    </p:spTree>
    <p:extLst>
      <p:ext uri="{BB962C8B-B14F-4D97-AF65-F5344CB8AC3E}">
        <p14:creationId xmlns:p14="http://schemas.microsoft.com/office/powerpoint/2010/main" val="2477789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32</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3. Excursionnistes et touristes</a:t>
            </a:r>
          </a:p>
        </p:txBody>
      </p:sp>
      <p:sp>
        <p:nvSpPr>
          <p:cNvPr id="4" name="Espace réservé du texte 3"/>
          <p:cNvSpPr>
            <a:spLocks noGrp="1"/>
          </p:cNvSpPr>
          <p:nvPr>
            <p:ph type="body" sz="quarter" idx="4294967295"/>
            <p:custDataLst>
              <p:tags r:id="rId3"/>
            </p:custDataLst>
          </p:nvPr>
        </p:nvSpPr>
        <p:spPr>
          <a:xfrm>
            <a:off x="247649" y="846609"/>
            <a:ext cx="8648701" cy="1344141"/>
          </a:xfrm>
          <a:prstGeom prst="rect">
            <a:avLst/>
          </a:prstGeom>
          <a:solidFill>
            <a:sysClr val="window" lastClr="FFFFFF"/>
          </a:solidFill>
        </p:spPr>
        <p:txBody>
          <a:bodyPr numCol="1"/>
          <a:lstStyle/>
          <a:p>
            <a:pPr marL="0" lvl="0" indent="0" algn="just">
              <a:buClr>
                <a:srgbClr val="000000"/>
              </a:buClr>
              <a:buNone/>
            </a:pPr>
            <a:r>
              <a:rPr lang="fr-CA" sz="1100" dirty="0">
                <a:solidFill>
                  <a:srgbClr val="000000"/>
                </a:solidFill>
                <a:latin typeface="+mj-lt"/>
              </a:rPr>
              <a:t>3.4  Identification des excursionnistes et des touristes centrés</a:t>
            </a:r>
            <a:endParaRPr lang="fr-CA" sz="1100" b="0" dirty="0">
              <a:solidFill>
                <a:srgbClr val="000000"/>
              </a:solidFill>
              <a:latin typeface="+mj-lt"/>
            </a:endParaRPr>
          </a:p>
          <a:p>
            <a:pPr marL="0" marR="0" lvl="0" indent="0" algn="just" defTabSz="508864" eaLnBrk="1" fontAlgn="auto" latinLnBrk="0" hangingPunct="1">
              <a:lnSpc>
                <a:spcPct val="100000"/>
              </a:lnSpc>
              <a:spcBef>
                <a:spcPts val="0"/>
              </a:spcBef>
              <a:spcAft>
                <a:spcPts val="0"/>
              </a:spcAft>
              <a:buClrTx/>
              <a:buSzTx/>
              <a:buFontTx/>
              <a:buNone/>
              <a:tabLst/>
              <a:defRPr/>
            </a:pPr>
            <a:endParaRPr kumimoji="0" lang="fr-CA" sz="1100" b="0" i="0" u="none" strike="noStrike" kern="0" cap="none" spc="0" normalizeH="0" baseline="0" noProof="0" dirty="0">
              <a:ln>
                <a:noFill/>
              </a:ln>
              <a:solidFill>
                <a:sysClr val="windowText" lastClr="000000"/>
              </a:solidFill>
              <a:effectLst/>
              <a:uLnTx/>
              <a:uFillTx/>
              <a:latin typeface="+mj-lt"/>
            </a:endParaRPr>
          </a:p>
          <a:p>
            <a:pPr marL="0" marR="0" lvl="0" indent="0" algn="just" defTabSz="508864" eaLnBrk="1" fontAlgn="auto" latinLnBrk="0" hangingPunct="1">
              <a:lnSpc>
                <a:spcPct val="100000"/>
              </a:lnSpc>
              <a:spcBef>
                <a:spcPts val="0"/>
              </a:spcBef>
              <a:spcAft>
                <a:spcPts val="0"/>
              </a:spcAft>
              <a:buClrTx/>
              <a:buSzTx/>
              <a:buFontTx/>
              <a:buNone/>
              <a:tabLst/>
              <a:defRPr/>
            </a:pPr>
            <a:r>
              <a:rPr kumimoji="0" lang="fr-CA" sz="1050" b="0" i="0" u="none" strike="noStrike" kern="0" cap="none" spc="0" normalizeH="0" baseline="0" noProof="0" dirty="0">
                <a:ln>
                  <a:noFill/>
                </a:ln>
                <a:solidFill>
                  <a:sysClr val="windowText" lastClr="000000"/>
                </a:solidFill>
                <a:effectLst/>
                <a:uLnTx/>
                <a:uFillTx/>
                <a:latin typeface="+mj-lt"/>
              </a:rPr>
              <a:t>Parmi </a:t>
            </a:r>
            <a:r>
              <a:rPr lang="fr-CA" sz="1050" b="0" kern="0" dirty="0">
                <a:solidFill>
                  <a:sysClr val="windowText" lastClr="000000"/>
                </a:solidFill>
                <a:latin typeface="+mj-lt"/>
              </a:rPr>
              <a:t>l’ensemble des excursionnistes et des touristes</a:t>
            </a:r>
            <a:r>
              <a:rPr kumimoji="0" lang="fr-CA" sz="1050" b="0" i="0" u="none" strike="noStrike" kern="0" cap="none" spc="0" normalizeH="0" noProof="0" dirty="0">
                <a:ln>
                  <a:noFill/>
                </a:ln>
                <a:solidFill>
                  <a:sysClr val="windowText" lastClr="000000"/>
                </a:solidFill>
                <a:effectLst/>
                <a:uLnTx/>
                <a:uFillTx/>
                <a:latin typeface="+mj-lt"/>
              </a:rPr>
              <a:t>, </a:t>
            </a:r>
            <a:r>
              <a:rPr lang="fr-CA" sz="1050" b="0" kern="0" noProof="0" dirty="0">
                <a:solidFill>
                  <a:sysClr val="windowText" lastClr="000000"/>
                </a:solidFill>
                <a:latin typeface="+mj-lt"/>
              </a:rPr>
              <a:t>44</a:t>
            </a:r>
            <a:r>
              <a:rPr kumimoji="0" lang="fr-CA" sz="1050" b="0" i="0" u="none" strike="noStrike" kern="0" cap="none" spc="0" normalizeH="0" noProof="0" dirty="0">
                <a:ln>
                  <a:noFill/>
                </a:ln>
                <a:solidFill>
                  <a:sysClr val="windowText" lastClr="000000"/>
                </a:solidFill>
                <a:effectLst/>
                <a:uLnTx/>
                <a:uFillTx/>
                <a:latin typeface="+mj-lt"/>
              </a:rPr>
              <a:t>% connaissaient ou avaient entendu parler de l’exposition </a:t>
            </a:r>
            <a:r>
              <a:rPr kumimoji="0" lang="fr-CA" sz="1050" b="0" i="1" u="none" strike="noStrike" kern="0" cap="none" spc="0" normalizeH="0" noProof="0" dirty="0">
                <a:ln>
                  <a:noFill/>
                </a:ln>
                <a:solidFill>
                  <a:sysClr val="windowText" lastClr="000000"/>
                </a:solidFill>
                <a:effectLst/>
                <a:uLnTx/>
                <a:uFillTx/>
                <a:latin typeface="+mj-lt"/>
              </a:rPr>
              <a:t>Inspiration Japon</a:t>
            </a:r>
            <a:r>
              <a:rPr kumimoji="0" lang="fr-CA" sz="1050" b="0" u="none" strike="noStrike" kern="0" cap="none" spc="0" normalizeH="0" noProof="0" dirty="0">
                <a:ln>
                  <a:noFill/>
                </a:ln>
                <a:solidFill>
                  <a:sysClr val="windowText" lastClr="000000"/>
                </a:solidFill>
                <a:effectLst/>
                <a:uLnTx/>
                <a:uFillTx/>
                <a:latin typeface="+mj-lt"/>
              </a:rPr>
              <a:t> avant de venir à Québec et de la visiter</a:t>
            </a:r>
            <a:r>
              <a:rPr kumimoji="0" lang="fr-CA" sz="1050" b="0" i="0" u="none" strike="noStrike" kern="0" cap="none" spc="0" normalizeH="0" noProof="0" dirty="0">
                <a:ln>
                  <a:noFill/>
                </a:ln>
                <a:solidFill>
                  <a:sysClr val="windowText" lastClr="000000"/>
                </a:solidFill>
                <a:effectLst/>
                <a:uLnTx/>
                <a:uFillTx/>
                <a:latin typeface="+mj-lt"/>
              </a:rPr>
              <a:t>. Cette proportion est significativement plus élevée chez les excursionnistes (83%) que chez les touristes (</a:t>
            </a:r>
            <a:r>
              <a:rPr lang="fr-CA" sz="1050" b="0" kern="0" dirty="0">
                <a:solidFill>
                  <a:sysClr val="windowText" lastClr="000000"/>
                </a:solidFill>
                <a:latin typeface="+mj-lt"/>
              </a:rPr>
              <a:t>38</a:t>
            </a:r>
            <a:r>
              <a:rPr kumimoji="0" lang="fr-CA" sz="1050" b="0" i="0" u="none" strike="noStrike" kern="0" cap="none" spc="0" normalizeH="0" noProof="0" dirty="0">
                <a:ln>
                  <a:noFill/>
                </a:ln>
                <a:solidFill>
                  <a:sysClr val="windowText" lastClr="000000"/>
                </a:solidFill>
                <a:effectLst/>
                <a:uLnTx/>
                <a:uFillTx/>
                <a:latin typeface="+mj-lt"/>
              </a:rPr>
              <a:t>%).</a:t>
            </a:r>
          </a:p>
          <a:p>
            <a:pPr marL="0" marR="0" lvl="0" indent="0" algn="just" defTabSz="508864" eaLnBrk="1" fontAlgn="auto" latinLnBrk="0" hangingPunct="1">
              <a:lnSpc>
                <a:spcPct val="100000"/>
              </a:lnSpc>
              <a:spcBef>
                <a:spcPts val="0"/>
              </a:spcBef>
              <a:spcAft>
                <a:spcPts val="0"/>
              </a:spcAft>
              <a:buClrTx/>
              <a:buSzTx/>
              <a:buFontTx/>
              <a:buNone/>
              <a:tabLst/>
              <a:defRPr/>
            </a:pPr>
            <a:endParaRPr lang="fr-CA" sz="1050" b="0" kern="0" baseline="0" dirty="0">
              <a:solidFill>
                <a:sysClr val="windowText" lastClr="000000"/>
              </a:solidFill>
              <a:latin typeface="+mj-lt"/>
            </a:endParaRPr>
          </a:p>
          <a:p>
            <a:pPr marL="0" lvl="0" indent="0" algn="just" defTabSz="508864">
              <a:spcBef>
                <a:spcPts val="0"/>
              </a:spcBef>
              <a:buNone/>
              <a:defRPr/>
            </a:pPr>
            <a:r>
              <a:rPr lang="fr-CA" sz="1050" b="0" kern="0" dirty="0">
                <a:solidFill>
                  <a:sysClr val="windowText" lastClr="000000"/>
                </a:solidFill>
                <a:latin typeface="+mj-lt"/>
              </a:rPr>
              <a:t>Lorsqu’interrogés sur leur motivation à venir à Québec, 35% des excursionnistes et des touristes qui connaissaient l’exposition avant de venir à Québec affirment être venus surtout pour visiter l’exposition </a:t>
            </a:r>
            <a:r>
              <a:rPr lang="fr-CA" sz="1050" b="0" i="1" kern="0" dirty="0">
                <a:solidFill>
                  <a:sysClr val="windowText" lastClr="000000"/>
                </a:solidFill>
                <a:latin typeface="+mj-lt"/>
              </a:rPr>
              <a:t>Inspiration Japon</a:t>
            </a:r>
            <a:r>
              <a:rPr lang="fr-CA" sz="1050" b="0" kern="0" dirty="0">
                <a:solidFill>
                  <a:sysClr val="windowText" lastClr="000000"/>
                </a:solidFill>
                <a:latin typeface="+mj-lt"/>
              </a:rPr>
              <a:t> et 34% en partie pour celle-ci. Rappelons que les excursionnistes et les touristes qui sont venus principalement ou en partie pour l’exposition </a:t>
            </a:r>
            <a:r>
              <a:rPr lang="fr-CA" sz="1050" b="0" i="1" kern="0" dirty="0">
                <a:solidFill>
                  <a:sysClr val="windowText" lastClr="000000"/>
                </a:solidFill>
                <a:latin typeface="+mj-lt"/>
              </a:rPr>
              <a:t>Inspiration Japon </a:t>
            </a:r>
            <a:r>
              <a:rPr lang="fr-CA" sz="1050" b="0" kern="0" dirty="0">
                <a:solidFill>
                  <a:sysClr val="windowText" lastClr="000000"/>
                </a:solidFill>
                <a:latin typeface="+mj-lt"/>
              </a:rPr>
              <a:t>sont qualifiés de « centrés ». Les excursionnistes sont significativement plus nombreux que les touristes à s’être déplacés à Québec surtout ou en partie pour visiter l’exposition (95% contre 61%).</a:t>
            </a:r>
          </a:p>
          <a:p>
            <a:pPr marL="0" lvl="0" indent="0" algn="just" defTabSz="508864">
              <a:spcBef>
                <a:spcPts val="0"/>
              </a:spcBef>
              <a:buNone/>
              <a:defRPr/>
            </a:pPr>
            <a:endParaRPr lang="fr-CA" sz="1050" b="0" kern="0" dirty="0">
              <a:solidFill>
                <a:sysClr val="windowText" lastClr="000000"/>
              </a:solidFill>
              <a:latin typeface="+mj-lt"/>
            </a:endParaRPr>
          </a:p>
          <a:p>
            <a:pPr marL="171450" lvl="0" indent="-171450" algn="just">
              <a:spcBef>
                <a:spcPts val="0"/>
              </a:spcBef>
              <a:buFont typeface="Wingdings" pitchFamily="2" charset="2"/>
              <a:buChar char="G"/>
            </a:pPr>
            <a:r>
              <a:rPr lang="fr-CA" sz="1050" dirty="0">
                <a:latin typeface="+mj-lt"/>
                <a:cs typeface="Arial" pitchFamily="34" charset="0"/>
              </a:rPr>
              <a:t>Parmi l’ensemble des personnes interrogées, les excursionnistes et les touristes centrés représentent 15% de l’ensemble, soit 82 personnes.</a:t>
            </a:r>
            <a:r>
              <a:rPr lang="fr-CA" sz="1050" baseline="30000" dirty="0">
                <a:solidFill>
                  <a:srgbClr val="000000"/>
                </a:solidFill>
                <a:latin typeface="+mj-lt"/>
                <a:cs typeface="Arial" pitchFamily="34" charset="0"/>
              </a:rPr>
              <a:t>2</a:t>
            </a:r>
            <a:endParaRPr lang="fr-CA" sz="1050" dirty="0">
              <a:latin typeface="+mj-lt"/>
              <a:cs typeface="Arial" pitchFamily="34" charset="0"/>
            </a:endParaRPr>
          </a:p>
          <a:p>
            <a:pPr marL="0" lvl="0" indent="0" algn="just" defTabSz="508864">
              <a:spcBef>
                <a:spcPts val="0"/>
              </a:spcBef>
              <a:buNone/>
              <a:defRPr/>
            </a:pPr>
            <a:endParaRPr lang="fr-CA" sz="1000" b="0" kern="0" dirty="0">
              <a:solidFill>
                <a:sysClr val="windowText" lastClr="000000"/>
              </a:solidFill>
            </a:endParaRPr>
          </a:p>
          <a:p>
            <a:pPr marL="0" lvl="0" indent="0" algn="just" defTabSz="508864">
              <a:spcBef>
                <a:spcPts val="0"/>
              </a:spcBef>
              <a:buNone/>
              <a:defRPr/>
            </a:pPr>
            <a:endParaRPr lang="fr-CA" sz="1000" b="0" kern="0" dirty="0">
              <a:solidFill>
                <a:prstClr val="black"/>
              </a:solidFill>
            </a:endParaRPr>
          </a:p>
        </p:txBody>
      </p:sp>
      <p:sp>
        <p:nvSpPr>
          <p:cNvPr id="5" name="Rectangle 95"/>
          <p:cNvSpPr>
            <a:spLocks noChangeArrowheads="1"/>
          </p:cNvSpPr>
          <p:nvPr>
            <p:custDataLst>
              <p:tags r:id="rId4"/>
            </p:custDataLst>
          </p:nvPr>
        </p:nvSpPr>
        <p:spPr bwMode="auto">
          <a:xfrm>
            <a:off x="983411" y="3080327"/>
            <a:ext cx="7755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chemeClr val="tx1"/>
              </a:buClr>
            </a:pPr>
            <a:r>
              <a:rPr lang="fr-CA" sz="1000" b="1" dirty="0">
                <a:latin typeface="+mj-lt"/>
                <a:cs typeface="Arial" pitchFamily="34" charset="0"/>
              </a:rPr>
              <a:t>Q8. </a:t>
            </a:r>
            <a:r>
              <a:rPr lang="fr-CA" sz="1000" b="1" dirty="0"/>
              <a:t>Avant de venir à Québec et de visiter l'exposition </a:t>
            </a:r>
            <a:r>
              <a:rPr lang="fr-CA" sz="1000" b="1" i="1" dirty="0"/>
              <a:t>Inspiration Japon</a:t>
            </a:r>
            <a:r>
              <a:rPr lang="fr-CA" sz="1000" b="1" dirty="0"/>
              <a:t>, connaissiez-vous ou  aviez-vous entendu parler de cette exposition?</a:t>
            </a:r>
          </a:p>
          <a:p>
            <a:pPr algn="ctr">
              <a:buClr>
                <a:schemeClr val="tx1"/>
              </a:buClr>
            </a:pPr>
            <a:r>
              <a:rPr lang="fr-CA" sz="1000" b="1" dirty="0">
                <a:solidFill>
                  <a:srgbClr val="0070C0"/>
                </a:solidFill>
                <a:latin typeface="+mj-lt"/>
                <a:cs typeface="Arial" pitchFamily="34" charset="0"/>
              </a:rPr>
              <a:t>- Les excursionnistes et les touristes (n=360) -</a:t>
            </a:r>
          </a:p>
        </p:txBody>
      </p:sp>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val="745847606"/>
              </p:ext>
            </p:extLst>
          </p:nvPr>
        </p:nvGraphicFramePr>
        <p:xfrm>
          <a:off x="560717" y="3536969"/>
          <a:ext cx="8255479" cy="2590223"/>
        </p:xfrm>
        <a:graphic>
          <a:graphicData uri="http://schemas.openxmlformats.org/drawingml/2006/table">
            <a:tbl>
              <a:tblPr firstRow="1" bandRow="1"/>
              <a:tblGrid>
                <a:gridCol w="4048270">
                  <a:extLst>
                    <a:ext uri="{9D8B030D-6E8A-4147-A177-3AD203B41FA5}">
                      <a16:colId xmlns:a16="http://schemas.microsoft.com/office/drawing/2014/main" val="20000"/>
                    </a:ext>
                  </a:extLst>
                </a:gridCol>
                <a:gridCol w="1402403">
                  <a:extLst>
                    <a:ext uri="{9D8B030D-6E8A-4147-A177-3AD203B41FA5}">
                      <a16:colId xmlns:a16="http://schemas.microsoft.com/office/drawing/2014/main" val="20001"/>
                    </a:ext>
                  </a:extLst>
                </a:gridCol>
                <a:gridCol w="1402403">
                  <a:extLst>
                    <a:ext uri="{9D8B030D-6E8A-4147-A177-3AD203B41FA5}">
                      <a16:colId xmlns:a16="http://schemas.microsoft.com/office/drawing/2014/main" val="20002"/>
                    </a:ext>
                  </a:extLst>
                </a:gridCol>
                <a:gridCol w="1402403">
                  <a:extLst>
                    <a:ext uri="{9D8B030D-6E8A-4147-A177-3AD203B41FA5}">
                      <a16:colId xmlns:a16="http://schemas.microsoft.com/office/drawing/2014/main" val="20003"/>
                    </a:ext>
                  </a:extLst>
                </a:gridCol>
              </a:tblGrid>
              <a:tr h="14903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i="0" u="none" strike="noStrike" dirty="0">
                          <a:solidFill>
                            <a:schemeClr val="bg1"/>
                          </a:solidFill>
                          <a:effectLst/>
                          <a:latin typeface="+mj-lt"/>
                          <a:cs typeface="Arial" pitchFamily="34" charset="0"/>
                        </a:rPr>
                        <a:t>Notoriété de</a:t>
                      </a:r>
                      <a:r>
                        <a:rPr lang="fr-CA" sz="1000" b="1" i="0" u="none" strike="noStrike" baseline="0" dirty="0">
                          <a:solidFill>
                            <a:schemeClr val="bg1"/>
                          </a:solidFill>
                          <a:effectLst/>
                          <a:latin typeface="+mj-lt"/>
                          <a:cs typeface="Arial" pitchFamily="34" charset="0"/>
                        </a:rPr>
                        <a:t> l’exposition </a:t>
                      </a:r>
                      <a:r>
                        <a:rPr lang="fr-CA" sz="1000" b="1" i="1" u="none" strike="noStrike" baseline="0" dirty="0">
                          <a:solidFill>
                            <a:schemeClr val="bg1"/>
                          </a:solidFill>
                          <a:effectLst/>
                          <a:latin typeface="+mj-lt"/>
                          <a:cs typeface="Arial" pitchFamily="34" charset="0"/>
                        </a:rPr>
                        <a:t>Inspiration Japon</a:t>
                      </a:r>
                    </a:p>
                    <a:p>
                      <a:pPr algn="l" fontAlgn="b"/>
                      <a:r>
                        <a:rPr lang="fr-CA" sz="1000" b="0" i="0" u="none" strike="noStrike" dirty="0">
                          <a:solidFill>
                            <a:schemeClr val="bg1"/>
                          </a:solidFill>
                          <a:effectLst/>
                          <a:latin typeface="+mj-lt"/>
                          <a:cs typeface="Arial" pitchFamily="34" charset="0"/>
                        </a:rPr>
                        <a:t>Base : les touristes et les excursionnistes</a:t>
                      </a: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2700" cmpd="sng">
                      <a:solidFill>
                        <a:sysClr val="window" lastClr="FFFFFF"/>
                      </a:solidFill>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kern="1200" dirty="0">
                          <a:solidFill>
                            <a:schemeClr val="bg1"/>
                          </a:solidFill>
                          <a:effectLst/>
                          <a:latin typeface="+mn-lt"/>
                          <a:ea typeface="+mn-ea"/>
                          <a:cs typeface="Arial" pitchFamily="34" charset="0"/>
                        </a:rPr>
                        <a:t>Excursionnistes</a:t>
                      </a:r>
                      <a:r>
                        <a:rPr lang="fr-CA" sz="1000" b="0" i="0" u="none" strike="noStrike" kern="1200" baseline="0" dirty="0">
                          <a:solidFill>
                            <a:schemeClr val="bg1"/>
                          </a:solidFill>
                          <a:effectLst/>
                          <a:latin typeface="+mn-lt"/>
                          <a:ea typeface="+mn-ea"/>
                          <a:cs typeface="Arial" pitchFamily="34" charset="0"/>
                        </a:rPr>
                        <a:t> et touristes</a:t>
                      </a:r>
                      <a:endParaRPr lang="fr-CA" sz="1000" b="0" i="0" u="none" strike="noStrike" kern="1200" dirty="0">
                        <a:solidFill>
                          <a:schemeClr val="bg1"/>
                        </a:solidFill>
                        <a:effectLst/>
                        <a:latin typeface="+mn-lt"/>
                        <a:ea typeface="+mn-ea"/>
                        <a:cs typeface="Arial" pitchFamily="34" charset="0"/>
                      </a:endParaRPr>
                    </a:p>
                    <a:p>
                      <a:pPr algn="ctr" fontAlgn="b"/>
                      <a:r>
                        <a:rPr lang="fr-CA" sz="1000" b="0" i="0" u="none" strike="noStrike" dirty="0">
                          <a:solidFill>
                            <a:schemeClr val="bg1"/>
                          </a:solidFill>
                          <a:effectLst/>
                          <a:latin typeface="+mj-lt"/>
                          <a:cs typeface="Arial" pitchFamily="34" charset="0"/>
                        </a:rPr>
                        <a:t>(n=360)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Excursionnistes</a:t>
                      </a:r>
                    </a:p>
                    <a:p>
                      <a:pPr algn="ctr" fontAlgn="b"/>
                      <a:r>
                        <a:rPr lang="fr-CA" sz="1000" b="0" i="0" u="none" strike="noStrike" dirty="0">
                          <a:solidFill>
                            <a:schemeClr val="bg1"/>
                          </a:solidFill>
                          <a:effectLst/>
                          <a:latin typeface="+mj-lt"/>
                          <a:cs typeface="Arial" pitchFamily="34" charset="0"/>
                        </a:rPr>
                        <a:t>(n=46)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Touristes</a:t>
                      </a:r>
                    </a:p>
                    <a:p>
                      <a:pPr algn="ctr" fontAlgn="b"/>
                      <a:r>
                        <a:rPr lang="fr-CA" sz="1000" b="0" i="0" u="none" strike="noStrike" dirty="0">
                          <a:solidFill>
                            <a:schemeClr val="bg1"/>
                          </a:solidFill>
                          <a:effectLst/>
                          <a:latin typeface="+mj-lt"/>
                          <a:cs typeface="Arial" pitchFamily="34" charset="0"/>
                        </a:rPr>
                        <a:t>(n=314)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9449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 OUI</a:t>
                      </a: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83%</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38%</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31541">
                <a:tc gridSpan="4">
                  <a:txBody>
                    <a:bodyPr/>
                    <a:lstStyle/>
                    <a:p>
                      <a:pPr algn="ctr">
                        <a:spcBef>
                          <a:spcPct val="20000"/>
                        </a:spcBef>
                        <a:buClr>
                          <a:schemeClr val="tx1"/>
                        </a:buClr>
                      </a:pPr>
                      <a:endParaRPr lang="fr-CA" sz="600" b="1" dirty="0">
                        <a:latin typeface="+mj-lt"/>
                        <a:cs typeface="Arial" pitchFamily="34" charset="0"/>
                      </a:endParaRPr>
                    </a:p>
                    <a:p>
                      <a:pPr algn="ctr">
                        <a:spcBef>
                          <a:spcPct val="20000"/>
                        </a:spcBef>
                        <a:buClr>
                          <a:schemeClr val="tx1"/>
                        </a:buClr>
                      </a:pPr>
                      <a:r>
                        <a:rPr lang="fr-CA" sz="1000" b="1" dirty="0">
                          <a:latin typeface="+mj-lt"/>
                          <a:cs typeface="Arial" pitchFamily="34" charset="0"/>
                        </a:rPr>
                        <a:t>Q9. </a:t>
                      </a:r>
                      <a:r>
                        <a:rPr lang="fr-CA" sz="1000" b="1" dirty="0">
                          <a:effectLst/>
                        </a:rPr>
                        <a:t>À propos de votre décision de venir à Québec durant l'exposition </a:t>
                      </a:r>
                      <a:r>
                        <a:rPr lang="fr-CA" sz="1000" b="1" i="1" dirty="0">
                          <a:effectLst/>
                        </a:rPr>
                        <a:t>Inspiration Japon</a:t>
                      </a:r>
                      <a:r>
                        <a:rPr lang="fr-CA" sz="1000" b="1" dirty="0">
                          <a:effectLst/>
                        </a:rPr>
                        <a:t>, diriez-vous que vous êtes venu ... ?</a:t>
                      </a:r>
                    </a:p>
                    <a:p>
                      <a:pPr algn="ctr">
                        <a:spcBef>
                          <a:spcPct val="20000"/>
                        </a:spcBef>
                        <a:buClr>
                          <a:schemeClr val="tx1"/>
                        </a:buClr>
                      </a:pPr>
                      <a:r>
                        <a:rPr lang="fr-CA" sz="1000" b="1" kern="1200" dirty="0">
                          <a:solidFill>
                            <a:srgbClr val="0070C0"/>
                          </a:solidFill>
                          <a:latin typeface="+mn-lt"/>
                          <a:ea typeface="+mn-ea"/>
                          <a:cs typeface="Arial" pitchFamily="34" charset="0"/>
                        </a:rPr>
                        <a:t>- Les excursionnistes et les touristes qui connaissaient l’exposition avant de venir à Québec (n=157)</a:t>
                      </a:r>
                      <a:r>
                        <a:rPr lang="fr-CA" sz="1000" b="1" kern="1200" baseline="0" dirty="0">
                          <a:solidFill>
                            <a:srgbClr val="0070C0"/>
                          </a:solidFill>
                          <a:latin typeface="+mn-lt"/>
                          <a:ea typeface="+mn-ea"/>
                          <a:cs typeface="Arial" pitchFamily="34" charset="0"/>
                        </a:rPr>
                        <a:t> </a:t>
                      </a:r>
                      <a:r>
                        <a:rPr lang="fr-CA" sz="1000" b="1" kern="1200" dirty="0">
                          <a:solidFill>
                            <a:srgbClr val="0070C0"/>
                          </a:solidFill>
                          <a:latin typeface="+mn-lt"/>
                          <a:ea typeface="+mn-ea"/>
                          <a:cs typeface="Arial" pitchFamily="34" charset="0"/>
                        </a:rPr>
                        <a:t>-</a:t>
                      </a:r>
                    </a:p>
                    <a:p>
                      <a:pPr algn="ctr">
                        <a:spcBef>
                          <a:spcPct val="20000"/>
                        </a:spcBef>
                        <a:buClr>
                          <a:schemeClr val="tx1"/>
                        </a:buClr>
                      </a:pPr>
                      <a:endParaRPr lang="fr-CA" sz="600" b="1" dirty="0">
                        <a:solidFill>
                          <a:srgbClr val="B71320"/>
                        </a:solidFill>
                        <a:latin typeface="+mj-lt"/>
                        <a:cs typeface="Arial" pitchFamily="34" charset="0"/>
                      </a:endParaRP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fr-CA" sz="900" b="0" i="0" u="none" strike="noStrike" dirty="0">
                        <a:solidFill>
                          <a:schemeClr val="tx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CA" sz="900" b="1" dirty="0">
                        <a:effectLst/>
                        <a:latin typeface="Arial" pitchFamily="34" charset="0"/>
                        <a:cs typeface="Arial" pitchFamily="34" charset="0"/>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CA" sz="900" b="1" dirty="0">
                        <a:effectLst/>
                        <a:latin typeface="Arial" pitchFamily="34" charset="0"/>
                        <a:cs typeface="Arial" pitchFamily="34" charset="0"/>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5897">
                <a:tc>
                  <a:txBody>
                    <a:bodyPr/>
                    <a:lstStyle/>
                    <a:p>
                      <a:pPr algn="l" fontAlgn="b"/>
                      <a:r>
                        <a:rPr lang="fr-CA" sz="1000" b="1" i="0" u="none" strike="noStrike" dirty="0">
                          <a:solidFill>
                            <a:schemeClr val="bg1"/>
                          </a:solidFill>
                          <a:effectLst/>
                          <a:latin typeface="+mj-lt"/>
                          <a:cs typeface="Arial" pitchFamily="34" charset="0"/>
                        </a:rPr>
                        <a:t>Décision de venir dans la région de Québec</a:t>
                      </a:r>
                    </a:p>
                    <a:p>
                      <a:pPr algn="l" fontAlgn="b"/>
                      <a:r>
                        <a:rPr lang="fr-CA" sz="1000" b="0" i="0" u="none" strike="noStrike" dirty="0">
                          <a:solidFill>
                            <a:schemeClr val="bg1"/>
                          </a:solidFill>
                          <a:effectLst/>
                          <a:latin typeface="+mj-lt"/>
                          <a:cs typeface="Arial" pitchFamily="34" charset="0"/>
                        </a:rPr>
                        <a:t>Base : les excursionnistes et les touristes </a:t>
                      </a:r>
                      <a:r>
                        <a:rPr lang="fr-CA" sz="1000" b="0" i="0" u="none" strike="noStrike" baseline="0" dirty="0">
                          <a:solidFill>
                            <a:schemeClr val="bg1"/>
                          </a:solidFill>
                          <a:effectLst/>
                          <a:latin typeface="+mj-lt"/>
                          <a:cs typeface="Arial" pitchFamily="34" charset="0"/>
                        </a:rPr>
                        <a:t>qui connaissaient l’exposition </a:t>
                      </a:r>
                      <a:r>
                        <a:rPr lang="fr-CA" sz="1000" b="0" i="1" u="none" strike="noStrike" baseline="0" dirty="0">
                          <a:solidFill>
                            <a:schemeClr val="bg1"/>
                          </a:solidFill>
                          <a:effectLst/>
                          <a:latin typeface="+mj-lt"/>
                          <a:cs typeface="Arial" pitchFamily="34" charset="0"/>
                        </a:rPr>
                        <a:t>Inspiration Japon</a:t>
                      </a:r>
                      <a:r>
                        <a:rPr lang="fr-CA" sz="1000" b="0" i="0" u="none" strike="noStrike" baseline="0" dirty="0">
                          <a:solidFill>
                            <a:schemeClr val="bg1"/>
                          </a:solidFill>
                          <a:effectLst/>
                          <a:latin typeface="+mj-lt"/>
                          <a:cs typeface="Arial" pitchFamily="34" charset="0"/>
                        </a:rPr>
                        <a:t> avant de venir à Québec</a:t>
                      </a:r>
                      <a:endParaRPr lang="fr-CA" sz="1000" b="0" i="0" u="none" strike="noStrike" dirty="0">
                        <a:solidFill>
                          <a:schemeClr val="bg1"/>
                        </a:solidFill>
                        <a:effectLst/>
                        <a:latin typeface="+mj-lt"/>
                        <a:cs typeface="Arial" pitchFamily="34" charset="0"/>
                      </a:endParaRP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(n=157)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fr-CA" sz="1000" b="0" dirty="0">
                          <a:solidFill>
                            <a:schemeClr val="bg1"/>
                          </a:solidFill>
                          <a:effectLst/>
                          <a:latin typeface="+mj-lt"/>
                          <a:cs typeface="Arial" pitchFamily="34" charset="0"/>
                        </a:rPr>
                        <a:t>(n=38)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fr-CA" sz="1000" b="0" dirty="0">
                          <a:solidFill>
                            <a:schemeClr val="bg1"/>
                          </a:solidFill>
                          <a:effectLst/>
                          <a:latin typeface="+mj-lt"/>
                          <a:cs typeface="Arial" pitchFamily="34" charset="0"/>
                        </a:rPr>
                        <a:t>(n=119)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3"/>
                  </a:ext>
                </a:extLst>
              </a:tr>
              <a:tr h="95766">
                <a:tc>
                  <a:txBody>
                    <a:bodyPr/>
                    <a:lstStyle/>
                    <a:p>
                      <a:pPr algn="l" fontAlgn="b"/>
                      <a:r>
                        <a:rPr lang="fr-CA" sz="1000" b="1" i="0" u="none" strike="noStrike" dirty="0">
                          <a:solidFill>
                            <a:schemeClr val="tx1"/>
                          </a:solidFill>
                          <a:effectLst/>
                          <a:latin typeface="+mj-lt"/>
                          <a:cs typeface="Arial" pitchFamily="34" charset="0"/>
                        </a:rPr>
                        <a:t>TOTAL</a:t>
                      </a:r>
                      <a:r>
                        <a:rPr lang="fr-CA" sz="1000" b="1" i="0" u="none" strike="noStrike" baseline="0" dirty="0">
                          <a:solidFill>
                            <a:schemeClr val="tx1"/>
                          </a:solidFill>
                          <a:effectLst/>
                          <a:latin typeface="+mj-lt"/>
                          <a:cs typeface="Arial" pitchFamily="34" charset="0"/>
                        </a:rPr>
                        <a:t> CENTRÉS</a:t>
                      </a:r>
                      <a:endParaRPr lang="fr-CA" sz="1000" b="1" i="0" u="none" strike="noStrike" dirty="0">
                        <a:solidFill>
                          <a:schemeClr val="tx1"/>
                        </a:solidFill>
                        <a:effectLst/>
                        <a:latin typeface="+mj-lt"/>
                        <a:cs typeface="Arial" pitchFamily="34" charset="0"/>
                      </a:endParaRP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1" i="0" u="none" strike="noStrike" dirty="0">
                          <a:solidFill>
                            <a:schemeClr val="tx1"/>
                          </a:solidFill>
                          <a:effectLst/>
                          <a:latin typeface="+mj-lt"/>
                          <a:cs typeface="Arial"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FF0000"/>
                          </a:solidFill>
                          <a:effectLst/>
                        </a:rPr>
                        <a:t>95%</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0070C0"/>
                          </a:solidFill>
                          <a:effectLst/>
                        </a:rPr>
                        <a:t>61%</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95766">
                <a:tc>
                  <a:txBody>
                    <a:bodyPr/>
                    <a:lstStyle/>
                    <a:p>
                      <a:pPr algn="l" fontAlgn="b"/>
                      <a:r>
                        <a:rPr lang="fr-CA" sz="1000" b="0" i="0" u="none" strike="noStrike" dirty="0">
                          <a:solidFill>
                            <a:srgbClr val="000000"/>
                          </a:solidFill>
                          <a:effectLst/>
                          <a:latin typeface="+mj-lt"/>
                          <a:cs typeface="Arial" pitchFamily="34" charset="0"/>
                        </a:rPr>
                        <a:t>Surtout pour l’exposition</a:t>
                      </a:r>
                      <a:r>
                        <a:rPr lang="fr-CA" sz="1000" b="0" i="0" u="none" strike="noStrike" baseline="0" dirty="0">
                          <a:solidFill>
                            <a:srgbClr val="000000"/>
                          </a:solidFill>
                          <a:effectLst/>
                          <a:latin typeface="+mj-lt"/>
                          <a:cs typeface="Arial" pitchFamily="34" charset="0"/>
                        </a:rPr>
                        <a:t> </a:t>
                      </a:r>
                      <a:r>
                        <a:rPr lang="fr-CA" sz="1000" b="0" i="1" u="none" strike="noStrike" baseline="0" dirty="0">
                          <a:solidFill>
                            <a:srgbClr val="000000"/>
                          </a:solidFill>
                          <a:effectLst/>
                          <a:latin typeface="+mj-lt"/>
                          <a:cs typeface="Arial" pitchFamily="34" charset="0"/>
                        </a:rPr>
                        <a:t>Inspiration Japon</a:t>
                      </a:r>
                      <a:endParaRPr lang="fr-CA" sz="1000" b="0" i="0" u="none" strike="noStrike" dirty="0">
                        <a:solidFill>
                          <a:srgbClr val="000000"/>
                        </a:solidFill>
                        <a:effectLst/>
                        <a:latin typeface="+mj-lt"/>
                        <a:cs typeface="Arial" pitchFamily="34" charset="0"/>
                      </a:endParaRP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71%</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24%</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95766">
                <a:tc>
                  <a:txBody>
                    <a:bodyPr/>
                    <a:lstStyle/>
                    <a:p>
                      <a:pPr algn="l" fontAlgn="b"/>
                      <a:r>
                        <a:rPr lang="fr-CA" sz="1000" b="0" i="0" u="none" strike="noStrike" dirty="0">
                          <a:solidFill>
                            <a:srgbClr val="000000"/>
                          </a:solidFill>
                          <a:effectLst/>
                          <a:latin typeface="+mj-lt"/>
                          <a:cs typeface="Arial" pitchFamily="34" charset="0"/>
                        </a:rPr>
                        <a:t>En partie pour l’exposition</a:t>
                      </a:r>
                      <a:r>
                        <a:rPr lang="fr-CA" sz="1000" b="0" i="0" u="none" strike="noStrike" baseline="0" dirty="0">
                          <a:solidFill>
                            <a:srgbClr val="000000"/>
                          </a:solidFill>
                          <a:effectLst/>
                          <a:latin typeface="+mj-lt"/>
                          <a:cs typeface="Arial" pitchFamily="34" charset="0"/>
                        </a:rPr>
                        <a:t> </a:t>
                      </a:r>
                      <a:r>
                        <a:rPr lang="fr-CA" sz="1000" b="0" i="1" u="none" strike="noStrike" baseline="0" dirty="0">
                          <a:solidFill>
                            <a:srgbClr val="000000"/>
                          </a:solidFill>
                          <a:effectLst/>
                          <a:latin typeface="+mj-lt"/>
                          <a:cs typeface="Arial" pitchFamily="34" charset="0"/>
                        </a:rPr>
                        <a:t>Inspiration Japon</a:t>
                      </a:r>
                      <a:endParaRPr lang="fr-CA" sz="1000" b="0" i="0" u="none" strike="noStrike" dirty="0">
                        <a:solidFill>
                          <a:srgbClr val="000000"/>
                        </a:solidFill>
                        <a:effectLst/>
                        <a:latin typeface="+mj-lt"/>
                        <a:cs typeface="Arial" pitchFamily="34" charset="0"/>
                      </a:endParaRP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1000" b="0" i="0" u="none" strike="noStrike" dirty="0">
                          <a:solidFill>
                            <a:schemeClr val="tx1"/>
                          </a:solidFill>
                          <a:effectLst/>
                          <a:latin typeface="+mj-lt"/>
                          <a:cs typeface="Arial"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26107">
                <a:tc>
                  <a:txBody>
                    <a:bodyPr/>
                    <a:lstStyle/>
                    <a:p>
                      <a:pPr algn="l" fontAlgn="b"/>
                      <a:r>
                        <a:rPr lang="fr-CA" sz="1000" b="1" dirty="0">
                          <a:solidFill>
                            <a:schemeClr val="tx1"/>
                          </a:solidFill>
                          <a:latin typeface="+mj-lt"/>
                        </a:rPr>
                        <a:t>Ou que l’exposition n’a eu aucune influence sur votre décision de venir à Québec</a:t>
                      </a:r>
                      <a:endParaRPr lang="fr-CA" sz="1000" b="1" i="0" u="none" strike="noStrike" dirty="0">
                        <a:solidFill>
                          <a:schemeClr val="tx1"/>
                        </a:solidFill>
                        <a:effectLst/>
                        <a:latin typeface="+mj-lt"/>
                        <a:cs typeface="Arial" pitchFamily="34" charset="0"/>
                      </a:endParaRP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fr-CA" sz="1000" b="1" i="0" u="none" strike="noStrike" dirty="0">
                          <a:solidFill>
                            <a:schemeClr val="tx1"/>
                          </a:solidFill>
                          <a:effectLst/>
                          <a:latin typeface="+mj-lt"/>
                          <a:cs typeface="Arial"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0070C0"/>
                          </a:solidFill>
                          <a:effectLst/>
                        </a:rPr>
                        <a:t>5%</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FF0000"/>
                          </a:solidFill>
                          <a:effectLst/>
                        </a:rPr>
                        <a:t>39%</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bl>
          </a:graphicData>
        </a:graphic>
      </p:graphicFrame>
      <p:sp>
        <p:nvSpPr>
          <p:cNvPr id="3" name="ZoneTexte 2"/>
          <p:cNvSpPr txBox="1"/>
          <p:nvPr>
            <p:custDataLst>
              <p:tags r:id="rId6"/>
            </p:custDataLst>
          </p:nvPr>
        </p:nvSpPr>
        <p:spPr>
          <a:xfrm>
            <a:off x="1535502" y="6573328"/>
            <a:ext cx="7323826" cy="230832"/>
          </a:xfrm>
          <a:prstGeom prst="rect">
            <a:avLst/>
          </a:prstGeom>
          <a:noFill/>
        </p:spPr>
        <p:txBody>
          <a:bodyPr wrap="square" rtlCol="0">
            <a:spAutoFit/>
          </a:bodyPr>
          <a:lstStyle/>
          <a:p>
            <a:r>
              <a:rPr lang="fr-CA" sz="900" baseline="30000" dirty="0">
                <a:solidFill>
                  <a:srgbClr val="000000"/>
                </a:solidFill>
                <a:latin typeface="+mj-lt"/>
                <a:cs typeface="Arial" pitchFamily="34" charset="0"/>
              </a:rPr>
              <a:t>2 </a:t>
            </a:r>
            <a:r>
              <a:rPr lang="fr-CA" sz="900" dirty="0">
                <a:solidFill>
                  <a:srgbClr val="000000"/>
                </a:solidFill>
                <a:latin typeface="+mj-lt"/>
                <a:cs typeface="Arial" panose="020B0604020202020204" pitchFamily="34" charset="0"/>
              </a:rPr>
              <a:t>La proportion </a:t>
            </a:r>
            <a:r>
              <a:rPr lang="fr-CA" sz="900" dirty="0">
                <a:solidFill>
                  <a:srgbClr val="000000"/>
                </a:solidFill>
                <a:cs typeface="Arial" panose="020B0604020202020204" pitchFamily="34" charset="0"/>
              </a:rPr>
              <a:t>des </a:t>
            </a:r>
            <a:r>
              <a:rPr lang="fr-CA" sz="900" u="sng" dirty="0">
                <a:solidFill>
                  <a:srgbClr val="000000"/>
                </a:solidFill>
                <a:cs typeface="Arial" panose="020B0604020202020204" pitchFamily="34" charset="0"/>
              </a:rPr>
              <a:t>excursionnistes et des touristes centrés</a:t>
            </a:r>
            <a:r>
              <a:rPr lang="fr-CA" sz="900" dirty="0">
                <a:solidFill>
                  <a:srgbClr val="000000"/>
                </a:solidFill>
                <a:cs typeface="Arial" panose="020B0604020202020204" pitchFamily="34" charset="0"/>
              </a:rPr>
              <a:t> a été calculée selon la formule recommandée par le Ministère du Tourisme du Québec. </a:t>
            </a:r>
            <a:r>
              <a:rPr lang="fr-CA" sz="900" dirty="0">
                <a:solidFill>
                  <a:srgbClr val="000000"/>
                </a:solidFill>
                <a:latin typeface="Arial" pitchFamily="34" charset="0"/>
                <a:cs typeface="Arial" pitchFamily="34" charset="0"/>
              </a:rPr>
              <a:t> </a:t>
            </a:r>
            <a:endParaRPr lang="fr-CA" sz="900" dirty="0"/>
          </a:p>
        </p:txBody>
      </p:sp>
    </p:spTree>
    <p:extLst>
      <p:ext uri="{BB962C8B-B14F-4D97-AF65-F5344CB8AC3E}">
        <p14:creationId xmlns:p14="http://schemas.microsoft.com/office/powerpoint/2010/main" val="894532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6"/>
            <p:custDataLst>
              <p:tags r:id="rId1"/>
            </p:custDataLst>
          </p:nvPr>
        </p:nvPicPr>
        <p:blipFill>
          <a:blip r:embed="rId6">
            <a:extLst>
              <a:ext uri="{28A0092B-C50C-407E-A947-70E740481C1C}">
                <a14:useLocalDpi xmlns:a14="http://schemas.microsoft.com/office/drawing/2010/main" val="0"/>
              </a:ext>
            </a:extLst>
          </a:blip>
          <a:srcRect l="98" r="98"/>
          <a:stretch>
            <a:fillRect/>
          </a:stretch>
        </p:blipFill>
        <p:spPr/>
      </p:pic>
      <p:pic>
        <p:nvPicPr>
          <p:cNvPr id="16" name="Imag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739725" y="3194680"/>
            <a:ext cx="432780" cy="432780"/>
          </a:xfrm>
          <a:prstGeom prst="rect">
            <a:avLst/>
          </a:prstGeom>
        </p:spPr>
      </p:pic>
      <p:sp>
        <p:nvSpPr>
          <p:cNvPr id="6" name="Titre 2"/>
          <p:cNvSpPr>
            <a:spLocks noGrp="1"/>
          </p:cNvSpPr>
          <p:nvPr>
            <p:ph type="title"/>
            <p:custDataLst>
              <p:tags r:id="rId3"/>
            </p:custDataLst>
          </p:nvPr>
        </p:nvSpPr>
        <p:spPr>
          <a:xfrm>
            <a:off x="2181224" y="2137438"/>
            <a:ext cx="7126677" cy="720000"/>
          </a:xfrm>
        </p:spPr>
        <p:txBody>
          <a:bodyPr/>
          <a:lstStyle/>
          <a:p>
            <a:pPr marL="447675" indent="-447675"/>
            <a:r>
              <a:rPr lang="fr-CA" sz="3200" dirty="0">
                <a:latin typeface="Calibri" panose="020F0502020204030204" pitchFamily="34" charset="0"/>
              </a:rPr>
              <a:t>4. 	</a:t>
            </a:r>
            <a:r>
              <a:rPr lang="fr-CA" sz="3200" dirty="0">
                <a:latin typeface="+mj-lt"/>
              </a:rPr>
              <a:t>Visite de l’exposition </a:t>
            </a:r>
            <a:br>
              <a:rPr lang="fr-CA" sz="3200" dirty="0">
                <a:latin typeface="+mj-lt"/>
              </a:rPr>
            </a:br>
            <a:endParaRPr lang="fr-CA" sz="3200" dirty="0">
              <a:latin typeface="+mj-lt"/>
            </a:endParaRPr>
          </a:p>
        </p:txBody>
      </p:sp>
    </p:spTree>
    <p:extLst>
      <p:ext uri="{BB962C8B-B14F-4D97-AF65-F5344CB8AC3E}">
        <p14:creationId xmlns:p14="http://schemas.microsoft.com/office/powerpoint/2010/main" val="1013227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34</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4. Visite de l’exposition</a:t>
            </a:r>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864751217"/>
              </p:ext>
            </p:extLst>
          </p:nvPr>
        </p:nvGraphicFramePr>
        <p:xfrm>
          <a:off x="297094" y="2488364"/>
          <a:ext cx="8492940" cy="1324779"/>
        </p:xfrm>
        <a:graphic>
          <a:graphicData uri="http://schemas.openxmlformats.org/drawingml/2006/table">
            <a:tbl>
              <a:tblPr firstRow="1" bandRow="1"/>
              <a:tblGrid>
                <a:gridCol w="4345496">
                  <a:extLst>
                    <a:ext uri="{9D8B030D-6E8A-4147-A177-3AD203B41FA5}">
                      <a16:colId xmlns:a16="http://schemas.microsoft.com/office/drawing/2014/main" val="20000"/>
                    </a:ext>
                  </a:extLst>
                </a:gridCol>
                <a:gridCol w="1036861">
                  <a:extLst>
                    <a:ext uri="{9D8B030D-6E8A-4147-A177-3AD203B41FA5}">
                      <a16:colId xmlns:a16="http://schemas.microsoft.com/office/drawing/2014/main" val="20001"/>
                    </a:ext>
                  </a:extLst>
                </a:gridCol>
                <a:gridCol w="1036861">
                  <a:extLst>
                    <a:ext uri="{9D8B030D-6E8A-4147-A177-3AD203B41FA5}">
                      <a16:colId xmlns:a16="http://schemas.microsoft.com/office/drawing/2014/main" val="20002"/>
                    </a:ext>
                  </a:extLst>
                </a:gridCol>
                <a:gridCol w="1036861">
                  <a:extLst>
                    <a:ext uri="{9D8B030D-6E8A-4147-A177-3AD203B41FA5}">
                      <a16:colId xmlns:a16="http://schemas.microsoft.com/office/drawing/2014/main" val="20003"/>
                    </a:ext>
                  </a:extLst>
                </a:gridCol>
                <a:gridCol w="1036861">
                  <a:extLst>
                    <a:ext uri="{9D8B030D-6E8A-4147-A177-3AD203B41FA5}">
                      <a16:colId xmlns:a16="http://schemas.microsoft.com/office/drawing/2014/main" val="20004"/>
                    </a:ext>
                  </a:extLst>
                </a:gridCol>
              </a:tblGrid>
              <a:tr h="49884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dirty="0">
                          <a:effectLst/>
                        </a:rPr>
                        <a:t>Q10. L'exposition </a:t>
                      </a:r>
                      <a:r>
                        <a:rPr lang="fr-CA" sz="1000" b="1" i="1" dirty="0">
                          <a:effectLst/>
                        </a:rPr>
                        <a:t>Inspiration Japon </a:t>
                      </a:r>
                      <a:r>
                        <a:rPr lang="fr-CA" sz="1000" b="1" dirty="0">
                          <a:effectLst/>
                        </a:rPr>
                        <a:t>a lieu du 11 juin au 27 septembre 2015. Durant cette période, combien de fois l'avez-vous ou comptez-vous la visiter ? </a:t>
                      </a:r>
                      <a:r>
                        <a:rPr lang="fr-CA" sz="1000" b="0" i="0" u="none" strike="noStrike" dirty="0">
                          <a:solidFill>
                            <a:schemeClr val="bg1"/>
                          </a:solidFill>
                          <a:effectLst/>
                          <a:latin typeface="+mj-lt"/>
                          <a:cs typeface="Arial" pitchFamily="34" charset="0"/>
                        </a:rPr>
                        <a:t>Base :</a:t>
                      </a:r>
                      <a:r>
                        <a:rPr lang="fr-CA" sz="1000" b="0" i="0" u="none" strike="noStrike" baseline="0" dirty="0">
                          <a:solidFill>
                            <a:schemeClr val="bg1"/>
                          </a:solidFill>
                          <a:effectLst/>
                          <a:latin typeface="+mj-lt"/>
                          <a:cs typeface="Arial" pitchFamily="34" charset="0"/>
                        </a:rPr>
                        <a:t> </a:t>
                      </a:r>
                      <a:r>
                        <a:rPr lang="fr-CA" sz="1000" b="0" dirty="0">
                          <a:solidFill>
                            <a:schemeClr val="bg1"/>
                          </a:solidFill>
                          <a:latin typeface="+mj-lt"/>
                          <a:cs typeface="Arial" pitchFamily="34" charset="0"/>
                        </a:rPr>
                        <a:t>l’ensemble des répondants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Total</a:t>
                      </a:r>
                    </a:p>
                    <a:p>
                      <a:pPr algn="ctr" fontAlgn="b"/>
                      <a:r>
                        <a:rPr lang="fr-CA" sz="1000" b="0" i="0" u="none" strike="noStrike" dirty="0">
                          <a:solidFill>
                            <a:schemeClr val="bg1"/>
                          </a:solidFill>
                          <a:effectLst/>
                          <a:latin typeface="+mj-lt"/>
                          <a:cs typeface="Arial" pitchFamily="34" charset="0"/>
                        </a:rPr>
                        <a:t>(n=560)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Locaux</a:t>
                      </a:r>
                    </a:p>
                    <a:p>
                      <a:pPr algn="ctr" fontAlgn="b"/>
                      <a:r>
                        <a:rPr lang="fr-CA" sz="1000" b="0" i="0" u="none" strike="noStrike" dirty="0">
                          <a:solidFill>
                            <a:schemeClr val="bg1"/>
                          </a:solidFill>
                          <a:effectLst/>
                          <a:latin typeface="+mj-lt"/>
                          <a:cs typeface="Arial" pitchFamily="34" charset="0"/>
                        </a:rPr>
                        <a:t>(n=200)</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Excursionnistes</a:t>
                      </a:r>
                    </a:p>
                    <a:p>
                      <a:pPr algn="ctr" fontAlgn="b"/>
                      <a:r>
                        <a:rPr lang="fr-CA" sz="1000" b="0" i="0" u="none" strike="noStrike" dirty="0">
                          <a:solidFill>
                            <a:schemeClr val="bg1"/>
                          </a:solidFill>
                          <a:effectLst/>
                          <a:latin typeface="+mj-lt"/>
                          <a:cs typeface="Arial" pitchFamily="34" charset="0"/>
                        </a:rPr>
                        <a:t>(n=46)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0" i="0" u="none" strike="noStrike" dirty="0">
                          <a:solidFill>
                            <a:schemeClr val="bg1"/>
                          </a:solidFill>
                          <a:effectLst/>
                          <a:latin typeface="+mj-lt"/>
                          <a:cs typeface="Arial" pitchFamily="34" charset="0"/>
                        </a:rPr>
                        <a:t>Touristes</a:t>
                      </a:r>
                    </a:p>
                    <a:p>
                      <a:pPr algn="ctr" fontAlgn="b"/>
                      <a:r>
                        <a:rPr lang="fr-CA" sz="1000" b="0" i="0" u="none" strike="noStrike" dirty="0">
                          <a:solidFill>
                            <a:schemeClr val="bg1"/>
                          </a:solidFill>
                          <a:effectLst/>
                          <a:latin typeface="+mj-lt"/>
                          <a:cs typeface="Arial" pitchFamily="34" charset="0"/>
                        </a:rPr>
                        <a:t>(n=314)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0648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Une fois</a:t>
                      </a:r>
                      <a:endParaRPr lang="fr-CA" sz="1000" b="0" i="0" u="none" strike="noStrike" baseline="30000" dirty="0">
                        <a:solidFill>
                          <a:srgbClr val="000000"/>
                        </a:solidFill>
                        <a:effectLst/>
                        <a:latin typeface="+mj-lt"/>
                        <a:cs typeface="Arial" pitchFamily="34" charset="0"/>
                      </a:endParaRP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85%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rPr>
                        <a:t>70%</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91%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94%</a:t>
                      </a:r>
                    </a:p>
                  </a:txBody>
                  <a:tcPr marL="19050" marR="19050" marT="19050" marB="1905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0648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Deux fois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11%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rPr>
                        <a:t>21%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5%</a:t>
                      </a:r>
                    </a:p>
                  </a:txBody>
                  <a:tcPr marL="19050" marR="19050" marT="19050" marB="1905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0648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Trois fois ou plus</a:t>
                      </a: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rPr>
                        <a:t>9%</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06483">
                <a:tc>
                  <a:txBody>
                    <a:bodyPr/>
                    <a:lstStyle/>
                    <a:p>
                      <a:pPr algn="l" fontAlgn="b"/>
                      <a:r>
                        <a:rPr lang="fr-CA" sz="1000" b="1" i="0" u="none" strike="noStrike" dirty="0">
                          <a:solidFill>
                            <a:schemeClr val="tx1"/>
                          </a:solidFill>
                          <a:effectLst/>
                          <a:latin typeface="+mj-lt"/>
                          <a:cs typeface="Arial" pitchFamily="34" charset="0"/>
                        </a:rPr>
                        <a:t>       </a:t>
                      </a:r>
                      <a:r>
                        <a:rPr lang="fr-CA" sz="1000" b="1" i="1" u="none" strike="noStrike" dirty="0">
                          <a:solidFill>
                            <a:schemeClr val="tx1"/>
                          </a:solidFill>
                          <a:effectLst/>
                          <a:latin typeface="+mj-lt"/>
                          <a:cs typeface="Arial" pitchFamily="34" charset="0"/>
                        </a:rPr>
                        <a:t>Moyenne</a:t>
                      </a:r>
                      <a:r>
                        <a:rPr lang="fr-CA" sz="1000" b="1" i="1" u="none" strike="noStrike" baseline="0" dirty="0">
                          <a:solidFill>
                            <a:schemeClr val="tx1"/>
                          </a:solidFill>
                          <a:effectLst/>
                          <a:latin typeface="+mj-lt"/>
                          <a:cs typeface="Arial" pitchFamily="34" charset="0"/>
                        </a:rPr>
                        <a:t> (nombre de visites au cours de différentes journées)</a:t>
                      </a:r>
                      <a:endParaRPr lang="fr-CA" sz="1000" b="1" i="0" u="none" strike="noStrike" dirty="0">
                        <a:solidFill>
                          <a:schemeClr val="tx1"/>
                        </a:solidFill>
                        <a:effectLst/>
                        <a:latin typeface="+mj-lt"/>
                        <a:cs typeface="Arial" pitchFamily="34" charset="0"/>
                      </a:endParaRPr>
                    </a:p>
                  </a:txBody>
                  <a:tcPr marL="72000"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i="1" dirty="0"/>
                        <a:t>1,2 visite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i="1" dirty="0">
                          <a:solidFill>
                            <a:srgbClr val="FF0000"/>
                          </a:solidFill>
                        </a:rPr>
                        <a:t>1,4 visite</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i="1" dirty="0">
                          <a:solidFill>
                            <a:schemeClr val="tx1"/>
                          </a:solidFill>
                        </a:rPr>
                        <a:t>1,1 visite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i="1" dirty="0">
                          <a:solidFill>
                            <a:schemeClr val="tx1"/>
                          </a:solidFill>
                        </a:rPr>
                        <a:t>1,1 visite</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Espace réservé du texte 3"/>
          <p:cNvSpPr>
            <a:spLocks noGrp="1"/>
          </p:cNvSpPr>
          <p:nvPr>
            <p:ph type="body" sz="quarter" idx="4294967295"/>
            <p:custDataLst>
              <p:tags r:id="rId4"/>
            </p:custDataLst>
          </p:nvPr>
        </p:nvSpPr>
        <p:spPr>
          <a:xfrm>
            <a:off x="247650" y="853082"/>
            <a:ext cx="8639175" cy="1716799"/>
          </a:xfrm>
          <a:prstGeom prst="rect">
            <a:avLst/>
          </a:prstGeom>
        </p:spPr>
        <p:txBody>
          <a:bodyPr numCol="1"/>
          <a:lstStyle/>
          <a:p>
            <a:pPr marL="0" lvl="0" indent="0" algn="just">
              <a:buClr>
                <a:srgbClr val="000000"/>
              </a:buClr>
              <a:buNone/>
            </a:pPr>
            <a:r>
              <a:rPr lang="fr-CA" sz="1100" dirty="0">
                <a:solidFill>
                  <a:srgbClr val="000000"/>
                </a:solidFill>
                <a:latin typeface="+mj-lt"/>
              </a:rPr>
              <a:t>4.1  Nombre de visites de l’exposition au cours de l’été 2015</a:t>
            </a:r>
            <a:endParaRPr lang="fr-CA" sz="1100" b="0" dirty="0">
              <a:solidFill>
                <a:srgbClr val="000000"/>
              </a:solidFill>
              <a:latin typeface="+mj-lt"/>
            </a:endParaRPr>
          </a:p>
          <a:p>
            <a:pPr marL="0" marR="0" lvl="0" indent="0" algn="just" defTabSz="508864"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sysClr val="windowText" lastClr="000000"/>
              </a:solidFill>
              <a:effectLst/>
              <a:uLnTx/>
              <a:uFillTx/>
            </a:endParaRPr>
          </a:p>
          <a:p>
            <a:pPr marL="0" lvl="0" indent="0" algn="just" defTabSz="508864">
              <a:spcBef>
                <a:spcPts val="0"/>
              </a:spcBef>
              <a:buNone/>
              <a:defRPr/>
            </a:pPr>
            <a:r>
              <a:rPr lang="fr-CA" sz="1050" b="0" kern="0" dirty="0">
                <a:solidFill>
                  <a:sysClr val="windowText" lastClr="000000"/>
                </a:solidFill>
                <a:latin typeface="+mj-lt"/>
              </a:rPr>
              <a:t>De façon générale, on constate que la plupart des personnes interrogées prévoyaient visiter l’exposition </a:t>
            </a:r>
            <a:r>
              <a:rPr lang="fr-CA" sz="1050" b="0" i="1" kern="0" dirty="0">
                <a:solidFill>
                  <a:sysClr val="windowText" lastClr="000000"/>
                </a:solidFill>
                <a:latin typeface="+mj-lt"/>
              </a:rPr>
              <a:t>Inspiration Japon </a:t>
            </a:r>
            <a:r>
              <a:rPr lang="fr-CA" sz="1050" b="0" kern="0" dirty="0">
                <a:solidFill>
                  <a:sysClr val="windowText" lastClr="000000"/>
                </a:solidFill>
                <a:latin typeface="+mj-lt"/>
              </a:rPr>
              <a:t>une seule fois (85%). En moyenne, les personnes prévoyaient visiter cette exposition 1,2 fois. Cette moyenne est plus élevée chez les locaux (1,4 fois).</a:t>
            </a:r>
          </a:p>
          <a:p>
            <a:pPr marL="0" marR="0" lvl="0" indent="0" algn="just" defTabSz="508864"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9453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35</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4. Visite de l’exposition</a:t>
            </a:r>
          </a:p>
        </p:txBody>
      </p:sp>
      <p:sp>
        <p:nvSpPr>
          <p:cNvPr id="5" name="Espace réservé du texte 3"/>
          <p:cNvSpPr>
            <a:spLocks noGrp="1"/>
          </p:cNvSpPr>
          <p:nvPr>
            <p:ph type="body" sz="quarter" idx="4294967295"/>
            <p:custDataLst>
              <p:tags r:id="rId3"/>
            </p:custDataLst>
          </p:nvPr>
        </p:nvSpPr>
        <p:spPr>
          <a:xfrm>
            <a:off x="247650" y="853082"/>
            <a:ext cx="8639175" cy="723555"/>
          </a:xfrm>
          <a:prstGeom prst="rect">
            <a:avLst/>
          </a:prstGeom>
        </p:spPr>
        <p:txBody>
          <a:bodyPr numCol="1"/>
          <a:lstStyle/>
          <a:p>
            <a:pPr marL="0" lvl="0" indent="0" algn="just">
              <a:buClr>
                <a:srgbClr val="000000"/>
              </a:buClr>
              <a:buNone/>
            </a:pPr>
            <a:r>
              <a:rPr lang="fr-CA" sz="1100" dirty="0">
                <a:solidFill>
                  <a:srgbClr val="000000"/>
                </a:solidFill>
                <a:latin typeface="+mj-lt"/>
              </a:rPr>
              <a:t>4.2  Nombre d’accompagnateurs</a:t>
            </a:r>
            <a:endParaRPr lang="fr-CA" sz="1100" b="0" dirty="0">
              <a:solidFill>
                <a:srgbClr val="000000"/>
              </a:solidFill>
              <a:latin typeface="+mj-lt"/>
            </a:endParaRPr>
          </a:p>
          <a:p>
            <a:pPr marL="0" marR="0" lvl="0" indent="0" algn="just" defTabSz="508864"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sysClr val="windowText" lastClr="000000"/>
              </a:solidFill>
              <a:effectLst/>
              <a:uLnTx/>
              <a:uFillTx/>
            </a:endParaRPr>
          </a:p>
          <a:p>
            <a:pPr marL="0" lvl="0" indent="0" algn="just" defTabSz="508864">
              <a:spcBef>
                <a:spcPts val="0"/>
              </a:spcBef>
              <a:buNone/>
              <a:defRPr/>
            </a:pPr>
            <a:r>
              <a:rPr lang="fr-CA" sz="1050" b="0" kern="0" dirty="0">
                <a:solidFill>
                  <a:sysClr val="windowText" lastClr="000000"/>
                </a:solidFill>
                <a:latin typeface="+mj-lt"/>
              </a:rPr>
              <a:t>Tous les visiteurs de l’exposition </a:t>
            </a:r>
            <a:r>
              <a:rPr lang="fr-CA" sz="1050" b="0" i="1" kern="0" dirty="0">
                <a:solidFill>
                  <a:sysClr val="windowText" lastClr="000000"/>
                </a:solidFill>
                <a:latin typeface="+mj-lt"/>
              </a:rPr>
              <a:t>Inspiration Japon</a:t>
            </a:r>
            <a:r>
              <a:rPr lang="fr-CA" sz="1050" b="0" kern="0" dirty="0">
                <a:solidFill>
                  <a:sysClr val="windowText" lastClr="000000"/>
                </a:solidFill>
                <a:latin typeface="+mj-lt"/>
              </a:rPr>
              <a:t> ont été interrogés sur le nombre de personnes qui les ont accompagnés lors de leur visite. Globalement, ces derniers étaient accompagnés de 1,1 personne. Le nombre moyen d’enfants âgés de 15 ans ou moins par cellule de voyage s’établit à 0,2.</a:t>
            </a:r>
          </a:p>
          <a:p>
            <a:pPr marL="0" marR="0" lvl="0" indent="0" algn="just" defTabSz="508864"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sp>
        <p:nvSpPr>
          <p:cNvPr id="7" name="ZoneTexte 6"/>
          <p:cNvSpPr txBox="1"/>
          <p:nvPr>
            <p:custDataLst>
              <p:tags r:id="rId4"/>
            </p:custDataLst>
          </p:nvPr>
        </p:nvSpPr>
        <p:spPr>
          <a:xfrm>
            <a:off x="1533524" y="6562483"/>
            <a:ext cx="7515225" cy="246221"/>
          </a:xfrm>
          <a:prstGeom prst="rect">
            <a:avLst/>
          </a:prstGeom>
          <a:noFill/>
        </p:spPr>
        <p:txBody>
          <a:bodyPr wrap="square" rtlCol="0">
            <a:spAutoFit/>
          </a:bodyPr>
          <a:lstStyle/>
          <a:p>
            <a:pPr marL="85725" indent="-85725" algn="just"/>
            <a:r>
              <a:rPr lang="fr-CA" sz="1000" dirty="0">
                <a:solidFill>
                  <a:srgbClr val="000000"/>
                </a:solidFill>
                <a:cs typeface="Arial" pitchFamily="34" charset="0"/>
              </a:rPr>
              <a:t>Le complément à 100% représente la non-réponse.</a:t>
            </a:r>
          </a:p>
        </p:txBody>
      </p:sp>
      <p:graphicFrame>
        <p:nvGraphicFramePr>
          <p:cNvPr id="8" name="Tableau 7"/>
          <p:cNvGraphicFramePr>
            <a:graphicFrameLocks noGrp="1"/>
          </p:cNvGraphicFramePr>
          <p:nvPr>
            <p:custDataLst>
              <p:tags r:id="rId5"/>
            </p:custDataLst>
            <p:extLst>
              <p:ext uri="{D42A27DB-BD31-4B8C-83A1-F6EECF244321}">
                <p14:modId xmlns:p14="http://schemas.microsoft.com/office/powerpoint/2010/main" val="1001686110"/>
              </p:ext>
            </p:extLst>
          </p:nvPr>
        </p:nvGraphicFramePr>
        <p:xfrm>
          <a:off x="933448" y="2031592"/>
          <a:ext cx="7951761" cy="1859280"/>
        </p:xfrm>
        <a:graphic>
          <a:graphicData uri="http://schemas.openxmlformats.org/drawingml/2006/table">
            <a:tbl>
              <a:tblPr firstRow="1" bandRow="1"/>
              <a:tblGrid>
                <a:gridCol w="2685311">
                  <a:extLst>
                    <a:ext uri="{9D8B030D-6E8A-4147-A177-3AD203B41FA5}">
                      <a16:colId xmlns:a16="http://schemas.microsoft.com/office/drawing/2014/main" val="20000"/>
                    </a:ext>
                  </a:extLst>
                </a:gridCol>
                <a:gridCol w="1053290">
                  <a:extLst>
                    <a:ext uri="{9D8B030D-6E8A-4147-A177-3AD203B41FA5}">
                      <a16:colId xmlns:a16="http://schemas.microsoft.com/office/drawing/2014/main" val="20001"/>
                    </a:ext>
                  </a:extLst>
                </a:gridCol>
                <a:gridCol w="1053290">
                  <a:extLst>
                    <a:ext uri="{9D8B030D-6E8A-4147-A177-3AD203B41FA5}">
                      <a16:colId xmlns:a16="http://schemas.microsoft.com/office/drawing/2014/main" val="20002"/>
                    </a:ext>
                  </a:extLst>
                </a:gridCol>
                <a:gridCol w="1053290">
                  <a:extLst>
                    <a:ext uri="{9D8B030D-6E8A-4147-A177-3AD203B41FA5}">
                      <a16:colId xmlns:a16="http://schemas.microsoft.com/office/drawing/2014/main" val="20003"/>
                    </a:ext>
                  </a:extLst>
                </a:gridCol>
                <a:gridCol w="1053290">
                  <a:extLst>
                    <a:ext uri="{9D8B030D-6E8A-4147-A177-3AD203B41FA5}">
                      <a16:colId xmlns:a16="http://schemas.microsoft.com/office/drawing/2014/main" val="20004"/>
                    </a:ext>
                  </a:extLst>
                </a:gridCol>
                <a:gridCol w="1053290">
                  <a:extLst>
                    <a:ext uri="{9D8B030D-6E8A-4147-A177-3AD203B41FA5}">
                      <a16:colId xmlns:a16="http://schemas.microsoft.com/office/drawing/2014/main" val="20005"/>
                    </a:ext>
                  </a:extLst>
                </a:gridCol>
              </a:tblGrid>
              <a:tr h="25635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defRPr/>
                      </a:pPr>
                      <a:r>
                        <a:rPr kumimoji="0" lang="fr-CA" sz="800" b="1" i="0" u="none" strike="noStrike" kern="1200" cap="none" spc="0" normalizeH="0" baseline="0" noProof="0" dirty="0">
                          <a:ln>
                            <a:noFill/>
                          </a:ln>
                          <a:solidFill>
                            <a:prstClr val="white"/>
                          </a:solidFill>
                          <a:effectLst/>
                          <a:uLnTx/>
                          <a:uFillTx/>
                          <a:latin typeface="+mj-lt"/>
                          <a:ea typeface="+mn-ea"/>
                          <a:cs typeface="Arial" pitchFamily="34" charset="0"/>
                        </a:rPr>
                        <a:t>Nombre d’accompagnateurs</a:t>
                      </a:r>
                    </a:p>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defRPr/>
                      </a:pPr>
                      <a:r>
                        <a:rPr kumimoji="0" lang="fr-CA" sz="800" b="1" i="0" u="none" strike="noStrike" kern="1200" cap="none" spc="0" normalizeH="0" baseline="0" noProof="0" dirty="0">
                          <a:ln>
                            <a:noFill/>
                          </a:ln>
                          <a:solidFill>
                            <a:prstClr val="white"/>
                          </a:solidFill>
                          <a:effectLst/>
                          <a:uLnTx/>
                          <a:uFillTx/>
                          <a:latin typeface="+mj-lt"/>
                          <a:ea typeface="+mn-ea"/>
                          <a:cs typeface="Arial" pitchFamily="34" charset="0"/>
                        </a:rPr>
                        <a:t>(excluant le répondant)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Total</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(n=560)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Locaux</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(n=200)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Excursionnistes</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Touristes</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Excursionnistes et touristes </a:t>
                      </a:r>
                    </a:p>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centrés</a:t>
                      </a:r>
                    </a:p>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(n=108)</a:t>
                      </a: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0" i="0" u="none" strike="noStrike" cap="none" normalizeH="0" baseline="0" dirty="0">
                          <a:ln>
                            <a:noFill/>
                          </a:ln>
                          <a:solidFill>
                            <a:schemeClr val="tx1"/>
                          </a:solidFill>
                          <a:effectLst/>
                          <a:latin typeface="+mj-lt"/>
                          <a:cs typeface="Arial" pitchFamily="34" charset="0"/>
                        </a:rPr>
                        <a:t>Aucun accompagnateur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t>21%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25%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1" dirty="0">
                          <a:solidFill>
                            <a:srgbClr val="0070C0"/>
                          </a:solidFill>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effectLst/>
                        </a:rPr>
                        <a:t>20%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1" dirty="0">
                          <a:solidFill>
                            <a:srgbClr val="0070C0"/>
                          </a:solidFill>
                        </a:rPr>
                        <a:t>6%</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0" i="0" u="none" strike="noStrike" cap="none" normalizeH="0" baseline="0" dirty="0">
                          <a:ln>
                            <a:noFill/>
                          </a:ln>
                          <a:solidFill>
                            <a:schemeClr val="tx1"/>
                          </a:solidFill>
                          <a:effectLst/>
                          <a:latin typeface="+mj-lt"/>
                          <a:cs typeface="Arial" pitchFamily="34" charset="0"/>
                        </a:rPr>
                        <a:t>Un accompagnateur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t>59%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60%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1" dirty="0">
                          <a:solidFill>
                            <a:srgbClr val="FF0000"/>
                          </a:solidFill>
                          <a:effectLst/>
                        </a:rPr>
                        <a:t>74%</a:t>
                      </a:r>
                      <a:endParaRPr lang="fr-CA" sz="8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1" dirty="0">
                          <a:solidFill>
                            <a:srgbClr val="0070C0"/>
                          </a:solidFill>
                          <a:effectLst/>
                        </a:rPr>
                        <a:t>57%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72%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0" i="0" u="none" strike="noStrike" cap="none" normalizeH="0" baseline="0" dirty="0">
                          <a:ln>
                            <a:noFill/>
                          </a:ln>
                          <a:solidFill>
                            <a:schemeClr val="tx1"/>
                          </a:solidFill>
                          <a:effectLst/>
                          <a:latin typeface="+mj-lt"/>
                          <a:cs typeface="Arial" pitchFamily="34" charset="0"/>
                        </a:rPr>
                        <a:t>Deux accompagnateurs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10%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6%</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0" i="0" u="none" strike="noStrike" cap="none" normalizeH="0" baseline="0" dirty="0">
                          <a:ln>
                            <a:noFill/>
                          </a:ln>
                          <a:solidFill>
                            <a:schemeClr val="tx1"/>
                          </a:solidFill>
                          <a:effectLst/>
                          <a:latin typeface="+mj-lt"/>
                          <a:cs typeface="Arial" pitchFamily="34" charset="0"/>
                        </a:rPr>
                        <a:t>Trois accompagnateurs ou plus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1" dirty="0">
                          <a:solidFill>
                            <a:srgbClr val="0070C0"/>
                          </a:solidFill>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effectLst/>
                        </a:rPr>
                        <a:t>13%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effectLst/>
                        </a:rPr>
                        <a:t>14%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1" dirty="0">
                          <a:solidFill>
                            <a:srgbClr val="FF0000"/>
                          </a:solidFill>
                        </a:rPr>
                        <a:t>15%</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tx1"/>
                          </a:solidFill>
                          <a:effectLst/>
                          <a:latin typeface="+mj-lt"/>
                          <a:cs typeface="Arial" pitchFamily="34" charset="0"/>
                        </a:rPr>
                        <a:t>Nombre moyen d’accompagnateurs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1,1 personne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solidFill>
                            <a:srgbClr val="0070C0"/>
                          </a:solidFill>
                        </a:rPr>
                        <a:t>1,0 personne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1,3 personne</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1,2 personne</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solidFill>
                            <a:srgbClr val="FF0000"/>
                          </a:solidFill>
                        </a:rPr>
                        <a:t>1,4 personne</a:t>
                      </a: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tx1"/>
                          </a:solidFill>
                          <a:effectLst/>
                          <a:latin typeface="+mj-lt"/>
                          <a:cs typeface="Arial" pitchFamily="34" charset="0"/>
                        </a:rPr>
                        <a:t>Cellule de voyage (incluant le répondant)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2,1 personnes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2,0 personnes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2,3 personnes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2,2 personnes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2,4 personnes</a:t>
                      </a: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9" name="Rectangle 8"/>
          <p:cNvSpPr/>
          <p:nvPr>
            <p:custDataLst>
              <p:tags r:id="rId6"/>
            </p:custDataLst>
          </p:nvPr>
        </p:nvSpPr>
        <p:spPr>
          <a:xfrm>
            <a:off x="1061050" y="1615296"/>
            <a:ext cx="7789652" cy="400110"/>
          </a:xfrm>
          <a:prstGeom prst="rect">
            <a:avLst/>
          </a:prstGeom>
        </p:spPr>
        <p:txBody>
          <a:bodyPr wrap="square">
            <a:spAutoFit/>
          </a:bodyPr>
          <a:lstStyle/>
          <a:p>
            <a:pPr lvl="0" algn="ctr" fontAlgn="base">
              <a:spcAft>
                <a:spcPct val="0"/>
              </a:spcAft>
              <a:buClr>
                <a:srgbClr val="FF0000"/>
              </a:buClr>
            </a:pPr>
            <a:r>
              <a:rPr lang="fr-CA" sz="1000" b="1" dirty="0">
                <a:solidFill>
                  <a:prstClr val="black"/>
                </a:solidFill>
                <a:latin typeface="+mj-lt"/>
                <a:cs typeface="Arial" pitchFamily="34" charset="0"/>
              </a:rPr>
              <a:t>Q11. </a:t>
            </a:r>
            <a:r>
              <a:rPr lang="fr-CA" sz="1000" b="1" dirty="0"/>
              <a:t>Au total, et en vous excluant, combien de personnes vous ont accompagné lors de votre visite de l'exposition </a:t>
            </a:r>
            <a:r>
              <a:rPr lang="fr-CA" sz="1000" b="1" i="1" dirty="0"/>
              <a:t>Inspiration Japon </a:t>
            </a:r>
            <a:r>
              <a:rPr lang="fr-CA" sz="1000" b="1" dirty="0"/>
              <a:t>?</a:t>
            </a:r>
          </a:p>
          <a:p>
            <a:pPr lvl="0" algn="ctr" fontAlgn="base">
              <a:spcAft>
                <a:spcPct val="0"/>
              </a:spcAft>
              <a:buClr>
                <a:srgbClr val="FF0000"/>
              </a:buClr>
            </a:pPr>
            <a:r>
              <a:rPr lang="fr-CA" sz="1000" b="1" dirty="0">
                <a:solidFill>
                  <a:srgbClr val="0070C0"/>
                </a:solidFill>
                <a:latin typeface="+mj-lt"/>
                <a:cs typeface="Arial" pitchFamily="34" charset="0"/>
              </a:rPr>
              <a:t>- L’ensemble des répondants (n=560) -</a:t>
            </a:r>
          </a:p>
        </p:txBody>
      </p:sp>
      <p:graphicFrame>
        <p:nvGraphicFramePr>
          <p:cNvPr id="11" name="Tableau 10"/>
          <p:cNvGraphicFramePr>
            <a:graphicFrameLocks noGrp="1"/>
          </p:cNvGraphicFramePr>
          <p:nvPr>
            <p:custDataLst>
              <p:tags r:id="rId7"/>
            </p:custDataLst>
            <p:extLst>
              <p:ext uri="{D42A27DB-BD31-4B8C-83A1-F6EECF244321}">
                <p14:modId xmlns:p14="http://schemas.microsoft.com/office/powerpoint/2010/main" val="908172607"/>
              </p:ext>
            </p:extLst>
          </p:nvPr>
        </p:nvGraphicFramePr>
        <p:xfrm>
          <a:off x="942973" y="4484599"/>
          <a:ext cx="7942235" cy="1645920"/>
        </p:xfrm>
        <a:graphic>
          <a:graphicData uri="http://schemas.openxmlformats.org/drawingml/2006/table">
            <a:tbl>
              <a:tblPr firstRow="1" bandRow="1"/>
              <a:tblGrid>
                <a:gridCol w="2682095">
                  <a:extLst>
                    <a:ext uri="{9D8B030D-6E8A-4147-A177-3AD203B41FA5}">
                      <a16:colId xmlns:a16="http://schemas.microsoft.com/office/drawing/2014/main" val="20000"/>
                    </a:ext>
                  </a:extLst>
                </a:gridCol>
                <a:gridCol w="1052028">
                  <a:extLst>
                    <a:ext uri="{9D8B030D-6E8A-4147-A177-3AD203B41FA5}">
                      <a16:colId xmlns:a16="http://schemas.microsoft.com/office/drawing/2014/main" val="20001"/>
                    </a:ext>
                  </a:extLst>
                </a:gridCol>
                <a:gridCol w="1052028">
                  <a:extLst>
                    <a:ext uri="{9D8B030D-6E8A-4147-A177-3AD203B41FA5}">
                      <a16:colId xmlns:a16="http://schemas.microsoft.com/office/drawing/2014/main" val="20002"/>
                    </a:ext>
                  </a:extLst>
                </a:gridCol>
                <a:gridCol w="1052028">
                  <a:extLst>
                    <a:ext uri="{9D8B030D-6E8A-4147-A177-3AD203B41FA5}">
                      <a16:colId xmlns:a16="http://schemas.microsoft.com/office/drawing/2014/main" val="20003"/>
                    </a:ext>
                  </a:extLst>
                </a:gridCol>
                <a:gridCol w="1052028">
                  <a:extLst>
                    <a:ext uri="{9D8B030D-6E8A-4147-A177-3AD203B41FA5}">
                      <a16:colId xmlns:a16="http://schemas.microsoft.com/office/drawing/2014/main" val="20004"/>
                    </a:ext>
                  </a:extLst>
                </a:gridCol>
                <a:gridCol w="1052028">
                  <a:extLst>
                    <a:ext uri="{9D8B030D-6E8A-4147-A177-3AD203B41FA5}">
                      <a16:colId xmlns:a16="http://schemas.microsoft.com/office/drawing/2014/main" val="20005"/>
                    </a:ext>
                  </a:extLst>
                </a:gridCol>
              </a:tblGrid>
              <a:tr h="43081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defRPr/>
                      </a:pPr>
                      <a:r>
                        <a:rPr kumimoji="0" lang="fr-CA" sz="800" b="1" i="0" u="none" strike="noStrike" kern="1200" cap="none" spc="0" normalizeH="0" baseline="0" noProof="0" dirty="0">
                          <a:ln>
                            <a:noFill/>
                          </a:ln>
                          <a:solidFill>
                            <a:prstClr val="white"/>
                          </a:solidFill>
                          <a:effectLst/>
                          <a:uLnTx/>
                          <a:uFillTx/>
                          <a:latin typeface="+mj-lt"/>
                          <a:ea typeface="+mn-ea"/>
                          <a:cs typeface="Arial" pitchFamily="34" charset="0"/>
                        </a:rPr>
                        <a:t>Nombre d’enfants âgés de moins de 15 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Total</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(n=444)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Locaux</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(n=151)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Excursionnistes</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Touristes</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(n=251)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defRPr/>
                      </a:pPr>
                      <a:r>
                        <a:rPr kumimoji="0" lang="fr-CA" sz="800" b="1" i="0" u="none" strike="noStrike" cap="none" normalizeH="0" baseline="0" dirty="0">
                          <a:ln>
                            <a:noFill/>
                          </a:ln>
                          <a:solidFill>
                            <a:schemeClr val="bg1"/>
                          </a:solidFill>
                          <a:effectLst/>
                          <a:latin typeface="+mj-lt"/>
                          <a:cs typeface="Arial" pitchFamily="34" charset="0"/>
                        </a:rPr>
                        <a:t>Excursionnistes et touristes </a:t>
                      </a:r>
                    </a:p>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defRPr/>
                      </a:pPr>
                      <a:r>
                        <a:rPr kumimoji="0" lang="fr-CA" sz="800" b="1" i="0" u="none" strike="noStrike" cap="none" normalizeH="0" baseline="0" dirty="0">
                          <a:ln>
                            <a:noFill/>
                          </a:ln>
                          <a:solidFill>
                            <a:schemeClr val="bg1"/>
                          </a:solidFill>
                          <a:effectLst/>
                          <a:latin typeface="+mj-lt"/>
                          <a:cs typeface="Arial" pitchFamily="34" charset="0"/>
                        </a:rPr>
                        <a:t>centrés</a:t>
                      </a:r>
                    </a:p>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bg1"/>
                          </a:solidFill>
                          <a:effectLst/>
                          <a:latin typeface="+mj-lt"/>
                          <a:cs typeface="Arial" pitchFamily="34" charset="0"/>
                        </a:rPr>
                        <a:t>(n=101)</a:t>
                      </a: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5230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0" i="0" u="none" strike="noStrike" cap="none" normalizeH="0" baseline="0" dirty="0">
                          <a:ln>
                            <a:noFill/>
                          </a:ln>
                          <a:solidFill>
                            <a:schemeClr val="tx1"/>
                          </a:solidFill>
                          <a:effectLst/>
                          <a:latin typeface="+mj-lt"/>
                          <a:cs typeface="Arial" pitchFamily="34" charset="0"/>
                        </a:rPr>
                        <a:t>Aucun enfant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t>89%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87%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95%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89%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93%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230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0" i="0" u="none" strike="noStrike" cap="none" normalizeH="0" baseline="0" dirty="0">
                          <a:ln>
                            <a:noFill/>
                          </a:ln>
                          <a:solidFill>
                            <a:schemeClr val="tx1"/>
                          </a:solidFill>
                          <a:effectLst/>
                          <a:latin typeface="+mj-lt"/>
                          <a:cs typeface="Arial" pitchFamily="34" charset="0"/>
                        </a:rPr>
                        <a:t>Un enfant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5230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0" i="0" u="none" strike="noStrike" cap="none" normalizeH="0" baseline="0" dirty="0">
                          <a:ln>
                            <a:noFill/>
                          </a:ln>
                          <a:solidFill>
                            <a:schemeClr val="tx1"/>
                          </a:solidFill>
                          <a:effectLst/>
                          <a:latin typeface="+mj-lt"/>
                          <a:cs typeface="Arial" pitchFamily="34" charset="0"/>
                        </a:rPr>
                        <a:t>Deux enfants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4%</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5230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0" i="0" u="none" strike="noStrike" cap="none" normalizeH="0" baseline="0" dirty="0">
                          <a:ln>
                            <a:noFill/>
                          </a:ln>
                          <a:solidFill>
                            <a:schemeClr val="tx1"/>
                          </a:solidFill>
                          <a:effectLst/>
                          <a:latin typeface="+mj-lt"/>
                          <a:cs typeface="Arial" pitchFamily="34" charset="0"/>
                        </a:rPr>
                        <a:t>Trois enfants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dirty="0"/>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1" dirty="0">
                          <a:solidFill>
                            <a:srgbClr val="FF0000"/>
                          </a:solidFill>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800" b="0" dirty="0">
                          <a:solidFill>
                            <a:schemeClr val="tx1"/>
                          </a:solidFill>
                        </a:rPr>
                        <a:t>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5230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00" b="1" i="0" u="none" strike="noStrike" cap="none" normalizeH="0" baseline="0" dirty="0">
                          <a:ln>
                            <a:noFill/>
                          </a:ln>
                          <a:solidFill>
                            <a:schemeClr val="tx1"/>
                          </a:solidFill>
                          <a:effectLst/>
                          <a:latin typeface="+mj-lt"/>
                          <a:cs typeface="Arial" pitchFamily="34" charset="0"/>
                        </a:rPr>
                        <a:t>Nombre moyen d’enfants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t>0,2 enfant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solidFill>
                            <a:schemeClr val="tx1"/>
                          </a:solidFill>
                        </a:rPr>
                        <a:t>0,2 enfant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solidFill>
                            <a:schemeClr val="tx1"/>
                          </a:solidFill>
                        </a:rPr>
                        <a:t>0,1 enfant</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solidFill>
                            <a:schemeClr val="tx1"/>
                          </a:solidFill>
                        </a:rPr>
                        <a:t>0,2 enfant</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800" b="1" i="1" dirty="0">
                          <a:solidFill>
                            <a:schemeClr val="tx1"/>
                          </a:solidFill>
                        </a:rPr>
                        <a:t>0,1 enfant</a:t>
                      </a: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12" name="Rectangle 11"/>
          <p:cNvSpPr/>
          <p:nvPr>
            <p:custDataLst>
              <p:tags r:id="rId8"/>
            </p:custDataLst>
          </p:nvPr>
        </p:nvSpPr>
        <p:spPr>
          <a:xfrm>
            <a:off x="1775495" y="4070103"/>
            <a:ext cx="6121226" cy="400110"/>
          </a:xfrm>
          <a:prstGeom prst="rect">
            <a:avLst/>
          </a:prstGeom>
        </p:spPr>
        <p:txBody>
          <a:bodyPr wrap="square">
            <a:spAutoFit/>
          </a:bodyPr>
          <a:lstStyle/>
          <a:p>
            <a:pPr lvl="0" algn="ctr" fontAlgn="base">
              <a:spcAft>
                <a:spcPct val="0"/>
              </a:spcAft>
              <a:buClr>
                <a:srgbClr val="FF0000"/>
              </a:buClr>
            </a:pPr>
            <a:r>
              <a:rPr lang="fr-CA" sz="1000" b="1" dirty="0">
                <a:solidFill>
                  <a:prstClr val="black"/>
                </a:solidFill>
                <a:latin typeface="+mj-lt"/>
                <a:cs typeface="Arial" pitchFamily="34" charset="0"/>
              </a:rPr>
              <a:t>Q12. </a:t>
            </a:r>
            <a:r>
              <a:rPr lang="fr-CA" sz="1000" b="1" dirty="0"/>
              <a:t>De ce nombre, combien y avait-il d’enfants de 15 ans et moins ?</a:t>
            </a:r>
          </a:p>
          <a:p>
            <a:pPr lvl="0" algn="ctr" fontAlgn="base">
              <a:spcAft>
                <a:spcPct val="0"/>
              </a:spcAft>
              <a:buClr>
                <a:srgbClr val="FF0000"/>
              </a:buClr>
            </a:pPr>
            <a:r>
              <a:rPr lang="fr-CA" sz="1000" b="1" dirty="0">
                <a:solidFill>
                  <a:srgbClr val="0070C0"/>
                </a:solidFill>
                <a:latin typeface="+mj-lt"/>
                <a:cs typeface="Arial" pitchFamily="34" charset="0"/>
              </a:rPr>
              <a:t>- Les répondants qui avaient au moins un accompagnateur (n=444) -</a:t>
            </a:r>
          </a:p>
        </p:txBody>
      </p:sp>
      <p:cxnSp>
        <p:nvCxnSpPr>
          <p:cNvPr id="14" name="Connecteur droit 13"/>
          <p:cNvCxnSpPr/>
          <p:nvPr>
            <p:custDataLst>
              <p:tags r:id="rId9"/>
            </p:custDataLst>
          </p:nvPr>
        </p:nvCxnSpPr>
        <p:spPr>
          <a:xfrm flipH="1">
            <a:off x="392850" y="3355815"/>
            <a:ext cx="216024" cy="0"/>
          </a:xfrm>
          <a:prstGeom prst="line">
            <a:avLst/>
          </a:prstGeom>
          <a:ln>
            <a:solidFill>
              <a:srgbClr val="0070C0"/>
            </a:solidFill>
            <a:headEnd type="ova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custDataLst>
              <p:tags r:id="rId10"/>
            </p:custDataLst>
          </p:nvPr>
        </p:nvCxnSpPr>
        <p:spPr>
          <a:xfrm>
            <a:off x="375332" y="3347050"/>
            <a:ext cx="0" cy="123480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custDataLst>
              <p:tags r:id="rId11"/>
            </p:custDataLst>
          </p:nvPr>
        </p:nvCxnSpPr>
        <p:spPr>
          <a:xfrm>
            <a:off x="375332" y="4581856"/>
            <a:ext cx="216024" cy="0"/>
          </a:xfrm>
          <a:prstGeom prst="line">
            <a:avLst/>
          </a:prstGeom>
          <a:ln>
            <a:solidFill>
              <a:srgbClr val="0070C0"/>
            </a:solidFill>
            <a:tailEnd type="stealth" w="lg" len="med"/>
          </a:ln>
        </p:spPr>
        <p:style>
          <a:lnRef idx="1">
            <a:schemeClr val="accent1"/>
          </a:lnRef>
          <a:fillRef idx="0">
            <a:schemeClr val="accent1"/>
          </a:fillRef>
          <a:effectRef idx="0">
            <a:schemeClr val="accent1"/>
          </a:effectRef>
          <a:fontRef idx="minor">
            <a:schemeClr val="tx1"/>
          </a:fontRef>
        </p:style>
      </p:cxnSp>
      <p:sp>
        <p:nvSpPr>
          <p:cNvPr id="17" name="Parenthèse ouvrante 16"/>
          <p:cNvSpPr/>
          <p:nvPr>
            <p:custDataLst>
              <p:tags r:id="rId12"/>
            </p:custDataLst>
          </p:nvPr>
        </p:nvSpPr>
        <p:spPr>
          <a:xfrm>
            <a:off x="750498" y="2855344"/>
            <a:ext cx="45719" cy="621101"/>
          </a:xfrm>
          <a:prstGeom prst="leftBracket">
            <a:avLst/>
          </a:prstGeom>
          <a:ln w="3175">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47986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6"/>
            <p:custDataLst>
              <p:tags r:id="rId1"/>
            </p:custDataLst>
          </p:nvPr>
        </p:nvPicPr>
        <p:blipFill>
          <a:blip r:embed="rId6">
            <a:extLst>
              <a:ext uri="{28A0092B-C50C-407E-A947-70E740481C1C}">
                <a14:useLocalDpi xmlns:a14="http://schemas.microsoft.com/office/drawing/2010/main" val="0"/>
              </a:ext>
            </a:extLst>
          </a:blip>
          <a:srcRect l="98" r="98"/>
          <a:stretch>
            <a:fillRect/>
          </a:stretch>
        </p:blipFill>
        <p:spPr/>
      </p:pic>
      <p:pic>
        <p:nvPicPr>
          <p:cNvPr id="16" name="Imag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739725" y="3194680"/>
            <a:ext cx="432780" cy="432780"/>
          </a:xfrm>
          <a:prstGeom prst="rect">
            <a:avLst/>
          </a:prstGeom>
        </p:spPr>
      </p:pic>
      <p:sp>
        <p:nvSpPr>
          <p:cNvPr id="6" name="Titre 2"/>
          <p:cNvSpPr>
            <a:spLocks noGrp="1"/>
          </p:cNvSpPr>
          <p:nvPr>
            <p:ph type="title"/>
            <p:custDataLst>
              <p:tags r:id="rId3"/>
            </p:custDataLst>
          </p:nvPr>
        </p:nvSpPr>
        <p:spPr>
          <a:xfrm>
            <a:off x="2181225" y="2137438"/>
            <a:ext cx="6382800" cy="720000"/>
          </a:xfrm>
        </p:spPr>
        <p:txBody>
          <a:bodyPr/>
          <a:lstStyle/>
          <a:p>
            <a:pPr marL="447675" indent="-447675"/>
            <a:r>
              <a:rPr lang="fr-CA" sz="3200" dirty="0">
                <a:solidFill>
                  <a:srgbClr val="000000"/>
                </a:solidFill>
                <a:latin typeface="Calibri" panose="020F0502020204030204" pitchFamily="34" charset="0"/>
              </a:rPr>
              <a:t>5. 	</a:t>
            </a:r>
            <a:r>
              <a:rPr lang="fr-CA" sz="3200" dirty="0">
                <a:solidFill>
                  <a:srgbClr val="000000"/>
                </a:solidFill>
                <a:latin typeface="Calibri"/>
              </a:rPr>
              <a:t>Dépenses de séjour</a:t>
            </a:r>
            <a:br>
              <a:rPr lang="fr-CA" sz="3200" dirty="0">
                <a:latin typeface="+mj-lt"/>
              </a:rPr>
            </a:br>
            <a:endParaRPr lang="fr-CA" sz="3200" dirty="0">
              <a:latin typeface="+mj-lt"/>
            </a:endParaRPr>
          </a:p>
        </p:txBody>
      </p:sp>
    </p:spTree>
    <p:extLst>
      <p:ext uri="{BB962C8B-B14F-4D97-AF65-F5344CB8AC3E}">
        <p14:creationId xmlns:p14="http://schemas.microsoft.com/office/powerpoint/2010/main" val="2732074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37</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5. Dépenses de séjour</a:t>
            </a:r>
          </a:p>
        </p:txBody>
      </p:sp>
      <p:sp>
        <p:nvSpPr>
          <p:cNvPr id="5" name="Espace réservé du texte 3"/>
          <p:cNvSpPr>
            <a:spLocks noGrp="1"/>
          </p:cNvSpPr>
          <p:nvPr>
            <p:ph type="body" sz="quarter" idx="4294967295"/>
            <p:custDataLst>
              <p:tags r:id="rId3"/>
            </p:custDataLst>
          </p:nvPr>
        </p:nvSpPr>
        <p:spPr>
          <a:xfrm>
            <a:off x="247650" y="853082"/>
            <a:ext cx="8639175" cy="723555"/>
          </a:xfrm>
          <a:prstGeom prst="rect">
            <a:avLst/>
          </a:prstGeom>
        </p:spPr>
        <p:txBody>
          <a:bodyPr numCol="1"/>
          <a:lstStyle/>
          <a:p>
            <a:pPr marL="0" lvl="0" indent="0" algn="just">
              <a:buClr>
                <a:srgbClr val="000000"/>
              </a:buClr>
              <a:buNone/>
            </a:pPr>
            <a:r>
              <a:rPr lang="fr-CA" sz="1100" dirty="0">
                <a:solidFill>
                  <a:srgbClr val="000000"/>
                </a:solidFill>
                <a:latin typeface="+mj-lt"/>
              </a:rPr>
              <a:t>5.1 Nombre d’accompagnateurs couverts par les dépenses de séjour</a:t>
            </a:r>
            <a:endParaRPr lang="fr-CA" sz="1100" b="0" dirty="0">
              <a:solidFill>
                <a:srgbClr val="000000"/>
              </a:solidFill>
              <a:latin typeface="+mj-lt"/>
            </a:endParaRPr>
          </a:p>
          <a:p>
            <a:pPr marL="0" marR="0" lvl="0" indent="0" algn="just" defTabSz="508864"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sysClr val="windowText" lastClr="000000"/>
              </a:solidFill>
              <a:effectLst/>
              <a:uLnTx/>
              <a:uFillTx/>
            </a:endParaRPr>
          </a:p>
          <a:p>
            <a:pPr marL="0" lvl="0" indent="0" algn="just" defTabSz="508864">
              <a:spcBef>
                <a:spcPts val="0"/>
              </a:spcBef>
              <a:buNone/>
              <a:defRPr/>
            </a:pPr>
            <a:r>
              <a:rPr lang="fr-CA" sz="1050" b="0" kern="0" dirty="0">
                <a:solidFill>
                  <a:sysClr val="windowText" lastClr="000000"/>
                </a:solidFill>
                <a:latin typeface="+mj-lt"/>
              </a:rPr>
              <a:t>Les excursionnistes et les touristes centrés ont assumé ou partagé les dépenses de séjour de 1,0 personne en moyenne. </a:t>
            </a:r>
          </a:p>
          <a:p>
            <a:pPr marL="0" lvl="0" indent="0" algn="just" defTabSz="508864">
              <a:spcBef>
                <a:spcPts val="0"/>
              </a:spcBef>
              <a:buNone/>
              <a:defRPr/>
            </a:pPr>
            <a:endParaRPr kumimoji="0" lang="fr-FR" sz="1050" b="0" i="0" u="none" strike="noStrike" kern="0" cap="none" spc="0" normalizeH="0" baseline="0" noProof="0" dirty="0">
              <a:ln>
                <a:noFill/>
              </a:ln>
              <a:solidFill>
                <a:sysClr val="windowText" lastClr="000000"/>
              </a:solidFill>
              <a:effectLst/>
              <a:uLnTx/>
              <a:uFillTx/>
              <a:latin typeface="+mj-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graphicFrame>
        <p:nvGraphicFramePr>
          <p:cNvPr id="9" name="Tableau 11"/>
          <p:cNvGraphicFramePr>
            <a:graphicFrameLocks noGrp="1"/>
          </p:cNvGraphicFramePr>
          <p:nvPr>
            <p:custDataLst>
              <p:tags r:id="rId4"/>
            </p:custDataLst>
            <p:extLst>
              <p:ext uri="{D42A27DB-BD31-4B8C-83A1-F6EECF244321}">
                <p14:modId xmlns:p14="http://schemas.microsoft.com/office/powerpoint/2010/main" val="1776422018"/>
              </p:ext>
            </p:extLst>
          </p:nvPr>
        </p:nvGraphicFramePr>
        <p:xfrm>
          <a:off x="374816" y="2160245"/>
          <a:ext cx="8445831" cy="2659380"/>
        </p:xfrm>
        <a:graphic>
          <a:graphicData uri="http://schemas.openxmlformats.org/drawingml/2006/table">
            <a:tbl>
              <a:tblPr firstRow="1" bandRow="1"/>
              <a:tblGrid>
                <a:gridCol w="4240207">
                  <a:extLst>
                    <a:ext uri="{9D8B030D-6E8A-4147-A177-3AD203B41FA5}">
                      <a16:colId xmlns:a16="http://schemas.microsoft.com/office/drawing/2014/main" val="20000"/>
                    </a:ext>
                  </a:extLst>
                </a:gridCol>
                <a:gridCol w="1199920">
                  <a:extLst>
                    <a:ext uri="{9D8B030D-6E8A-4147-A177-3AD203B41FA5}">
                      <a16:colId xmlns:a16="http://schemas.microsoft.com/office/drawing/2014/main" val="20001"/>
                    </a:ext>
                  </a:extLst>
                </a:gridCol>
                <a:gridCol w="1427503">
                  <a:extLst>
                    <a:ext uri="{9D8B030D-6E8A-4147-A177-3AD203B41FA5}">
                      <a16:colId xmlns:a16="http://schemas.microsoft.com/office/drawing/2014/main" val="20002"/>
                    </a:ext>
                  </a:extLst>
                </a:gridCol>
                <a:gridCol w="1578201">
                  <a:extLst>
                    <a:ext uri="{9D8B030D-6E8A-4147-A177-3AD203B41FA5}">
                      <a16:colId xmlns:a16="http://schemas.microsoft.com/office/drawing/2014/main" val="20003"/>
                    </a:ext>
                  </a:extLst>
                </a:gridCol>
              </a:tblGrid>
              <a:tr h="192781">
                <a:tc row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Nombre d’accompagnateurs couverts par les dépenses</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50" b="1" i="0" u="none" strike="noStrike" cap="none" normalizeH="0" baseline="0" dirty="0">
                          <a:ln>
                            <a:noFill/>
                          </a:ln>
                          <a:solidFill>
                            <a:schemeClr val="bg1"/>
                          </a:solidFill>
                          <a:effectLst/>
                          <a:latin typeface="Arial" pitchFamily="34" charset="0"/>
                          <a:cs typeface="Arial" pitchFamily="34" charset="0"/>
                        </a:rPr>
                        <a:t>Excursionnistes et touristes centrés</a:t>
                      </a:r>
                    </a:p>
                  </a:txBody>
                  <a:tcPr anchor="ct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mpd="sng">
                      <a:solidFill>
                        <a:sysClr val="window" lastClr="FFFFFF"/>
                      </a:solidFill>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fr-CA" sz="900" b="1" i="0" u="none" strike="noStrike" cap="none" normalizeH="0" baseline="0" dirty="0">
                        <a:ln>
                          <a:noFill/>
                        </a:ln>
                        <a:solidFill>
                          <a:schemeClr val="bg1"/>
                        </a:solidFill>
                        <a:effectLst/>
                        <a:latin typeface="Tahoma" pitchFamily="34" charset="0"/>
                      </a:endParaRPr>
                    </a:p>
                  </a:txBody>
                  <a:tcPr anchor="ctr" horzOverflow="overflow">
                    <a:lnB w="19050" cap="flat" cmpd="sng" algn="ctr">
                      <a:solidFill>
                        <a:schemeClr val="bg1"/>
                      </a:solidFill>
                      <a:prstDash val="solid"/>
                      <a:round/>
                      <a:headEnd type="none" w="med" len="med"/>
                      <a:tailEnd type="none" w="med" len="med"/>
                    </a:lnB>
                    <a:solidFill>
                      <a:srgbClr val="0070C0"/>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fr-CA" sz="900" b="1" i="0" u="none" strike="noStrike" cap="none" normalizeH="0" baseline="0" dirty="0">
                        <a:ln>
                          <a:noFill/>
                        </a:ln>
                        <a:solidFill>
                          <a:schemeClr val="bg1"/>
                        </a:solidFill>
                        <a:effectLst/>
                        <a:latin typeface="Tahoma" pitchFamily="34" charset="0"/>
                      </a:endParaRPr>
                    </a:p>
                  </a:txBody>
                  <a:tcPr anchor="ctr" horzOverflow="overflow">
                    <a:lnB w="1905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38172">
                <a:tc vMerge="1">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fr-CA" sz="900" b="0" i="0" u="none" strike="noStrike" cap="none" normalizeH="0" baseline="0" dirty="0">
                        <a:ln>
                          <a:noFill/>
                        </a:ln>
                        <a:solidFill>
                          <a:schemeClr val="tx1"/>
                        </a:solidFill>
                        <a:effectLst/>
                        <a:latin typeface="Tahoma" pitchFamily="34" charset="0"/>
                      </a:endParaRPr>
                    </a:p>
                  </a:txBody>
                  <a:tcPr horzOverflow="overflow">
                    <a:lnR w="28575" cap="flat" cmpd="sng" algn="ctr">
                      <a:solidFill>
                        <a:srgbClr val="00B0F0"/>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Total centrés</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 (n=108)</a:t>
                      </a:r>
                    </a:p>
                  </a:txBody>
                  <a:tcPr anchor="ctr" horzOverflow="overflow">
                    <a:lnL w="38100" cap="flat" cmpd="sng" algn="ctr">
                      <a:solidFill>
                        <a:sysClr val="window" lastClr="FFFFFF"/>
                      </a:solidFill>
                      <a:prstDash val="solid"/>
                      <a:round/>
                      <a:headEnd type="none" w="med" len="med"/>
                      <a:tailEnd type="none" w="med" len="med"/>
                    </a:lnL>
                    <a:lnR w="12700" cmpd="sng">
                      <a:solidFill>
                        <a:sysClr val="window" lastClr="FFFFFF"/>
                      </a:solidFill>
                    </a:lnR>
                    <a:lnT w="1905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 et touristes </a:t>
                      </a:r>
                    </a:p>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pPr>
                      <a:r>
                        <a:rPr kumimoji="0" lang="fr-CA" sz="1000" b="1" i="0" u="sng" strike="noStrike" cap="none" normalizeH="0" baseline="0" dirty="0">
                          <a:ln>
                            <a:noFill/>
                          </a:ln>
                          <a:solidFill>
                            <a:schemeClr val="bg1"/>
                          </a:solidFill>
                          <a:effectLst/>
                          <a:latin typeface="+mj-lt"/>
                          <a:cs typeface="Arial" pitchFamily="34" charset="0"/>
                        </a:rPr>
                        <a:t>surtout</a:t>
                      </a:r>
                      <a:endParaRPr kumimoji="0" lang="fr-CA" sz="1000" b="1" i="0" u="none" strike="noStrike" cap="none" normalizeH="0" baseline="0" dirty="0">
                        <a:ln>
                          <a:noFill/>
                        </a:ln>
                        <a:solidFill>
                          <a:schemeClr val="bg1"/>
                        </a:solidFill>
                        <a:effectLst/>
                        <a:latin typeface="+mj-lt"/>
                        <a:cs typeface="Arial" pitchFamily="34" charset="0"/>
                      </a:endParaRP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(n=55)</a:t>
                      </a:r>
                    </a:p>
                  </a:txBody>
                  <a:tcPr anchor="ctr" horzOverflow="overflow">
                    <a:lnL w="12700" cmpd="sng">
                      <a:solidFill>
                        <a:sysClr val="window" lastClr="FFFFFF"/>
                      </a:solidFill>
                    </a:lnL>
                    <a:lnR w="12700" cmpd="sng">
                      <a:solidFill>
                        <a:sysClr val="window" lastClr="FFFFFF"/>
                      </a:solidFill>
                    </a:lnR>
                    <a:lnT w="1905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8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a:t>
                      </a:r>
                    </a:p>
                    <a:p>
                      <a:pPr marL="0" marR="0" lvl="0" indent="0" algn="ctr" defTabSz="914400" rtl="0" eaLnBrk="1" fontAlgn="base" latinLnBrk="0" hangingPunct="1">
                        <a:lnSpc>
                          <a:spcPct val="8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 et touristes</a:t>
                      </a:r>
                    </a:p>
                    <a:p>
                      <a:pPr marL="0" marR="0" lvl="0" indent="0" algn="ctr" defTabSz="914400" rtl="0" eaLnBrk="1" fontAlgn="base" latinLnBrk="0" hangingPunct="1">
                        <a:lnSpc>
                          <a:spcPct val="8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 </a:t>
                      </a:r>
                      <a:r>
                        <a:rPr kumimoji="0" lang="fr-CA" sz="1000" b="1" i="0" u="sng" strike="noStrike" cap="none" normalizeH="0" baseline="0" dirty="0">
                          <a:ln>
                            <a:noFill/>
                          </a:ln>
                          <a:solidFill>
                            <a:schemeClr val="bg1"/>
                          </a:solidFill>
                          <a:effectLst/>
                          <a:latin typeface="+mj-lt"/>
                          <a:cs typeface="Arial" pitchFamily="34" charset="0"/>
                        </a:rPr>
                        <a:t>en partie  </a:t>
                      </a:r>
                    </a:p>
                    <a:p>
                      <a:pPr marL="0" marR="0" lvl="0" indent="0" algn="ctr" defTabSz="914400" rtl="0" eaLnBrk="1" fontAlgn="base" latinLnBrk="0" hangingPunct="1">
                        <a:lnSpc>
                          <a:spcPct val="8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(n=53) </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1"/>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Aucun accompagnateur</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20%</a:t>
                      </a:r>
                    </a:p>
                  </a:txBody>
                  <a:tcPr anchor="ctr" horzOverflow="overflow">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22%</a:t>
                      </a:r>
                    </a:p>
                  </a:txBody>
                  <a:tcPr marL="19050" marR="19050" marT="19050" marB="1905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19%</a:t>
                      </a:r>
                    </a:p>
                  </a:txBody>
                  <a:tcPr marL="19050" marR="19050" marT="19050" marB="19050"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12724">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Un accompagnateur</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66%</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69%</a:t>
                      </a:r>
                    </a:p>
                  </a:txBody>
                  <a:tcPr marL="19050" marR="19050" marT="19050" marB="1905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62%</a:t>
                      </a:r>
                    </a:p>
                  </a:txBody>
                  <a:tcPr marL="19050" marR="19050" marT="19050" marB="19050" anchor="ctr">
                    <a:lnL w="127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Deux accompagnateurs</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5%</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8%</a:t>
                      </a:r>
                    </a:p>
                  </a:txBody>
                  <a:tcPr marL="19050" marR="19050" marT="19050" marB="19050"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Trois ou quatre accompagnateurs</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8%</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7%</a:t>
                      </a:r>
                    </a:p>
                  </a:txBody>
                  <a:tcPr marL="19050" marR="19050" marT="19050" marB="1905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9%</a:t>
                      </a:r>
                    </a:p>
                  </a:txBody>
                  <a:tcPr marL="19050" marR="19050" marT="19050" marB="19050"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12724">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tx1"/>
                          </a:solidFill>
                          <a:effectLst/>
                          <a:latin typeface="+mj-lt"/>
                          <a:cs typeface="Arial" pitchFamily="34" charset="0"/>
                        </a:rPr>
                        <a:t>Nombre moyen d’accompagnateurs couverts par les dépenses</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latin typeface="+mj-lt"/>
                        </a:rPr>
                        <a:t>1,0 personne</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latin typeface="+mj-lt"/>
                        </a:rPr>
                        <a:t>0,9 personne</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latin typeface="+mj-lt"/>
                        </a:rPr>
                        <a:t>1,1 personne</a:t>
                      </a:r>
                    </a:p>
                  </a:txBody>
                  <a:tcPr marL="9525" marR="9525" marT="9525" marB="0" anchor="ctr">
                    <a:lnL w="127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212724">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tx1"/>
                          </a:solidFill>
                          <a:effectLst/>
                          <a:latin typeface="+mj-lt"/>
                          <a:cs typeface="Arial" pitchFamily="34" charset="0"/>
                        </a:rPr>
                        <a:t>Cellule de voyage (incluant le répondant)</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latin typeface="+mj-lt"/>
                        </a:rPr>
                        <a:t>2,0 personnes</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latin typeface="+mj-lt"/>
                        </a:rPr>
                        <a:t>1,9 personne</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latin typeface="+mj-lt"/>
                        </a:rPr>
                        <a:t>2,1 personnes</a:t>
                      </a:r>
                    </a:p>
                  </a:txBody>
                  <a:tcPr marL="9525" marR="9525" marT="9525" marB="0" anchor="ctr">
                    <a:lnL w="127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212724">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Je ne sais pas / Je préfère ne pas répondre</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D8EC"/>
                    </a:solidFill>
                  </a:tcPr>
                </a:tc>
                <a:tc>
                  <a:txBody>
                    <a:bodyPr/>
                    <a:lstStyle/>
                    <a:p>
                      <a:pPr algn="ctr"/>
                      <a:r>
                        <a:rPr lang="fr-CA" sz="1000" dirty="0">
                          <a:latin typeface="+mj-lt"/>
                        </a:rPr>
                        <a:t>1%</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D8EC"/>
                    </a:solidFill>
                  </a:tcPr>
                </a:tc>
                <a:tc>
                  <a:txBody>
                    <a:bodyPr/>
                    <a:lstStyle/>
                    <a:p>
                      <a:pPr algn="ctr"/>
                      <a:r>
                        <a:rPr lang="fr-CA" sz="1000" dirty="0">
                          <a:effectLst/>
                        </a:rPr>
                        <a:t>0%</a:t>
                      </a:r>
                    </a:p>
                  </a:txBody>
                  <a:tcPr marL="19050" marR="19050" marT="19050" marB="1905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D8EC"/>
                    </a:solidFill>
                  </a:tcPr>
                </a:tc>
                <a:tc>
                  <a:txBody>
                    <a:bodyPr/>
                    <a:lstStyle/>
                    <a:p>
                      <a:pPr algn="ctr"/>
                      <a:r>
                        <a:rPr lang="fr-CA" sz="1000" dirty="0">
                          <a:effectLst/>
                        </a:rPr>
                        <a:t>2%</a:t>
                      </a:r>
                    </a:p>
                  </a:txBody>
                  <a:tcPr marL="19050" marR="19050" marT="19050" marB="19050" anchor="ctr">
                    <a:lnL w="127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D8EC"/>
                    </a:solidFill>
                  </a:tcPr>
                </a:tc>
                <a:extLst>
                  <a:ext uri="{0D108BD9-81ED-4DB2-BD59-A6C34878D82A}">
                    <a16:rowId xmlns:a16="http://schemas.microsoft.com/office/drawing/2014/main" val="10008"/>
                  </a:ext>
                </a:extLst>
              </a:tr>
            </a:tbl>
          </a:graphicData>
        </a:graphic>
      </p:graphicFrame>
      <p:sp>
        <p:nvSpPr>
          <p:cNvPr id="10" name="Rectangle 9"/>
          <p:cNvSpPr/>
          <p:nvPr>
            <p:custDataLst>
              <p:tags r:id="rId5"/>
            </p:custDataLst>
          </p:nvPr>
        </p:nvSpPr>
        <p:spPr>
          <a:xfrm>
            <a:off x="1009210" y="1656552"/>
            <a:ext cx="7418797" cy="400110"/>
          </a:xfrm>
          <a:prstGeom prst="rect">
            <a:avLst/>
          </a:prstGeom>
        </p:spPr>
        <p:txBody>
          <a:bodyPr wrap="square">
            <a:spAutoFit/>
          </a:bodyPr>
          <a:lstStyle/>
          <a:p>
            <a:pPr algn="ctr" fontAlgn="base">
              <a:buClr>
                <a:srgbClr val="FF0000"/>
              </a:buClr>
            </a:pPr>
            <a:r>
              <a:rPr lang="fr-CA" sz="1000" b="1" dirty="0">
                <a:cs typeface="Arial" pitchFamily="34" charset="0"/>
              </a:rPr>
              <a:t>Q13. En vous excluant, </a:t>
            </a:r>
            <a:r>
              <a:rPr lang="fr-CA" sz="1000" b="1" dirty="0"/>
              <a:t>combien de personnes étaient couvertes par ces dépenses que vous avez assumées ou que vous avez partagées ? </a:t>
            </a:r>
          </a:p>
          <a:p>
            <a:pPr algn="ctr" fontAlgn="base">
              <a:buClr>
                <a:srgbClr val="FF0000"/>
              </a:buClr>
            </a:pPr>
            <a:r>
              <a:rPr lang="fr-CA" sz="1000" b="1" dirty="0">
                <a:solidFill>
                  <a:srgbClr val="0070C0"/>
                </a:solidFill>
                <a:cs typeface="Arial" pitchFamily="34" charset="0"/>
              </a:rPr>
              <a:t>- Les excursionnistes et les touristes centrés (n=108) -</a:t>
            </a:r>
          </a:p>
        </p:txBody>
      </p:sp>
    </p:spTree>
    <p:extLst>
      <p:ext uri="{BB962C8B-B14F-4D97-AF65-F5344CB8AC3E}">
        <p14:creationId xmlns:p14="http://schemas.microsoft.com/office/powerpoint/2010/main" val="301230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38</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5. Dépenses de séjour</a:t>
            </a:r>
          </a:p>
        </p:txBody>
      </p:sp>
      <p:sp>
        <p:nvSpPr>
          <p:cNvPr id="5" name="Espace réservé du texte 3"/>
          <p:cNvSpPr>
            <a:spLocks noGrp="1"/>
          </p:cNvSpPr>
          <p:nvPr>
            <p:ph type="body" sz="quarter" idx="4294967295"/>
            <p:custDataLst>
              <p:tags r:id="rId3"/>
            </p:custDataLst>
          </p:nvPr>
        </p:nvSpPr>
        <p:spPr>
          <a:xfrm>
            <a:off x="247650" y="853082"/>
            <a:ext cx="8639175" cy="723555"/>
          </a:xfrm>
          <a:prstGeom prst="rect">
            <a:avLst/>
          </a:prstGeom>
        </p:spPr>
        <p:txBody>
          <a:bodyPr numCol="1"/>
          <a:lstStyle/>
          <a:p>
            <a:pPr marL="0" lvl="0" indent="0" algn="just">
              <a:buClr>
                <a:srgbClr val="000000"/>
              </a:buClr>
              <a:buNone/>
            </a:pPr>
            <a:r>
              <a:rPr lang="fr-CA" sz="1100" dirty="0">
                <a:solidFill>
                  <a:srgbClr val="000000"/>
                </a:solidFill>
                <a:latin typeface="+mj-lt"/>
              </a:rPr>
              <a:t>5.2 Dépenses de séjour dans la grande région de Québec</a:t>
            </a:r>
            <a:endParaRPr lang="fr-CA" sz="1100" b="0" dirty="0">
              <a:solidFill>
                <a:srgbClr val="000000"/>
              </a:solidFill>
              <a:latin typeface="+mj-lt"/>
            </a:endParaRPr>
          </a:p>
          <a:p>
            <a:pPr marL="0" marR="0" lvl="0" indent="0" algn="just" defTabSz="508864"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sysClr val="windowText" lastClr="000000"/>
              </a:solidFill>
              <a:effectLst/>
              <a:uLnTx/>
              <a:uFillTx/>
            </a:endParaRPr>
          </a:p>
          <a:p>
            <a:pPr marL="0" lvl="0" indent="0" algn="just" defTabSz="508864">
              <a:spcBef>
                <a:spcPts val="0"/>
              </a:spcBef>
              <a:buNone/>
              <a:defRPr/>
            </a:pPr>
            <a:r>
              <a:rPr lang="fr-CA" sz="1050" b="0" kern="0" dirty="0">
                <a:solidFill>
                  <a:sysClr val="windowText" lastClr="000000"/>
                </a:solidFill>
                <a:latin typeface="+mj-lt"/>
              </a:rPr>
              <a:t>Le tableau ci-dessous présente les dépenses moyennes des </a:t>
            </a:r>
            <a:r>
              <a:rPr lang="fr-CA" sz="1050" b="0" u="sng" kern="0" dirty="0">
                <a:solidFill>
                  <a:srgbClr val="0070C0"/>
                </a:solidFill>
                <a:latin typeface="+mj-lt"/>
              </a:rPr>
              <a:t>excursionnistes et des touristes centrés</a:t>
            </a:r>
            <a:r>
              <a:rPr lang="fr-CA" sz="1050" b="0" kern="0" dirty="0">
                <a:solidFill>
                  <a:srgbClr val="B71320"/>
                </a:solidFill>
                <a:latin typeface="+mj-lt"/>
              </a:rPr>
              <a:t> </a:t>
            </a:r>
            <a:r>
              <a:rPr lang="fr-CA" sz="1050" b="0" kern="0" dirty="0">
                <a:solidFill>
                  <a:sysClr val="windowText" lastClr="000000"/>
                </a:solidFill>
                <a:latin typeface="+mj-lt"/>
              </a:rPr>
              <a:t>ayant visité l’exposition </a:t>
            </a:r>
            <a:r>
              <a:rPr lang="fr-CA" sz="1050" b="0" i="1" kern="0" dirty="0">
                <a:solidFill>
                  <a:sysClr val="windowText" lastClr="000000"/>
                </a:solidFill>
                <a:latin typeface="+mj-lt"/>
              </a:rPr>
              <a:t>Inspiration Japon</a:t>
            </a:r>
            <a:r>
              <a:rPr lang="fr-CA" sz="1050" b="0" kern="0" dirty="0">
                <a:solidFill>
                  <a:sysClr val="windowText" lastClr="000000"/>
                </a:solidFill>
                <a:latin typeface="+mj-lt"/>
              </a:rPr>
              <a:t> au cours de l’été 2015, selon divers postes de dépenses. Notons que les dépenses moyennes recensées incluent les dépenses effectuées pour le visiteur lui-même, ainsi que pour tous les accompagnateurs dont ils assumaient les dépenses.</a:t>
            </a:r>
          </a:p>
          <a:p>
            <a:pPr lvl="0" algn="just" defTabSz="508864">
              <a:spcBef>
                <a:spcPts val="0"/>
              </a:spcBef>
              <a:defRPr/>
            </a:pPr>
            <a:endParaRPr lang="fr-CA" sz="1050" b="0" kern="0" dirty="0">
              <a:solidFill>
                <a:sysClr val="windowText" lastClr="000000"/>
              </a:solidFill>
              <a:latin typeface="+mj-lt"/>
            </a:endParaRPr>
          </a:p>
          <a:p>
            <a:pPr marL="0" lvl="0" indent="0" algn="just" defTabSz="508864">
              <a:spcBef>
                <a:spcPts val="0"/>
              </a:spcBef>
              <a:buNone/>
              <a:defRPr/>
            </a:pPr>
            <a:r>
              <a:rPr lang="fr-CA" sz="1050" b="0" kern="0" dirty="0">
                <a:solidFill>
                  <a:sysClr val="windowText" lastClr="000000"/>
                </a:solidFill>
                <a:latin typeface="+mj-lt"/>
              </a:rPr>
              <a:t>En moyenne, les dépenses s’élèvent à </a:t>
            </a:r>
            <a:r>
              <a:rPr lang="fr-CA" sz="1050" b="0" kern="0" dirty="0">
                <a:latin typeface="+mj-lt"/>
              </a:rPr>
              <a:t>412,50 $ pour les excursionnistes et les touristes centrés. </a:t>
            </a:r>
            <a:r>
              <a:rPr lang="fr-CA" sz="1050" b="0" kern="0" dirty="0">
                <a:solidFill>
                  <a:sysClr val="windowText" lastClr="000000"/>
                </a:solidFill>
                <a:latin typeface="+mj-lt"/>
              </a:rPr>
              <a:t>Par ailleurs, les dépenses effectuées spécifiquement au Musée s’élèvent en moyenne à 14,20 $.</a:t>
            </a:r>
          </a:p>
          <a:p>
            <a:pPr marL="0" lvl="0" indent="0" algn="just" defTabSz="508864">
              <a:spcBef>
                <a:spcPts val="0"/>
              </a:spcBef>
              <a:buNone/>
              <a:defRPr/>
            </a:pPr>
            <a:endParaRPr kumimoji="0" lang="fr-FR" sz="1050" b="0" i="0" u="none" strike="noStrike" kern="0" cap="none" spc="0" normalizeH="0" baseline="0" noProof="0" dirty="0">
              <a:ln>
                <a:noFill/>
              </a:ln>
              <a:solidFill>
                <a:sysClr val="windowText" lastClr="000000"/>
              </a:solidFill>
              <a:effectLst/>
              <a:uLnTx/>
              <a:uFillTx/>
              <a:latin typeface="+mj-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graphicFrame>
        <p:nvGraphicFramePr>
          <p:cNvPr id="9" name="Tableau 11"/>
          <p:cNvGraphicFramePr>
            <a:graphicFrameLocks noGrp="1"/>
          </p:cNvGraphicFramePr>
          <p:nvPr>
            <p:custDataLst>
              <p:tags r:id="rId4"/>
            </p:custDataLst>
            <p:extLst>
              <p:ext uri="{D42A27DB-BD31-4B8C-83A1-F6EECF244321}">
                <p14:modId xmlns:p14="http://schemas.microsoft.com/office/powerpoint/2010/main" val="4068267520"/>
              </p:ext>
            </p:extLst>
          </p:nvPr>
        </p:nvGraphicFramePr>
        <p:xfrm>
          <a:off x="357563" y="2651912"/>
          <a:ext cx="8445831" cy="3390900"/>
        </p:xfrm>
        <a:graphic>
          <a:graphicData uri="http://schemas.openxmlformats.org/drawingml/2006/table">
            <a:tbl>
              <a:tblPr firstRow="1" bandRow="1"/>
              <a:tblGrid>
                <a:gridCol w="4240207">
                  <a:extLst>
                    <a:ext uri="{9D8B030D-6E8A-4147-A177-3AD203B41FA5}">
                      <a16:colId xmlns:a16="http://schemas.microsoft.com/office/drawing/2014/main" val="20000"/>
                    </a:ext>
                  </a:extLst>
                </a:gridCol>
                <a:gridCol w="1199920">
                  <a:extLst>
                    <a:ext uri="{9D8B030D-6E8A-4147-A177-3AD203B41FA5}">
                      <a16:colId xmlns:a16="http://schemas.microsoft.com/office/drawing/2014/main" val="20001"/>
                    </a:ext>
                  </a:extLst>
                </a:gridCol>
                <a:gridCol w="1427503">
                  <a:extLst>
                    <a:ext uri="{9D8B030D-6E8A-4147-A177-3AD203B41FA5}">
                      <a16:colId xmlns:a16="http://schemas.microsoft.com/office/drawing/2014/main" val="20002"/>
                    </a:ext>
                  </a:extLst>
                </a:gridCol>
                <a:gridCol w="1578201">
                  <a:extLst>
                    <a:ext uri="{9D8B030D-6E8A-4147-A177-3AD203B41FA5}">
                      <a16:colId xmlns:a16="http://schemas.microsoft.com/office/drawing/2014/main" val="20003"/>
                    </a:ext>
                  </a:extLst>
                </a:gridCol>
              </a:tblGrid>
              <a:tr h="192781">
                <a:tc row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Dépenses moyennes de séjour dans la grande région de Québec</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850" b="1" i="0" u="none" strike="noStrike" cap="none" normalizeH="0" baseline="0" dirty="0">
                          <a:ln>
                            <a:noFill/>
                          </a:ln>
                          <a:solidFill>
                            <a:schemeClr val="bg1"/>
                          </a:solidFill>
                          <a:effectLst/>
                          <a:latin typeface="Arial" pitchFamily="34" charset="0"/>
                          <a:cs typeface="Arial" pitchFamily="34" charset="0"/>
                        </a:rPr>
                        <a:t>Excursionnistes et touristes centrés</a:t>
                      </a:r>
                    </a:p>
                  </a:txBody>
                  <a:tcPr anchor="ct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mpd="sng">
                      <a:solidFill>
                        <a:sysClr val="window" lastClr="FFFFFF"/>
                      </a:solidFill>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fr-CA" sz="900" b="1" i="0" u="none" strike="noStrike" cap="none" normalizeH="0" baseline="0" dirty="0">
                        <a:ln>
                          <a:noFill/>
                        </a:ln>
                        <a:solidFill>
                          <a:schemeClr val="bg1"/>
                        </a:solidFill>
                        <a:effectLst/>
                        <a:latin typeface="Tahoma" pitchFamily="34" charset="0"/>
                      </a:endParaRPr>
                    </a:p>
                  </a:txBody>
                  <a:tcPr anchor="ctr" horzOverflow="overflow">
                    <a:lnB w="19050" cap="flat" cmpd="sng" algn="ctr">
                      <a:solidFill>
                        <a:schemeClr val="bg1"/>
                      </a:solidFill>
                      <a:prstDash val="solid"/>
                      <a:round/>
                      <a:headEnd type="none" w="med" len="med"/>
                      <a:tailEnd type="none" w="med" len="med"/>
                    </a:lnB>
                    <a:solidFill>
                      <a:srgbClr val="0070C0"/>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fr-CA" sz="900" b="1" i="0" u="none" strike="noStrike" cap="none" normalizeH="0" baseline="0" dirty="0">
                        <a:ln>
                          <a:noFill/>
                        </a:ln>
                        <a:solidFill>
                          <a:schemeClr val="bg1"/>
                        </a:solidFill>
                        <a:effectLst/>
                        <a:latin typeface="Tahoma" pitchFamily="34" charset="0"/>
                      </a:endParaRPr>
                    </a:p>
                  </a:txBody>
                  <a:tcPr anchor="ctr" horzOverflow="overflow">
                    <a:lnB w="1905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38172">
                <a:tc vMerge="1">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fr-CA" sz="900" b="0" i="0" u="none" strike="noStrike" cap="none" normalizeH="0" baseline="0" dirty="0">
                        <a:ln>
                          <a:noFill/>
                        </a:ln>
                        <a:solidFill>
                          <a:schemeClr val="tx1"/>
                        </a:solidFill>
                        <a:effectLst/>
                        <a:latin typeface="Tahoma" pitchFamily="34" charset="0"/>
                      </a:endParaRPr>
                    </a:p>
                  </a:txBody>
                  <a:tcPr horzOverflow="overflow">
                    <a:lnR w="28575" cap="flat" cmpd="sng" algn="ctr">
                      <a:solidFill>
                        <a:srgbClr val="00B0F0"/>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Total centrés</a:t>
                      </a: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 (n=108)</a:t>
                      </a:r>
                    </a:p>
                  </a:txBody>
                  <a:tcPr anchor="ctr" horzOverflow="overflow">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 et touristes </a:t>
                      </a:r>
                    </a:p>
                    <a:p>
                      <a:pPr marL="0" marR="0" lvl="0" indent="0" algn="ctr" defTabSz="914400" rtl="0" eaLnBrk="1" fontAlgn="base" latinLnBrk="0" hangingPunct="1">
                        <a:lnSpc>
                          <a:spcPct val="100000"/>
                        </a:lnSpc>
                        <a:spcBef>
                          <a:spcPts val="0"/>
                        </a:spcBef>
                        <a:spcAft>
                          <a:spcPct val="0"/>
                        </a:spcAft>
                        <a:buClr>
                          <a:srgbClr val="FF0000"/>
                        </a:buClr>
                        <a:buSzTx/>
                        <a:buFont typeface="Wingdings" pitchFamily="2" charset="2"/>
                        <a:buNone/>
                        <a:tabLst/>
                      </a:pPr>
                      <a:r>
                        <a:rPr kumimoji="0" lang="fr-CA" sz="1000" b="1" i="0" u="sng" strike="noStrike" cap="none" normalizeH="0" baseline="0" dirty="0">
                          <a:ln>
                            <a:noFill/>
                          </a:ln>
                          <a:solidFill>
                            <a:schemeClr val="bg1"/>
                          </a:solidFill>
                          <a:effectLst/>
                          <a:latin typeface="+mj-lt"/>
                          <a:cs typeface="Arial" pitchFamily="34" charset="0"/>
                        </a:rPr>
                        <a:t>surtout</a:t>
                      </a:r>
                      <a:endParaRPr kumimoji="0" lang="fr-CA" sz="1000" b="1" i="0" u="none" strike="noStrike" cap="none" normalizeH="0" baseline="0" dirty="0">
                        <a:ln>
                          <a:noFill/>
                        </a:ln>
                        <a:solidFill>
                          <a:schemeClr val="bg1"/>
                        </a:solidFill>
                        <a:effectLst/>
                        <a:latin typeface="+mj-lt"/>
                        <a:cs typeface="Arial" pitchFamily="34" charset="0"/>
                      </a:endParaRPr>
                    </a:p>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(n=55)</a:t>
                      </a:r>
                    </a:p>
                  </a:txBody>
                  <a:tcPr anchor="ctr" horzOverflow="overflow">
                    <a:lnL w="12700" cmpd="sng">
                      <a:solidFill>
                        <a:sysClr val="window" lastClr="FFFFFF"/>
                      </a:solidFill>
                    </a:lnL>
                    <a:lnR w="12700" cmpd="sng">
                      <a:solidFill>
                        <a:sysClr val="window" lastClr="FFFFFF"/>
                      </a:solidFill>
                    </a:lnR>
                    <a:lnT w="1905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8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Excursionnistes</a:t>
                      </a:r>
                    </a:p>
                    <a:p>
                      <a:pPr marL="0" marR="0" lvl="0" indent="0" algn="ctr" defTabSz="914400" rtl="0" eaLnBrk="1" fontAlgn="base" latinLnBrk="0" hangingPunct="1">
                        <a:lnSpc>
                          <a:spcPct val="8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 et touristes</a:t>
                      </a:r>
                    </a:p>
                    <a:p>
                      <a:pPr marL="0" marR="0" lvl="0" indent="0" algn="ctr" defTabSz="914400" rtl="0" eaLnBrk="1" fontAlgn="base" latinLnBrk="0" hangingPunct="1">
                        <a:lnSpc>
                          <a:spcPct val="8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 </a:t>
                      </a:r>
                      <a:r>
                        <a:rPr kumimoji="0" lang="fr-CA" sz="1000" b="1" i="0" u="sng" strike="noStrike" cap="none" normalizeH="0" baseline="0" dirty="0">
                          <a:ln>
                            <a:noFill/>
                          </a:ln>
                          <a:solidFill>
                            <a:schemeClr val="bg1"/>
                          </a:solidFill>
                          <a:effectLst/>
                          <a:latin typeface="+mj-lt"/>
                          <a:cs typeface="Arial" pitchFamily="34" charset="0"/>
                        </a:rPr>
                        <a:t>en partie  </a:t>
                      </a:r>
                    </a:p>
                    <a:p>
                      <a:pPr marL="0" marR="0" lvl="0" indent="0" algn="ctr" defTabSz="914400" rtl="0" eaLnBrk="1" fontAlgn="base" latinLnBrk="0" hangingPunct="1">
                        <a:lnSpc>
                          <a:spcPct val="8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(n=53) </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1"/>
                  </a:ext>
                </a:extLst>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a. Pour le transport sur place à l’intérieur de la ville de Québec</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31,90 $</a:t>
                      </a:r>
                    </a:p>
                  </a:txBody>
                  <a:tcPr anchor="ctr" horzOverflow="overflow">
                    <a:lnL w="381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31,30 $</a:t>
                      </a:r>
                    </a:p>
                  </a:txBody>
                  <a:tcPr anchor="ctr"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32,50 $</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12724">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b. Pour la nourriture (incluant restaurants, bars et autres)</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134,10 $</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88,90 $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181,90</a:t>
                      </a:r>
                      <a:r>
                        <a:rPr lang="fr-CA" sz="1000" baseline="0" dirty="0">
                          <a:latin typeface="+mj-lt"/>
                        </a:rPr>
                        <a:t> $</a:t>
                      </a:r>
                      <a:endParaRPr lang="fr-CA" sz="1000" dirty="0">
                        <a:latin typeface="+mj-lt"/>
                      </a:endParaRPr>
                    </a:p>
                  </a:txBody>
                  <a:tcPr marL="9525" marR="9525" marT="9525" marB="0" anchor="ctr">
                    <a:lnL w="127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c. Pour le magasinage</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48,80 $</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26,20 $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72,80 $</a:t>
                      </a:r>
                    </a:p>
                  </a:txBody>
                  <a:tcPr marL="9525" marR="9525" marT="9525" marB="0" anchor="ctr">
                    <a:lnL w="127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d. Pour l’hébergement (hôtel, motel, camping, etc.)</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141,50 $</a:t>
                      </a:r>
                    </a:p>
                  </a:txBody>
                  <a:tcPr marL="9525" marR="9525" marT="9525" marB="0" anchor="ctr">
                    <a:lnL w="381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99,10 $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186,50 $</a:t>
                      </a:r>
                    </a:p>
                  </a:txBody>
                  <a:tcPr marL="9525" marR="9525" marT="9525" marB="0"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 Pour les loisirs et divertissements (incluant toutes les dépenses au Musée)</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53,90 $</a:t>
                      </a:r>
                    </a:p>
                  </a:txBody>
                  <a:tcPr marL="9525" marR="9525" marT="9525" marB="0" anchor="ctr">
                    <a:lnL w="381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46,20 $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62,20 $</a:t>
                      </a:r>
                    </a:p>
                  </a:txBody>
                  <a:tcPr marL="9525" marR="9525" marT="9525" marB="0"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f. Pour toutes les autres dépenses</a:t>
                      </a:r>
                    </a:p>
                  </a:txBody>
                  <a:tcPr anchor="ctr" horzOverflow="overflow">
                    <a:lnL w="12700" cmpd="sng">
                      <a:solidFill>
                        <a:sysClr val="window" lastClr="FFFFFF"/>
                      </a:solidFill>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2,30 $</a:t>
                      </a:r>
                    </a:p>
                  </a:txBody>
                  <a:tcPr marL="9525" marR="9525" marT="9525" marB="0" anchor="ctr">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0,00 $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4,80 $</a:t>
                      </a:r>
                    </a:p>
                  </a:txBody>
                  <a:tcPr marL="9525" marR="9525" marT="9525" marB="0" anchor="ctr">
                    <a:lnL w="127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tx1"/>
                          </a:solidFill>
                          <a:effectLst/>
                          <a:latin typeface="+mj-lt"/>
                          <a:cs typeface="Arial" pitchFamily="34" charset="0"/>
                        </a:rPr>
                        <a:t>Total des </a:t>
                      </a:r>
                      <a:r>
                        <a:rPr kumimoji="0" lang="fr-CA" sz="1000" b="1" i="0" u="none" strike="noStrike" kern="1200" cap="none" normalizeH="0" baseline="0" dirty="0">
                          <a:ln>
                            <a:noFill/>
                          </a:ln>
                          <a:solidFill>
                            <a:schemeClr val="tx1"/>
                          </a:solidFill>
                          <a:effectLst/>
                          <a:latin typeface="+mj-lt"/>
                          <a:ea typeface="+mn-ea"/>
                          <a:cs typeface="Arial" pitchFamily="34" charset="0"/>
                        </a:rPr>
                        <a:t>dépenses / cellule de voyage </a:t>
                      </a:r>
                    </a:p>
                  </a:txBody>
                  <a:tcPr anchor="ctr" horzOverflow="overflow">
                    <a:lnL w="12700" cmpd="sng">
                      <a:solidFill>
                        <a:sysClr val="window" lastClr="FFFFFF"/>
                      </a:solidFill>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p>
                      <a:pPr algn="ctr"/>
                      <a:r>
                        <a:rPr lang="fr-CA" sz="1000" dirty="0">
                          <a:latin typeface="+mj-lt"/>
                        </a:rPr>
                        <a:t>412,50 $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dirty="0">
                          <a:latin typeface="+mj-lt"/>
                        </a:rPr>
                        <a:t>291,70 $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p>
                      <a:pPr algn="ctr"/>
                      <a:r>
                        <a:rPr lang="fr-CA" sz="1000" dirty="0">
                          <a:latin typeface="+mj-lt"/>
                        </a:rPr>
                        <a:t>540,70 $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212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tx1"/>
                          </a:solidFill>
                          <a:effectLst/>
                          <a:latin typeface="+mj-lt"/>
                          <a:ea typeface="+mn-ea"/>
                          <a:cs typeface="Arial" pitchFamily="34" charset="0"/>
                        </a:rPr>
                        <a:t>Total des dépenses / visiteur </a:t>
                      </a:r>
                    </a:p>
                  </a:txBody>
                  <a:tcPr anchor="ctr" horzOverflow="overflow">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dirty="0">
                          <a:latin typeface="+mj-lt"/>
                        </a:rPr>
                        <a:t>206,25 $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dirty="0">
                          <a:latin typeface="+mj-lt"/>
                        </a:rPr>
                        <a:t>153,53</a:t>
                      </a:r>
                      <a:r>
                        <a:rPr lang="fr-CA" sz="1000" baseline="0" dirty="0">
                          <a:latin typeface="+mj-lt"/>
                        </a:rPr>
                        <a:t> $</a:t>
                      </a:r>
                      <a:endParaRPr lang="fr-CA" sz="1000" dirty="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dirty="0">
                          <a:latin typeface="+mj-lt"/>
                        </a:rPr>
                        <a:t>257,48 $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212724">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tx1"/>
                          </a:solidFill>
                          <a:effectLst/>
                          <a:latin typeface="+mj-lt"/>
                          <a:ea typeface="+mn-ea"/>
                          <a:cs typeface="Arial" pitchFamily="34" charset="0"/>
                        </a:rPr>
                        <a:t>Dépenses au Musée / cellule de voyage</a:t>
                      </a:r>
                    </a:p>
                  </a:txBody>
                  <a:tcPr anchor="ctr" horzOverflow="overflow">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14,20 $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14,20 $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14,30 $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12724">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kern="1200" cap="none" normalizeH="0" baseline="0" dirty="0">
                          <a:ln>
                            <a:noFill/>
                          </a:ln>
                          <a:solidFill>
                            <a:schemeClr val="tx1"/>
                          </a:solidFill>
                          <a:effectLst/>
                          <a:latin typeface="+mj-lt"/>
                          <a:ea typeface="+mn-ea"/>
                          <a:cs typeface="Arial" pitchFamily="34" charset="0"/>
                        </a:rPr>
                        <a:t>Dépenses au Musée / visiteur</a:t>
                      </a:r>
                    </a:p>
                  </a:txBody>
                  <a:tcPr anchor="ctr" horzOverflow="overflow">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7,10 $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7,47 $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latin typeface="+mj-lt"/>
                        </a:rPr>
                        <a:t>6,81 $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ysClr val="window" lastClr="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10" name="Rectangle 9"/>
          <p:cNvSpPr/>
          <p:nvPr>
            <p:custDataLst>
              <p:tags r:id="rId5"/>
            </p:custDataLst>
          </p:nvPr>
        </p:nvSpPr>
        <p:spPr>
          <a:xfrm>
            <a:off x="1043797" y="2363880"/>
            <a:ext cx="7513608" cy="246221"/>
          </a:xfrm>
          <a:prstGeom prst="rect">
            <a:avLst/>
          </a:prstGeom>
        </p:spPr>
        <p:txBody>
          <a:bodyPr wrap="square">
            <a:spAutoFit/>
          </a:bodyPr>
          <a:lstStyle/>
          <a:p>
            <a:pPr lvl="0" algn="ctr" fontAlgn="base">
              <a:spcBef>
                <a:spcPct val="20000"/>
              </a:spcBef>
              <a:spcAft>
                <a:spcPct val="60000"/>
              </a:spcAft>
              <a:buClr>
                <a:srgbClr val="FF0000"/>
              </a:buClr>
            </a:pPr>
            <a:r>
              <a:rPr lang="fr-CA" sz="1000" b="1" dirty="0">
                <a:solidFill>
                  <a:srgbClr val="0070C0"/>
                </a:solidFill>
                <a:latin typeface="+mj-lt"/>
                <a:cs typeface="Arial" pitchFamily="34" charset="0"/>
              </a:rPr>
              <a:t>- Les excursionnistes et les touristes centrés connaissant leurs dépenses de séjour engendrées dans la grande région de Québec (n=108) - </a:t>
            </a:r>
          </a:p>
        </p:txBody>
      </p:sp>
    </p:spTree>
    <p:extLst>
      <p:ext uri="{BB962C8B-B14F-4D97-AF65-F5344CB8AC3E}">
        <p14:creationId xmlns:p14="http://schemas.microsoft.com/office/powerpoint/2010/main" val="3740284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39</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5. Dépenses de séjour</a:t>
            </a:r>
          </a:p>
        </p:txBody>
      </p:sp>
      <p:sp>
        <p:nvSpPr>
          <p:cNvPr id="5" name="Espace réservé du texte 3"/>
          <p:cNvSpPr>
            <a:spLocks noGrp="1"/>
          </p:cNvSpPr>
          <p:nvPr>
            <p:ph type="body" sz="quarter" idx="4294967295"/>
            <p:custDataLst>
              <p:tags r:id="rId3"/>
            </p:custDataLst>
          </p:nvPr>
        </p:nvSpPr>
        <p:spPr>
          <a:xfrm>
            <a:off x="247650" y="853082"/>
            <a:ext cx="8639175" cy="723555"/>
          </a:xfrm>
          <a:prstGeom prst="rect">
            <a:avLst/>
          </a:prstGeom>
        </p:spPr>
        <p:txBody>
          <a:bodyPr numCol="1"/>
          <a:lstStyle/>
          <a:p>
            <a:pPr marL="0" lvl="0" indent="0" algn="just">
              <a:buClr>
                <a:srgbClr val="000000"/>
              </a:buClr>
              <a:buNone/>
            </a:pPr>
            <a:r>
              <a:rPr lang="fr-CA" sz="1100" dirty="0">
                <a:solidFill>
                  <a:srgbClr val="000000"/>
                </a:solidFill>
                <a:latin typeface="+mj-lt"/>
              </a:rPr>
              <a:t>5.2 Dépenses de séjour dans la grande région de Québec </a:t>
            </a:r>
            <a:r>
              <a:rPr lang="fr-CA" sz="1100" b="0" dirty="0">
                <a:solidFill>
                  <a:srgbClr val="000000"/>
                </a:solidFill>
                <a:latin typeface="+mj-lt"/>
              </a:rPr>
              <a:t>-</a:t>
            </a:r>
            <a:r>
              <a:rPr lang="fr-CA" sz="1100" dirty="0">
                <a:solidFill>
                  <a:srgbClr val="000000"/>
                </a:solidFill>
                <a:latin typeface="+mj-lt"/>
              </a:rPr>
              <a:t> </a:t>
            </a:r>
            <a:r>
              <a:rPr lang="fr-CA" sz="1100" b="0" i="1" dirty="0">
                <a:solidFill>
                  <a:srgbClr val="000000"/>
                </a:solidFill>
                <a:latin typeface="+mj-lt"/>
              </a:rPr>
              <a:t>suite</a:t>
            </a:r>
          </a:p>
          <a:p>
            <a:pPr marL="0" lvl="0" indent="0" algn="just">
              <a:buClr>
                <a:srgbClr val="000000"/>
              </a:buClr>
              <a:buNone/>
            </a:pPr>
            <a:endParaRPr lang="fr-CA" sz="1100" b="0" i="1" dirty="0">
              <a:solidFill>
                <a:srgbClr val="000000"/>
              </a:solidFill>
              <a:latin typeface="+mj-lt"/>
            </a:endParaRPr>
          </a:p>
          <a:p>
            <a:pPr marL="0" lvl="0" indent="0" algn="just">
              <a:buClr>
                <a:srgbClr val="000000"/>
              </a:buClr>
              <a:buNone/>
            </a:pPr>
            <a:r>
              <a:rPr lang="fr-CA" sz="1050" b="0" dirty="0">
                <a:solidFill>
                  <a:srgbClr val="000000"/>
                </a:solidFill>
                <a:latin typeface="+mj-lt"/>
              </a:rPr>
              <a:t>Dans la région de Québec, les dépenses touristiques des </a:t>
            </a:r>
            <a:r>
              <a:rPr lang="fr-CA" sz="1050" b="0" u="sng" dirty="0">
                <a:solidFill>
                  <a:srgbClr val="0070C0"/>
                </a:solidFill>
                <a:latin typeface="+mj-lt"/>
              </a:rPr>
              <a:t>4 602 excursionnistes et touristes centrés</a:t>
            </a:r>
            <a:r>
              <a:rPr lang="fr-CA" sz="1050" b="0" dirty="0">
                <a:solidFill>
                  <a:srgbClr val="0070C0"/>
                </a:solidFill>
                <a:latin typeface="+mj-lt"/>
              </a:rPr>
              <a:t> </a:t>
            </a:r>
            <a:r>
              <a:rPr lang="fr-CA" sz="1050" b="0" dirty="0">
                <a:solidFill>
                  <a:srgbClr val="000000"/>
                </a:solidFill>
                <a:latin typeface="+mj-lt"/>
              </a:rPr>
              <a:t>ayant visité l’exposition </a:t>
            </a:r>
            <a:r>
              <a:rPr lang="fr-CA" sz="1050" b="0" i="1" dirty="0">
                <a:solidFill>
                  <a:srgbClr val="000000"/>
                </a:solidFill>
                <a:latin typeface="+mj-lt"/>
              </a:rPr>
              <a:t>Inspiration Japon </a:t>
            </a:r>
            <a:r>
              <a:rPr lang="fr-CA" sz="1050" b="0" dirty="0">
                <a:solidFill>
                  <a:srgbClr val="000000"/>
                </a:solidFill>
                <a:latin typeface="+mj-lt"/>
              </a:rPr>
              <a:t>qui s’est tenue du 11 juin au 27 septembre 2015 sont estimées à </a:t>
            </a:r>
            <a:r>
              <a:rPr lang="fr-CA" sz="1050" dirty="0">
                <a:solidFill>
                  <a:srgbClr val="000000"/>
                </a:solidFill>
                <a:latin typeface="+mj-lt"/>
              </a:rPr>
              <a:t>668 517,20 $. </a:t>
            </a:r>
          </a:p>
          <a:p>
            <a:pPr marL="0" lvl="0" indent="0" algn="just">
              <a:buClr>
                <a:srgbClr val="000000"/>
              </a:buClr>
              <a:buNone/>
            </a:pPr>
            <a:endParaRPr lang="fr-CA" sz="1100" b="0" dirty="0">
              <a:solidFill>
                <a:srgbClr val="000000"/>
              </a:solidFill>
              <a:latin typeface="+mj-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sp>
        <p:nvSpPr>
          <p:cNvPr id="4" name="TextBox 3"/>
          <p:cNvSpPr txBox="1"/>
          <p:nvPr>
            <p:custDataLst>
              <p:tags r:id="rId4"/>
            </p:custDataLst>
          </p:nvPr>
        </p:nvSpPr>
        <p:spPr>
          <a:xfrm>
            <a:off x="10591196" y="5893257"/>
            <a:ext cx="184666" cy="369332"/>
          </a:xfrm>
          <a:prstGeom prst="rect">
            <a:avLst/>
          </a:prstGeom>
          <a:noFill/>
        </p:spPr>
        <p:txBody>
          <a:bodyPr wrap="none" rtlCol="0">
            <a:spAutoFit/>
          </a:bodyPr>
          <a:lstStyle/>
          <a:p>
            <a:endParaRPr lang="fr-CA" dirty="0"/>
          </a:p>
        </p:txBody>
      </p:sp>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val="3487823162"/>
              </p:ext>
            </p:extLst>
          </p:nvPr>
        </p:nvGraphicFramePr>
        <p:xfrm>
          <a:off x="370936" y="1771200"/>
          <a:ext cx="8305521" cy="1464290"/>
        </p:xfrm>
        <a:graphic>
          <a:graphicData uri="http://schemas.openxmlformats.org/drawingml/2006/table">
            <a:tbl>
              <a:tblPr/>
              <a:tblGrid>
                <a:gridCol w="3309714">
                  <a:extLst>
                    <a:ext uri="{9D8B030D-6E8A-4147-A177-3AD203B41FA5}">
                      <a16:colId xmlns:a16="http://schemas.microsoft.com/office/drawing/2014/main" val="20000"/>
                    </a:ext>
                  </a:extLst>
                </a:gridCol>
                <a:gridCol w="1005867">
                  <a:extLst>
                    <a:ext uri="{9D8B030D-6E8A-4147-A177-3AD203B41FA5}">
                      <a16:colId xmlns:a16="http://schemas.microsoft.com/office/drawing/2014/main" val="20001"/>
                    </a:ext>
                  </a:extLst>
                </a:gridCol>
                <a:gridCol w="1005867">
                  <a:extLst>
                    <a:ext uri="{9D8B030D-6E8A-4147-A177-3AD203B41FA5}">
                      <a16:colId xmlns:a16="http://schemas.microsoft.com/office/drawing/2014/main" val="20002"/>
                    </a:ext>
                  </a:extLst>
                </a:gridCol>
                <a:gridCol w="1005867">
                  <a:extLst>
                    <a:ext uri="{9D8B030D-6E8A-4147-A177-3AD203B41FA5}">
                      <a16:colId xmlns:a16="http://schemas.microsoft.com/office/drawing/2014/main" val="20003"/>
                    </a:ext>
                  </a:extLst>
                </a:gridCol>
                <a:gridCol w="1978206">
                  <a:extLst>
                    <a:ext uri="{9D8B030D-6E8A-4147-A177-3AD203B41FA5}">
                      <a16:colId xmlns:a16="http://schemas.microsoft.com/office/drawing/2014/main" val="20004"/>
                    </a:ext>
                  </a:extLst>
                </a:gridCol>
              </a:tblGrid>
              <a:tr h="62340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FR" sz="900" b="1" i="0" u="none" strike="noStrike" kern="1200" dirty="0">
                          <a:solidFill>
                            <a:schemeClr val="bg1"/>
                          </a:solidFill>
                          <a:effectLst/>
                          <a:latin typeface="+mj-lt"/>
                          <a:ea typeface="+mn-ea"/>
                          <a:cs typeface="Arial" panose="020B0604020202020204" pitchFamily="34" charset="0"/>
                        </a:rPr>
                        <a:t>DÉPENSES TOURISTIQUES</a:t>
                      </a:r>
                      <a:r>
                        <a:rPr lang="fr-FR" sz="900" b="1" i="0" u="none" strike="noStrike" kern="1200" baseline="0" dirty="0">
                          <a:solidFill>
                            <a:schemeClr val="bg1"/>
                          </a:solidFill>
                          <a:effectLst/>
                          <a:latin typeface="+mj-lt"/>
                          <a:ea typeface="+mn-ea"/>
                          <a:cs typeface="Arial" panose="020B0604020202020204" pitchFamily="34" charset="0"/>
                        </a:rPr>
                        <a:t> DANS LA RÉGION DE QUÉBEC</a:t>
                      </a:r>
                      <a:endParaRPr lang="fr-FR" sz="900" b="1" i="0" u="none" strike="noStrike" kern="1200" dirty="0">
                        <a:solidFill>
                          <a:schemeClr val="bg1"/>
                        </a:solidFill>
                        <a:effectLst/>
                        <a:latin typeface="+mj-lt"/>
                        <a:ea typeface="+mn-ea"/>
                        <a:cs typeface="Arial" panose="020B0604020202020204" pitchFamily="34" charset="0"/>
                      </a:endParaRPr>
                    </a:p>
                    <a:p>
                      <a:pPr algn="l" fontAlgn="ctr"/>
                      <a:r>
                        <a:rPr lang="fr-FR" sz="900" b="1" i="0" u="none" strike="noStrike" kern="1200" dirty="0">
                          <a:solidFill>
                            <a:srgbClr val="FFFFFF"/>
                          </a:solidFill>
                          <a:effectLst/>
                          <a:latin typeface="+mj-lt"/>
                          <a:ea typeface="+mn-ea"/>
                          <a:cs typeface="Arial" panose="020B0604020202020204" pitchFamily="34" charset="0"/>
                        </a:rPr>
                        <a:t>Calcul des dépenses touristiques basé sur un achalandage total de  30 677 personnes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Nombre d’excursionnistes et de touristes centrés uniques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Dépense moyenne </a:t>
                      </a:r>
                      <a:br>
                        <a:rPr lang="fr-CA" sz="900" b="1" i="0" u="none" strike="noStrike" dirty="0">
                          <a:solidFill>
                            <a:srgbClr val="FFFFFF"/>
                          </a:solidFill>
                          <a:effectLst/>
                          <a:latin typeface="+mj-lt"/>
                          <a:cs typeface="Arial" panose="020B0604020202020204" pitchFamily="34" charset="0"/>
                        </a:rPr>
                      </a:br>
                      <a:r>
                        <a:rPr lang="fr-CA" sz="900" b="1" i="0" u="none" strike="noStrike" dirty="0">
                          <a:solidFill>
                            <a:srgbClr val="FFFFFF"/>
                          </a:solidFill>
                          <a:effectLst/>
                          <a:latin typeface="+mj-lt"/>
                          <a:cs typeface="Arial" panose="020B0604020202020204" pitchFamily="34" charset="0"/>
                        </a:rPr>
                        <a:t>par excursionniste et touriste centré unique</a:t>
                      </a:r>
                      <a:endParaRPr lang="fr-CA" sz="900" b="1" i="0" u="none" strike="noStrike" dirty="0">
                        <a:solidFill>
                          <a:srgbClr val="FFFF00"/>
                        </a:solidFill>
                        <a:effectLst/>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 des dépenses </a:t>
                      </a:r>
                      <a:r>
                        <a:rPr lang="fr-CA" sz="900" b="1" i="1" u="none" strike="noStrike" dirty="0">
                          <a:solidFill>
                            <a:srgbClr val="FFFFFF"/>
                          </a:solidFill>
                          <a:effectLst/>
                          <a:latin typeface="+mj-lt"/>
                          <a:cs typeface="Arial" panose="020B0604020202020204" pitchFamily="34" charset="0"/>
                        </a:rPr>
                        <a:t>inclus</a:t>
                      </a:r>
                      <a:r>
                        <a:rPr lang="fr-CA" sz="900" b="1" i="0" u="none" strike="noStrike" dirty="0">
                          <a:solidFill>
                            <a:srgbClr val="FFFFFF"/>
                          </a:solidFill>
                          <a:effectLst/>
                          <a:latin typeface="+mj-lt"/>
                          <a:cs typeface="Arial" panose="020B0604020202020204" pitchFamily="34" charset="0"/>
                        </a:rPr>
                        <a:t> dans le calcul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Dépenses des excursionnistes</a:t>
                      </a:r>
                      <a:r>
                        <a:rPr lang="fr-CA" sz="900" b="1" i="0" u="none" strike="noStrike" baseline="0" dirty="0">
                          <a:solidFill>
                            <a:srgbClr val="FFFFFF"/>
                          </a:solidFill>
                          <a:effectLst/>
                          <a:latin typeface="+mj-lt"/>
                          <a:cs typeface="Arial" panose="020B0604020202020204" pitchFamily="34" charset="0"/>
                        </a:rPr>
                        <a:t> et des touristes</a:t>
                      </a:r>
                      <a:r>
                        <a:rPr lang="fr-CA" sz="900" b="1" i="0" u="none" strike="noStrike" dirty="0">
                          <a:solidFill>
                            <a:srgbClr val="FFFFFF"/>
                          </a:solidFill>
                          <a:effectLst/>
                          <a:latin typeface="+mj-lt"/>
                          <a:cs typeface="Arial" panose="020B0604020202020204" pitchFamily="34" charset="0"/>
                        </a:rPr>
                        <a:t> centrés </a:t>
                      </a:r>
                      <a:r>
                        <a:rPr lang="fr-CA" sz="900" b="1" i="0" u="sng" strike="noStrike" dirty="0">
                          <a:solidFill>
                            <a:srgbClr val="FFFFFF"/>
                          </a:solidFill>
                          <a:effectLst/>
                          <a:latin typeface="+mj-lt"/>
                          <a:cs typeface="Arial" panose="020B0604020202020204" pitchFamily="34" charset="0"/>
                        </a:rPr>
                        <a:t>uniques</a:t>
                      </a:r>
                      <a:r>
                        <a:rPr lang="fr-CA" sz="900" b="1" i="0" u="none" strike="noStrike" baseline="0" dirty="0">
                          <a:solidFill>
                            <a:srgbClr val="FFFFFF"/>
                          </a:solidFill>
                          <a:effectLst/>
                          <a:latin typeface="+mj-lt"/>
                          <a:cs typeface="Arial" panose="020B0604020202020204" pitchFamily="34" charset="0"/>
                        </a:rPr>
                        <a:t> </a:t>
                      </a:r>
                      <a:r>
                        <a:rPr lang="fr-CA" sz="900" b="1" i="0" u="none" strike="noStrike" dirty="0">
                          <a:solidFill>
                            <a:srgbClr val="FFFFFF"/>
                          </a:solidFill>
                          <a:effectLst/>
                          <a:latin typeface="+mj-lt"/>
                          <a:cs typeface="Arial" panose="020B0604020202020204" pitchFamily="34" charset="0"/>
                        </a:rPr>
                        <a:t>(40 km)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6726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900" b="0" i="0" u="none" strike="noStrike" dirty="0">
                          <a:solidFill>
                            <a:srgbClr val="000000"/>
                          </a:solidFill>
                          <a:effectLst/>
                          <a:latin typeface="+mj-lt"/>
                          <a:cs typeface="Arial" panose="020B0604020202020204" pitchFamily="34" charset="0"/>
                        </a:rPr>
                        <a:t>Excursionnistes et touristes venus surtout pour l’exposition </a:t>
                      </a:r>
                      <a:r>
                        <a:rPr lang="fr-CA" sz="900" b="0" i="1" u="none" strike="noStrike" dirty="0">
                          <a:solidFill>
                            <a:srgbClr val="000000"/>
                          </a:solidFill>
                          <a:effectLst/>
                          <a:latin typeface="+mj-lt"/>
                          <a:cs typeface="Arial" panose="020B0604020202020204" pitchFamily="34" charset="0"/>
                        </a:rPr>
                        <a:t>Inspiration Japon</a:t>
                      </a:r>
                      <a:r>
                        <a:rPr lang="fr-CA" sz="900" b="0" i="0" u="none" strike="noStrike" dirty="0">
                          <a:solidFill>
                            <a:srgbClr val="000000"/>
                          </a:solidFill>
                          <a:effectLst/>
                          <a:latin typeface="+mj-lt"/>
                          <a:cs typeface="Arial" panose="020B0604020202020204" pitchFamily="34" charset="0"/>
                        </a:rPr>
                        <a:t> (10%</a:t>
                      </a:r>
                      <a:r>
                        <a:rPr lang="fr-CA" sz="900" b="0" i="0" u="none" strike="noStrike" baseline="0" dirty="0">
                          <a:solidFill>
                            <a:srgbClr val="000000"/>
                          </a:solidFill>
                          <a:effectLst/>
                          <a:latin typeface="+mj-lt"/>
                          <a:cs typeface="Arial" panose="020B0604020202020204" pitchFamily="34" charset="0"/>
                        </a:rPr>
                        <a:t> de l’achalandage total)</a:t>
                      </a:r>
                      <a:endParaRPr lang="fr-CA" sz="900" b="0" i="0" u="none" strike="noStrike" dirty="0">
                        <a:solidFill>
                          <a:srgbClr val="000000"/>
                        </a:solidFill>
                        <a:effectLst/>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cs typeface="Arial" panose="020B0604020202020204" pitchFamily="34" charset="0"/>
                        </a:rPr>
                        <a:t>3 068</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cs typeface="Arial" panose="020B0604020202020204" pitchFamily="34" charset="0"/>
                        </a:rPr>
                        <a:t>153,53 $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cs typeface="Arial" panose="020B0604020202020204" pitchFamily="34" charset="0"/>
                        </a:rPr>
                        <a:t>100%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cs typeface="Arial" panose="020B0604020202020204" pitchFamily="34" charset="0"/>
                        </a:rPr>
                        <a:t>471 030,04</a:t>
                      </a:r>
                      <a:r>
                        <a:rPr lang="fr-CA" sz="900" baseline="0" dirty="0">
                          <a:latin typeface="+mj-lt"/>
                          <a:cs typeface="Arial" panose="020B0604020202020204" pitchFamily="34" charset="0"/>
                        </a:rPr>
                        <a:t> $</a:t>
                      </a:r>
                      <a:endParaRPr lang="fr-CA" sz="900" dirty="0">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117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900" b="0" i="0" u="none" strike="noStrike" dirty="0">
                          <a:solidFill>
                            <a:srgbClr val="000000"/>
                          </a:solidFill>
                          <a:effectLst/>
                          <a:latin typeface="+mj-lt"/>
                          <a:cs typeface="Arial" panose="020B0604020202020204" pitchFamily="34" charset="0"/>
                        </a:rPr>
                        <a:t>Excursionnistes et touristes venus en partie  pour l’exposition </a:t>
                      </a:r>
                      <a:r>
                        <a:rPr lang="fr-CA" sz="900" b="0" i="1" u="none" strike="noStrike" dirty="0">
                          <a:solidFill>
                            <a:srgbClr val="000000"/>
                          </a:solidFill>
                          <a:effectLst/>
                          <a:latin typeface="+mj-lt"/>
                          <a:cs typeface="Arial" panose="020B0604020202020204" pitchFamily="34" charset="0"/>
                        </a:rPr>
                        <a:t>Inspiration Japon</a:t>
                      </a:r>
                      <a:r>
                        <a:rPr lang="fr-CA" sz="900" b="0" i="0" u="none" strike="noStrike" dirty="0">
                          <a:solidFill>
                            <a:srgbClr val="000000"/>
                          </a:solidFill>
                          <a:effectLst/>
                          <a:latin typeface="+mj-lt"/>
                          <a:cs typeface="Arial" panose="020B0604020202020204" pitchFamily="34" charset="0"/>
                        </a:rPr>
                        <a:t> (5% </a:t>
                      </a:r>
                      <a:r>
                        <a:rPr lang="fr-CA" sz="900" b="0" i="0" u="none" strike="noStrike" kern="1200" baseline="0" dirty="0">
                          <a:solidFill>
                            <a:srgbClr val="000000"/>
                          </a:solidFill>
                          <a:effectLst/>
                          <a:latin typeface="Calibri"/>
                          <a:ea typeface=""/>
                          <a:cs typeface="Arial" panose="020B0604020202020204" pitchFamily="34" charset="0"/>
                        </a:rPr>
                        <a:t>de l’achalandage total)</a:t>
                      </a:r>
                      <a:endParaRPr lang="fr-CA" sz="900" b="0" i="0" u="none" strike="noStrike" kern="1200" dirty="0">
                        <a:solidFill>
                          <a:srgbClr val="000000"/>
                        </a:solidFill>
                        <a:effectLst/>
                        <a:latin typeface="Calibri"/>
                        <a:ea typeface=""/>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cs typeface="Arial" panose="020B0604020202020204" pitchFamily="34" charset="0"/>
                        </a:rPr>
                        <a:t>1 534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cs typeface="Arial" panose="020B0604020202020204" pitchFamily="34" charset="0"/>
                        </a:rPr>
                        <a:t>257,48 $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cs typeface="Arial" panose="020B0604020202020204" pitchFamily="34" charset="0"/>
                        </a:rPr>
                        <a:t>50%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cs typeface="Arial" panose="020B0604020202020204" pitchFamily="34" charset="0"/>
                        </a:rPr>
                        <a:t>197 487,16 $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7319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900" b="1" i="0" u="none" strike="noStrike" dirty="0">
                          <a:solidFill>
                            <a:schemeClr val="tx1"/>
                          </a:solidFill>
                          <a:effectLst/>
                          <a:latin typeface="+mj-lt"/>
                          <a:cs typeface="Arial" panose="020B0604020202020204" pitchFamily="34" charset="0"/>
                        </a:rPr>
                        <a:t>TOTAL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900" b="1" dirty="0">
                          <a:latin typeface="+mj-lt"/>
                          <a:cs typeface="Arial" panose="020B0604020202020204" pitchFamily="34" charset="0"/>
                        </a:rPr>
                        <a:t>4 602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900" b="1" dirty="0">
                          <a:latin typeface="+mj-lt"/>
                          <a:cs typeface="Arial" panose="020B0604020202020204" pitchFamily="34" charset="0"/>
                        </a:rPr>
                        <a:t>-</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900" b="1" dirty="0">
                          <a:latin typeface="+mj-lt"/>
                          <a:cs typeface="Arial" panose="020B0604020202020204" pitchFamily="34" charset="0"/>
                        </a:rPr>
                        <a:t>-</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900" b="1" dirty="0">
                          <a:latin typeface="+mj-lt"/>
                          <a:cs typeface="Arial" panose="020B0604020202020204" pitchFamily="34" charset="0"/>
                        </a:rPr>
                        <a:t>668 517,20</a:t>
                      </a:r>
                      <a:r>
                        <a:rPr lang="fr-CA" sz="900" b="1" baseline="0" dirty="0">
                          <a:latin typeface="+mj-lt"/>
                          <a:cs typeface="Arial" panose="020B0604020202020204" pitchFamily="34" charset="0"/>
                        </a:rPr>
                        <a:t> $</a:t>
                      </a:r>
                      <a:endParaRPr lang="fr-CA" sz="900" b="1" dirty="0">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8" name="Tableau 7"/>
          <p:cNvGraphicFramePr>
            <a:graphicFrameLocks noGrp="1"/>
          </p:cNvGraphicFramePr>
          <p:nvPr>
            <p:custDataLst>
              <p:tags r:id="rId6"/>
            </p:custDataLst>
            <p:extLst>
              <p:ext uri="{D42A27DB-BD31-4B8C-83A1-F6EECF244321}">
                <p14:modId xmlns:p14="http://schemas.microsoft.com/office/powerpoint/2010/main" val="3235659419"/>
              </p:ext>
            </p:extLst>
          </p:nvPr>
        </p:nvGraphicFramePr>
        <p:xfrm>
          <a:off x="388189" y="3343836"/>
          <a:ext cx="8288267" cy="2800813"/>
        </p:xfrm>
        <a:graphic>
          <a:graphicData uri="http://schemas.openxmlformats.org/drawingml/2006/table">
            <a:tbl>
              <a:tblPr/>
              <a:tblGrid>
                <a:gridCol w="2330037">
                  <a:extLst>
                    <a:ext uri="{9D8B030D-6E8A-4147-A177-3AD203B41FA5}">
                      <a16:colId xmlns:a16="http://schemas.microsoft.com/office/drawing/2014/main" val="20000"/>
                    </a:ext>
                  </a:extLst>
                </a:gridCol>
                <a:gridCol w="1191646">
                  <a:extLst>
                    <a:ext uri="{9D8B030D-6E8A-4147-A177-3AD203B41FA5}">
                      <a16:colId xmlns:a16="http://schemas.microsoft.com/office/drawing/2014/main" val="20001"/>
                    </a:ext>
                  </a:extLst>
                </a:gridCol>
                <a:gridCol w="1191646">
                  <a:extLst>
                    <a:ext uri="{9D8B030D-6E8A-4147-A177-3AD203B41FA5}">
                      <a16:colId xmlns:a16="http://schemas.microsoft.com/office/drawing/2014/main" val="20002"/>
                    </a:ext>
                  </a:extLst>
                </a:gridCol>
                <a:gridCol w="1191646">
                  <a:extLst>
                    <a:ext uri="{9D8B030D-6E8A-4147-A177-3AD203B41FA5}">
                      <a16:colId xmlns:a16="http://schemas.microsoft.com/office/drawing/2014/main" val="20003"/>
                    </a:ext>
                  </a:extLst>
                </a:gridCol>
                <a:gridCol w="1191646">
                  <a:extLst>
                    <a:ext uri="{9D8B030D-6E8A-4147-A177-3AD203B41FA5}">
                      <a16:colId xmlns:a16="http://schemas.microsoft.com/office/drawing/2014/main" val="20004"/>
                    </a:ext>
                  </a:extLst>
                </a:gridCol>
                <a:gridCol w="1191646">
                  <a:extLst>
                    <a:ext uri="{9D8B030D-6E8A-4147-A177-3AD203B41FA5}">
                      <a16:colId xmlns:a16="http://schemas.microsoft.com/office/drawing/2014/main" val="20005"/>
                    </a:ext>
                  </a:extLst>
                </a:gridCol>
              </a:tblGrid>
              <a:tr h="180851">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fr-CA" sz="900" b="1" i="0" u="none" strike="noStrike" dirty="0">
                          <a:solidFill>
                            <a:srgbClr val="FFFFFF"/>
                          </a:solidFill>
                          <a:effectLst/>
                          <a:latin typeface="+mj-lt"/>
                          <a:cs typeface="Arial" panose="020B0604020202020204" pitchFamily="34" charset="0"/>
                        </a:rPr>
                        <a:t>Dépenses moyennes de séjour dans la </a:t>
                      </a:r>
                    </a:p>
                    <a:p>
                      <a:pPr algn="l" fontAlgn="b"/>
                      <a:r>
                        <a:rPr lang="fr-CA" sz="900" b="1" i="0" u="none" strike="noStrike" dirty="0">
                          <a:solidFill>
                            <a:srgbClr val="FFFFFF"/>
                          </a:solidFill>
                          <a:effectLst/>
                          <a:latin typeface="+mj-lt"/>
                          <a:cs typeface="Arial" panose="020B0604020202020204" pitchFamily="34" charset="0"/>
                        </a:rPr>
                        <a:t>grande région de Québec</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Centrés </a:t>
                      </a:r>
                      <a:r>
                        <a:rPr lang="fr-CA" sz="900" b="1" i="0" u="none" strike="noStrike" kern="1200" dirty="0">
                          <a:solidFill>
                            <a:srgbClr val="FFFFFF"/>
                          </a:solidFill>
                          <a:effectLst/>
                          <a:latin typeface="+mj-lt"/>
                          <a:ea typeface="+mn-ea"/>
                          <a:cs typeface="Arial" panose="020B0604020202020204" pitchFamily="34" charset="0"/>
                        </a:rPr>
                        <a:t>– Surtout</a:t>
                      </a:r>
                      <a:endParaRPr lang="fr-CA" sz="900" b="1" i="0" u="none" strike="noStrike" dirty="0">
                        <a:solidFill>
                          <a:srgbClr val="FFFFFF"/>
                        </a:solidFill>
                        <a:effectLst/>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fr-CA" sz="1000" b="1" i="0" u="none" strike="noStrike" dirty="0">
                        <a:solidFill>
                          <a:srgbClr val="FFFF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Centrés – En partie</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fr-CA" sz="1000" b="1" i="0" u="none" strike="noStrike" dirty="0">
                        <a:solidFill>
                          <a:srgbClr val="FFFF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Dépenses totales des excursionnistes et touristes centrés  </a:t>
                      </a:r>
                      <a:r>
                        <a:rPr lang="fr-CA" sz="900" b="1" i="0" u="sng" strike="noStrike" dirty="0">
                          <a:solidFill>
                            <a:srgbClr val="FFFFFF"/>
                          </a:solidFill>
                          <a:effectLst/>
                          <a:latin typeface="+mj-lt"/>
                          <a:cs typeface="Arial" panose="020B0604020202020204" pitchFamily="34" charset="0"/>
                        </a:rPr>
                        <a:t>uniques</a:t>
                      </a:r>
                      <a:r>
                        <a:rPr lang="fr-CA" sz="900" b="1" i="0" u="none" strike="noStrike" dirty="0">
                          <a:solidFill>
                            <a:srgbClr val="FFFFFF"/>
                          </a:solidFill>
                          <a:effectLst/>
                          <a:latin typeface="+mj-lt"/>
                          <a:cs typeface="Arial" panose="020B0604020202020204" pitchFamily="34" charset="0"/>
                        </a:rPr>
                        <a:t> (40 km)</a:t>
                      </a:r>
                      <a:endParaRPr lang="fr-CA" sz="900" b="1" i="0" u="sng" strike="noStrike" dirty="0">
                        <a:solidFill>
                          <a:srgbClr val="FFFFFF"/>
                        </a:solidFill>
                        <a:effectLst/>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42416">
                <a:tc vMerge="1">
                  <a:txBody>
                    <a:bodyPr/>
                    <a:lstStyle/>
                    <a:p>
                      <a:pPr algn="l" fontAlgn="b"/>
                      <a:endParaRPr lang="fr-CA" sz="1000" b="1" i="0" u="none" strike="noStrike" dirty="0">
                        <a:solidFill>
                          <a:srgbClr val="FFFF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Dépenses moyennes par cellule de voyage</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Dépenses</a:t>
                      </a:r>
                      <a:r>
                        <a:rPr lang="fr-CA" sz="900" b="1" i="0" u="none" strike="noStrike" baseline="0" dirty="0">
                          <a:solidFill>
                            <a:srgbClr val="FFFFFF"/>
                          </a:solidFill>
                          <a:effectLst/>
                          <a:latin typeface="+mj-lt"/>
                          <a:cs typeface="Arial" panose="020B0604020202020204" pitchFamily="34" charset="0"/>
                        </a:rPr>
                        <a:t> par personne (moyenne=1,9)</a:t>
                      </a:r>
                      <a:endParaRPr lang="fr-CA" sz="900" b="1" i="0" u="none" strike="noStrike" dirty="0">
                        <a:solidFill>
                          <a:srgbClr val="FFFFFF"/>
                        </a:solidFill>
                        <a:effectLst/>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Dépenses  moyennes par cellule de voyage</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r>
                        <a:rPr lang="fr-CA" sz="900" b="1" i="0" u="none" strike="noStrike" dirty="0">
                          <a:solidFill>
                            <a:srgbClr val="FFFFFF"/>
                          </a:solidFill>
                          <a:effectLst/>
                          <a:latin typeface="+mj-lt"/>
                          <a:cs typeface="Arial" panose="020B0604020202020204" pitchFamily="34" charset="0"/>
                        </a:rPr>
                        <a:t>Dépenses</a:t>
                      </a:r>
                      <a:r>
                        <a:rPr lang="fr-CA" sz="900" b="1" i="0" u="none" strike="noStrike" baseline="0" dirty="0">
                          <a:solidFill>
                            <a:srgbClr val="FFFFFF"/>
                          </a:solidFill>
                          <a:effectLst/>
                          <a:latin typeface="+mj-lt"/>
                          <a:cs typeface="Arial" panose="020B0604020202020204" pitchFamily="34" charset="0"/>
                        </a:rPr>
                        <a:t> par personne (moyenne=2,1)</a:t>
                      </a:r>
                      <a:endParaRPr lang="fr-CA" sz="900" b="1" i="0" u="none" strike="noStrike" dirty="0">
                        <a:solidFill>
                          <a:srgbClr val="FFFFFF"/>
                        </a:solidFill>
                        <a:effectLst/>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vMerge="1">
                  <a:txBody>
                    <a:bodyPr/>
                    <a:lstStyle/>
                    <a:p>
                      <a:pPr algn="ctr" fontAlgn="ctr"/>
                      <a:endParaRPr lang="fr-CA" sz="1000" b="1" i="0" u="none" strike="noStrike" dirty="0">
                        <a:solidFill>
                          <a:srgbClr val="FFFF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1"/>
                  </a:ext>
                </a:extLst>
              </a:tr>
              <a:tr h="19305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900" b="0" i="0" u="none" strike="noStrike" cap="none" normalizeH="0" baseline="0" dirty="0">
                          <a:ln>
                            <a:noFill/>
                          </a:ln>
                          <a:solidFill>
                            <a:schemeClr val="tx1"/>
                          </a:solidFill>
                          <a:effectLst/>
                          <a:latin typeface="+mj-lt"/>
                          <a:cs typeface="Arial" pitchFamily="34" charset="0"/>
                        </a:rPr>
                        <a:t>a. Pour le transport sur place à l’intérieur de la ville de Québec</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31,30 $</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16,47 $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32,50 $</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15,48 $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0" i="0" u="none" strike="noStrike" dirty="0">
                          <a:solidFill>
                            <a:srgbClr val="000000"/>
                          </a:solidFill>
                          <a:effectLst/>
                          <a:latin typeface="+mj-lt"/>
                          <a:cs typeface="Arial"/>
                        </a:rPr>
                        <a:t>62 403,12 $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9305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900" b="0" i="0" u="none" strike="noStrike" cap="none" normalizeH="0" baseline="0" dirty="0">
                          <a:ln>
                            <a:noFill/>
                          </a:ln>
                          <a:solidFill>
                            <a:schemeClr val="tx1"/>
                          </a:solidFill>
                          <a:effectLst/>
                          <a:latin typeface="+mj-lt"/>
                          <a:cs typeface="Arial" pitchFamily="34" charset="0"/>
                        </a:rPr>
                        <a:t>b. Pour la nourriture (incluant restaurants, bars et autres)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88,90 $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46,79 $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181,90</a:t>
                      </a:r>
                      <a:r>
                        <a:rPr lang="fr-CA" sz="900" baseline="0" dirty="0">
                          <a:latin typeface="+mj-lt"/>
                        </a:rPr>
                        <a:t> $</a:t>
                      </a:r>
                      <a:endParaRPr lang="fr-CA" sz="900" dirty="0">
                        <a:latin typeface="+mj-lt"/>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86,62 $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0" i="0" u="none" strike="noStrike" dirty="0">
                          <a:solidFill>
                            <a:srgbClr val="000000"/>
                          </a:solidFill>
                          <a:effectLst/>
                          <a:latin typeface="+mj-lt"/>
                          <a:cs typeface="Arial"/>
                        </a:rPr>
                        <a:t>209 989,26 $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2285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900" b="0" i="0" u="none" strike="noStrike" cap="none" normalizeH="0" baseline="0" dirty="0">
                          <a:ln>
                            <a:noFill/>
                          </a:ln>
                          <a:solidFill>
                            <a:schemeClr val="tx1"/>
                          </a:solidFill>
                          <a:effectLst/>
                          <a:latin typeface="+mj-lt"/>
                          <a:cs typeface="Arial" pitchFamily="34" charset="0"/>
                        </a:rPr>
                        <a:t>c. Pour le magasinage</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26,20 $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13,79 $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72,80 $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34,67 $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0" i="0" u="none" strike="noStrike" dirty="0">
                          <a:solidFill>
                            <a:srgbClr val="000000"/>
                          </a:solidFill>
                          <a:effectLst/>
                          <a:latin typeface="+mj-lt"/>
                          <a:cs typeface="Arial"/>
                        </a:rPr>
                        <a:t>68 899,61 $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9305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900" b="0" i="0" u="none" strike="noStrike" cap="none" normalizeH="0" baseline="0" dirty="0">
                          <a:ln>
                            <a:noFill/>
                          </a:ln>
                          <a:solidFill>
                            <a:schemeClr val="tx1"/>
                          </a:solidFill>
                          <a:effectLst/>
                          <a:latin typeface="+mj-lt"/>
                          <a:cs typeface="Arial" pitchFamily="34" charset="0"/>
                        </a:rPr>
                        <a:t>d. Pour l’hébergement (hôtel, motel, camping, etc.)</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99,10 $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52,16 $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186,50 $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88,81 $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0" i="0" u="none" strike="noStrike" dirty="0">
                          <a:solidFill>
                            <a:srgbClr val="000000"/>
                          </a:solidFill>
                          <a:effectLst/>
                          <a:latin typeface="+mj-lt"/>
                          <a:cs typeface="Arial"/>
                        </a:rPr>
                        <a:t>228 144,15 $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9305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900" b="0" i="0" u="none" strike="noStrike" cap="none" normalizeH="0" baseline="0" dirty="0">
                          <a:ln>
                            <a:noFill/>
                          </a:ln>
                          <a:solidFill>
                            <a:schemeClr val="tx1"/>
                          </a:solidFill>
                          <a:effectLst/>
                          <a:latin typeface="+mj-lt"/>
                          <a:cs typeface="Arial" pitchFamily="34" charset="0"/>
                        </a:rPr>
                        <a:t>e. Pour les loisirs et divertissements (incluant toutes les dépenses au Musée)</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46,20 $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24,32 $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62,20 $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29,62 $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0" i="0" u="none" strike="noStrike" dirty="0">
                          <a:solidFill>
                            <a:srgbClr val="000000"/>
                          </a:solidFill>
                          <a:effectLst/>
                          <a:latin typeface="+mj-lt"/>
                          <a:cs typeface="Arial"/>
                        </a:rPr>
                        <a:t>97 332,30 $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2285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900" b="0" i="0" u="none" strike="noStrike" cap="none" normalizeH="0" baseline="0" dirty="0">
                          <a:ln>
                            <a:noFill/>
                          </a:ln>
                          <a:solidFill>
                            <a:schemeClr val="tx1"/>
                          </a:solidFill>
                          <a:effectLst/>
                          <a:latin typeface="+mj-lt"/>
                          <a:cs typeface="Arial" pitchFamily="34" charset="0"/>
                        </a:rPr>
                        <a:t>f. Pour toutes les autres dépenses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0,00 $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00" b="0" i="0" u="none" strike="noStrike" dirty="0">
                          <a:solidFill>
                            <a:srgbClr val="000000"/>
                          </a:solidFill>
                          <a:effectLst/>
                          <a:latin typeface="+mj-lt"/>
                          <a:cs typeface="Arial"/>
                        </a:rPr>
                        <a:t>0,00 $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latin typeface="+mj-lt"/>
                        </a:rPr>
                        <a:t>4,80 $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j-lt"/>
                          <a:cs typeface="Arial"/>
                        </a:rPr>
                        <a:t>2,28 $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0" i="0" u="none" strike="noStrike" dirty="0">
                          <a:solidFill>
                            <a:srgbClr val="000000"/>
                          </a:solidFill>
                          <a:effectLst/>
                          <a:latin typeface="+mj-lt"/>
                          <a:cs typeface="Arial"/>
                        </a:rPr>
                        <a:t>1 748,76 $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224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fr-CA" sz="900" b="1" i="0" u="none" strike="noStrike" dirty="0">
                          <a:solidFill>
                            <a:schemeClr val="tx1"/>
                          </a:solidFill>
                          <a:effectLst/>
                          <a:latin typeface="+mj-lt"/>
                          <a:cs typeface="Arial" panose="020B0604020202020204" pitchFamily="34" charset="0"/>
                        </a:rPr>
                        <a:t>Total des dépenses</a:t>
                      </a:r>
                      <a:r>
                        <a:rPr lang="fr-CA" sz="900" b="1" i="0" u="none" strike="noStrike" baseline="0" dirty="0">
                          <a:solidFill>
                            <a:schemeClr val="tx1"/>
                          </a:solidFill>
                          <a:effectLst/>
                          <a:latin typeface="+mj-lt"/>
                          <a:cs typeface="Arial" panose="020B0604020202020204" pitchFamily="34" charset="0"/>
                        </a:rPr>
                        <a:t> </a:t>
                      </a:r>
                      <a:endParaRPr lang="fr-CA" sz="900" b="1" i="0" u="none" strike="noStrike" dirty="0">
                        <a:solidFill>
                          <a:schemeClr val="tx1"/>
                        </a:solidFill>
                        <a:effectLst/>
                        <a:latin typeface="+mj-lt"/>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900" b="1" dirty="0">
                          <a:latin typeface="+mj-lt"/>
                        </a:rPr>
                        <a:t>291,70 $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1" i="0" u="none" strike="noStrike" dirty="0">
                          <a:solidFill>
                            <a:srgbClr val="000000"/>
                          </a:solidFill>
                          <a:effectLst/>
                          <a:latin typeface="+mj-lt"/>
                          <a:cs typeface="Arial"/>
                        </a:rPr>
                        <a:t>153,53 $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900" b="1" dirty="0">
                          <a:latin typeface="+mj-lt"/>
                        </a:rPr>
                        <a:t>540,70 $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1" i="0" u="none" strike="noStrike" dirty="0">
                          <a:solidFill>
                            <a:srgbClr val="000000"/>
                          </a:solidFill>
                          <a:effectLst/>
                          <a:latin typeface="+mj-lt"/>
                          <a:cs typeface="Arial"/>
                        </a:rPr>
                        <a:t>257,48 $</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1" i="0" u="none" strike="noStrike" kern="1200" baseline="0" dirty="0">
                          <a:solidFill>
                            <a:schemeClr val="tx1"/>
                          </a:solidFill>
                          <a:effectLst/>
                          <a:latin typeface="+mn-lt"/>
                          <a:ea typeface="+mn-ea"/>
                          <a:cs typeface="Arial" pitchFamily="34" charset="0"/>
                        </a:rPr>
                        <a:t>668 517,20 $</a:t>
                      </a:r>
                      <a:endParaRPr lang="en-US" sz="900" b="1" i="0" u="none" strike="noStrike" dirty="0">
                        <a:solidFill>
                          <a:schemeClr val="tx1"/>
                        </a:solidFill>
                        <a:effectLst/>
                        <a:latin typeface="+mj-lt"/>
                        <a:cs typeface="Arial"/>
                      </a:endParaRP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6713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148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6"/>
            <p:custDataLst>
              <p:tags r:id="rId1"/>
            </p:custDataLst>
          </p:nvPr>
        </p:nvPicPr>
        <p:blipFill>
          <a:blip r:embed="rId6">
            <a:extLst>
              <a:ext uri="{28A0092B-C50C-407E-A947-70E740481C1C}">
                <a14:useLocalDpi xmlns:a14="http://schemas.microsoft.com/office/drawing/2010/main" val="0"/>
              </a:ext>
            </a:extLst>
          </a:blip>
          <a:srcRect l="98" r="98"/>
          <a:stretch>
            <a:fillRect/>
          </a:stretch>
        </p:blipFill>
        <p:spPr/>
      </p:pic>
      <p:pic>
        <p:nvPicPr>
          <p:cNvPr id="16" name="Imag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739725" y="3194680"/>
            <a:ext cx="432780" cy="432780"/>
          </a:xfrm>
          <a:prstGeom prst="rect">
            <a:avLst/>
          </a:prstGeom>
        </p:spPr>
      </p:pic>
      <p:sp>
        <p:nvSpPr>
          <p:cNvPr id="6" name="Titre 2"/>
          <p:cNvSpPr>
            <a:spLocks noGrp="1"/>
          </p:cNvSpPr>
          <p:nvPr>
            <p:ph type="title"/>
            <p:custDataLst>
              <p:tags r:id="rId3"/>
            </p:custDataLst>
          </p:nvPr>
        </p:nvSpPr>
        <p:spPr>
          <a:xfrm>
            <a:off x="2181225" y="2137438"/>
            <a:ext cx="6382800" cy="720000"/>
          </a:xfrm>
        </p:spPr>
        <p:txBody>
          <a:bodyPr/>
          <a:lstStyle/>
          <a:p>
            <a:pPr marL="447675" indent="-447675"/>
            <a:r>
              <a:rPr lang="fr-CA" sz="3200" dirty="0">
                <a:solidFill>
                  <a:srgbClr val="000000"/>
                </a:solidFill>
                <a:latin typeface="Calibri" panose="020F0502020204030204" pitchFamily="34" charset="0"/>
              </a:rPr>
              <a:t>6. 	</a:t>
            </a:r>
            <a:r>
              <a:rPr lang="fr-CA" sz="3200" dirty="0">
                <a:solidFill>
                  <a:srgbClr val="000000"/>
                </a:solidFill>
                <a:latin typeface="Calibri"/>
              </a:rPr>
              <a:t>Appréciation de l’exposition </a:t>
            </a:r>
            <a:r>
              <a:rPr lang="fr-CA" sz="3200" i="1" dirty="0">
                <a:solidFill>
                  <a:srgbClr val="000000"/>
                </a:solidFill>
                <a:latin typeface="Calibri"/>
              </a:rPr>
              <a:t>Inspiration Japon</a:t>
            </a:r>
            <a:endParaRPr lang="fr-CA" sz="3200" dirty="0">
              <a:latin typeface="+mj-lt"/>
            </a:endParaRPr>
          </a:p>
        </p:txBody>
      </p:sp>
    </p:spTree>
    <p:extLst>
      <p:ext uri="{BB962C8B-B14F-4D97-AF65-F5344CB8AC3E}">
        <p14:creationId xmlns:p14="http://schemas.microsoft.com/office/powerpoint/2010/main" val="2338904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41</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6. Appréciation de l’exposition </a:t>
            </a:r>
            <a:r>
              <a:rPr lang="fr-CA" i="1" dirty="0">
                <a:solidFill>
                  <a:srgbClr val="FFFFFF"/>
                </a:solidFill>
                <a:ea typeface="+mn-ea"/>
              </a:rPr>
              <a:t>Inspiration Japon</a:t>
            </a:r>
            <a:endParaRPr lang="fr-CA" dirty="0">
              <a:solidFill>
                <a:srgbClr val="FFFFFF"/>
              </a:solidFill>
              <a:ea typeface="+mn-ea"/>
            </a:endParaRPr>
          </a:p>
        </p:txBody>
      </p:sp>
      <p:sp>
        <p:nvSpPr>
          <p:cNvPr id="5" name="Espace réservé du texte 3"/>
          <p:cNvSpPr>
            <a:spLocks noGrp="1"/>
          </p:cNvSpPr>
          <p:nvPr>
            <p:ph type="body" sz="quarter" idx="4294967295"/>
            <p:custDataLst>
              <p:tags r:id="rId3"/>
            </p:custDataLst>
          </p:nvPr>
        </p:nvSpPr>
        <p:spPr>
          <a:xfrm>
            <a:off x="247650" y="853082"/>
            <a:ext cx="8639175" cy="1812480"/>
          </a:xfrm>
          <a:prstGeom prst="rect">
            <a:avLst/>
          </a:prstGeom>
        </p:spPr>
        <p:txBody>
          <a:bodyPr numCol="1"/>
          <a:lstStyle/>
          <a:p>
            <a:pPr marL="0" lvl="0" indent="0" algn="just">
              <a:spcBef>
                <a:spcPts val="0"/>
              </a:spcBef>
              <a:buClr>
                <a:srgbClr val="000000"/>
              </a:buClr>
              <a:buNone/>
            </a:pPr>
            <a:r>
              <a:rPr lang="fr-CA" sz="1100" dirty="0">
                <a:solidFill>
                  <a:srgbClr val="000000"/>
                </a:solidFill>
                <a:latin typeface="+mj-lt"/>
              </a:rPr>
              <a:t>6.1 Appréciation de l’exposition</a:t>
            </a:r>
            <a:endParaRPr lang="fr-CA" sz="1100" b="0" i="1" dirty="0">
              <a:solidFill>
                <a:srgbClr val="000000"/>
              </a:solidFill>
              <a:latin typeface="+mj-lt"/>
            </a:endParaRPr>
          </a:p>
          <a:p>
            <a:pPr marL="0" lvl="0" indent="0" algn="just">
              <a:spcBef>
                <a:spcPts val="0"/>
              </a:spcBef>
              <a:buClr>
                <a:srgbClr val="000000"/>
              </a:buClr>
              <a:buNone/>
            </a:pPr>
            <a:endParaRPr lang="fr-CA" sz="1100" b="0" i="1" dirty="0">
              <a:solidFill>
                <a:srgbClr val="000000"/>
              </a:solidFill>
              <a:latin typeface="+mj-lt"/>
            </a:endParaRPr>
          </a:p>
          <a:p>
            <a:pPr marL="0" indent="0" algn="just">
              <a:spcBef>
                <a:spcPts val="0"/>
              </a:spcBef>
              <a:buClr>
                <a:srgbClr val="000000"/>
              </a:buClr>
              <a:buNone/>
            </a:pPr>
            <a:r>
              <a:rPr lang="fr-FR" sz="1050" b="0" kern="0" dirty="0">
                <a:solidFill>
                  <a:sysClr val="windowText" lastClr="000000"/>
                </a:solidFill>
                <a:latin typeface="Calibri"/>
              </a:rPr>
              <a:t>Tous les participants ont été invités à indiquer leur degré d’appréciation de l’exposition </a:t>
            </a:r>
            <a:r>
              <a:rPr lang="fr-FR" sz="1050" b="0" i="1" kern="0" dirty="0">
                <a:solidFill>
                  <a:sysClr val="windowText" lastClr="000000"/>
                </a:solidFill>
                <a:latin typeface="Calibri"/>
              </a:rPr>
              <a:t>Inspiration Japon. </a:t>
            </a:r>
            <a:r>
              <a:rPr lang="fr-FR" sz="1050" b="0" kern="0" dirty="0">
                <a:solidFill>
                  <a:sysClr val="windowText" lastClr="000000"/>
                </a:solidFill>
                <a:latin typeface="Calibri"/>
              </a:rPr>
              <a:t>Globalement, la note moyenne d’appréciation à l’égard de l’exposition est de 8,1 sur 10, soit un résultat satisfaisant. Cette note moyenne d’appréciation est similaire chez les locaux (8,1 sur 10), les excursionnistes (8,0 sur 10) et les touristes (8,1 sur 10).</a:t>
            </a:r>
          </a:p>
          <a:p>
            <a:pPr marL="0" indent="0" algn="just">
              <a:spcBef>
                <a:spcPts val="0"/>
              </a:spcBef>
              <a:buClr>
                <a:srgbClr val="000000"/>
              </a:buClr>
              <a:buNone/>
            </a:pPr>
            <a:endParaRPr lang="fr-FR" sz="1050" b="0" kern="0" dirty="0">
              <a:solidFill>
                <a:sysClr val="windowText" lastClr="000000"/>
              </a:solidFill>
              <a:latin typeface="Calibri"/>
            </a:endParaRPr>
          </a:p>
          <a:p>
            <a:pPr marL="0" indent="0" algn="just">
              <a:spcBef>
                <a:spcPts val="0"/>
              </a:spcBef>
              <a:buClr>
                <a:srgbClr val="000000"/>
              </a:buClr>
              <a:buNone/>
            </a:pPr>
            <a:r>
              <a:rPr lang="fr-FR" sz="1050" b="0" kern="0" dirty="0">
                <a:solidFill>
                  <a:sysClr val="windowText" lastClr="000000"/>
                </a:solidFill>
                <a:latin typeface="Calibri"/>
              </a:rPr>
              <a:t>Par ailleurs, notons que les femmes (8,3 sur 10) et les retraités (8,3 sur 10) affichent des notes moyennes d’appréciation significativement plus élevées que les autres sous-groupes. </a:t>
            </a:r>
          </a:p>
          <a:p>
            <a:pPr marL="0" indent="0" algn="just">
              <a:spcBef>
                <a:spcPts val="0"/>
              </a:spcBef>
              <a:buClr>
                <a:srgbClr val="000000"/>
              </a:buClr>
              <a:buNone/>
            </a:pPr>
            <a:endParaRPr lang="fr-FR" sz="1050" b="0" kern="0" dirty="0">
              <a:solidFill>
                <a:sysClr val="windowText" lastClr="000000"/>
              </a:solidFill>
              <a:latin typeface="Calibri"/>
            </a:endParaRPr>
          </a:p>
          <a:p>
            <a:pPr marL="0" lvl="0" indent="0" algn="just">
              <a:buClr>
                <a:srgbClr val="000000"/>
              </a:buClr>
              <a:buNone/>
            </a:pPr>
            <a:endParaRPr lang="fr-CA" sz="1100" b="0" dirty="0">
              <a:solidFill>
                <a:srgbClr val="000000"/>
              </a:solidFill>
              <a:latin typeface="+mj-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sp>
        <p:nvSpPr>
          <p:cNvPr id="4" name="TextBox 3"/>
          <p:cNvSpPr txBox="1"/>
          <p:nvPr>
            <p:custDataLst>
              <p:tags r:id="rId4"/>
            </p:custDataLst>
          </p:nvPr>
        </p:nvSpPr>
        <p:spPr>
          <a:xfrm>
            <a:off x="10591196" y="5893257"/>
            <a:ext cx="184666" cy="369332"/>
          </a:xfrm>
          <a:prstGeom prst="rect">
            <a:avLst/>
          </a:prstGeom>
          <a:noFill/>
        </p:spPr>
        <p:txBody>
          <a:bodyPr wrap="none" rtlCol="0">
            <a:spAutoFit/>
          </a:bodyPr>
          <a:lstStyle/>
          <a:p>
            <a:endParaRPr lang="fr-CA" dirty="0">
              <a:solidFill>
                <a:srgbClr val="000000"/>
              </a:solidFill>
            </a:endParaRPr>
          </a:p>
        </p:txBody>
      </p:sp>
      <p:sp>
        <p:nvSpPr>
          <p:cNvPr id="11" name="Rectangle 10"/>
          <p:cNvSpPr/>
          <p:nvPr>
            <p:custDataLst>
              <p:tags r:id="rId5"/>
            </p:custDataLst>
          </p:nvPr>
        </p:nvSpPr>
        <p:spPr>
          <a:xfrm>
            <a:off x="1086928" y="2973244"/>
            <a:ext cx="7254815" cy="553998"/>
          </a:xfrm>
          <a:prstGeom prst="rect">
            <a:avLst/>
          </a:prstGeom>
        </p:spPr>
        <p:txBody>
          <a:bodyPr wrap="square">
            <a:spAutoFit/>
          </a:bodyPr>
          <a:lstStyle/>
          <a:p>
            <a:pPr algn="ctr" fontAlgn="b"/>
            <a:r>
              <a:rPr lang="fr-CA" sz="1000" b="1" dirty="0">
                <a:solidFill>
                  <a:srgbClr val="000000"/>
                </a:solidFill>
                <a:cs typeface="Arial" pitchFamily="34" charset="0"/>
              </a:rPr>
              <a:t>Q20A. </a:t>
            </a:r>
            <a:r>
              <a:rPr lang="fr-CA" sz="1000" b="1" dirty="0"/>
              <a:t>Sur une échelle de 0 à 10, où 0 signifie que vous n'avez pas du tout aimé et 10 que vous avez grandement aimé, quelle note correspond le mieux à votre appréciation de l'exposition </a:t>
            </a:r>
            <a:r>
              <a:rPr lang="fr-CA" sz="1000" b="1" i="1" dirty="0"/>
              <a:t>Inspiration Japon </a:t>
            </a:r>
            <a:r>
              <a:rPr lang="fr-CA" sz="1000" b="1" dirty="0"/>
              <a:t>? </a:t>
            </a:r>
          </a:p>
          <a:p>
            <a:pPr algn="ctr" fontAlgn="b"/>
            <a:r>
              <a:rPr lang="fr-CA" sz="1000" b="1" dirty="0">
                <a:solidFill>
                  <a:srgbClr val="0070C0"/>
                </a:solidFill>
                <a:cs typeface="Arial" pitchFamily="34" charset="0"/>
              </a:rPr>
              <a:t>- L’ensemble des répondants (n=560) -</a:t>
            </a:r>
          </a:p>
        </p:txBody>
      </p:sp>
      <p:graphicFrame>
        <p:nvGraphicFramePr>
          <p:cNvPr id="12" name="Graphique 11"/>
          <p:cNvGraphicFramePr/>
          <p:nvPr>
            <p:custDataLst>
              <p:tags r:id="rId6"/>
            </p:custDataLst>
            <p:extLst>
              <p:ext uri="{D42A27DB-BD31-4B8C-83A1-F6EECF244321}">
                <p14:modId xmlns:p14="http://schemas.microsoft.com/office/powerpoint/2010/main" val="739068620"/>
              </p:ext>
            </p:extLst>
          </p:nvPr>
        </p:nvGraphicFramePr>
        <p:xfrm>
          <a:off x="638355" y="3649950"/>
          <a:ext cx="6641261" cy="24918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au 12"/>
          <p:cNvGraphicFramePr>
            <a:graphicFrameLocks noGrp="1"/>
          </p:cNvGraphicFramePr>
          <p:nvPr>
            <p:custDataLst>
              <p:tags r:id="rId7"/>
            </p:custDataLst>
            <p:extLst>
              <p:ext uri="{D42A27DB-BD31-4B8C-83A1-F6EECF244321}">
                <p14:modId xmlns:p14="http://schemas.microsoft.com/office/powerpoint/2010/main" val="28119855"/>
              </p:ext>
            </p:extLst>
          </p:nvPr>
        </p:nvGraphicFramePr>
        <p:xfrm>
          <a:off x="7497751" y="3517477"/>
          <a:ext cx="719609" cy="2555340"/>
        </p:xfrm>
        <a:graphic>
          <a:graphicData uri="http://schemas.openxmlformats.org/drawingml/2006/table">
            <a:tbl>
              <a:tblPr firstRow="1" bandRow="1">
                <a:tableStyleId>{5C22544A-7EE6-4342-B048-85BDC9FD1C3A}</a:tableStyleId>
              </a:tblPr>
              <a:tblGrid>
                <a:gridCol w="719609">
                  <a:extLst>
                    <a:ext uri="{9D8B030D-6E8A-4147-A177-3AD203B41FA5}">
                      <a16:colId xmlns:a16="http://schemas.microsoft.com/office/drawing/2014/main" val="20000"/>
                    </a:ext>
                  </a:extLst>
                </a:gridCol>
              </a:tblGrid>
              <a:tr h="626724">
                <a:tc>
                  <a:txBody>
                    <a:bodyPr/>
                    <a:lstStyle/>
                    <a:p>
                      <a:pPr algn="ctr"/>
                      <a:r>
                        <a:rPr lang="fr-CA" sz="1000" dirty="0">
                          <a:solidFill>
                            <a:schemeClr val="tx1"/>
                          </a:solidFill>
                          <a:latin typeface="+mj-lt"/>
                          <a:cs typeface="Arial" pitchFamily="34" charset="0"/>
                        </a:rPr>
                        <a:t>Moyenne</a:t>
                      </a:r>
                      <a:r>
                        <a:rPr lang="fr-CA" sz="1000" baseline="0" dirty="0">
                          <a:solidFill>
                            <a:schemeClr val="tx1"/>
                          </a:solidFill>
                          <a:latin typeface="+mj-lt"/>
                          <a:cs typeface="Arial" pitchFamily="34" charset="0"/>
                        </a:rPr>
                        <a:t> </a:t>
                      </a:r>
                    </a:p>
                    <a:p>
                      <a:pPr algn="ctr"/>
                      <a:r>
                        <a:rPr lang="fr-CA" sz="1000" baseline="0" dirty="0">
                          <a:solidFill>
                            <a:schemeClr val="tx1"/>
                          </a:solidFill>
                          <a:latin typeface="+mj-lt"/>
                          <a:cs typeface="Arial" pitchFamily="34" charset="0"/>
                        </a:rPr>
                        <a:t>sur 10 </a:t>
                      </a:r>
                      <a:endParaRPr lang="fr-CA" sz="1000" dirty="0">
                        <a:solidFill>
                          <a:schemeClr val="tx1"/>
                        </a:solidFill>
                        <a:latin typeface="+mj-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8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black"/>
                          </a:solidFill>
                          <a:effectLst/>
                          <a:uLnTx/>
                          <a:uFillTx/>
                          <a:latin typeface="+mj-lt"/>
                          <a:ea typeface="+mn-ea"/>
                          <a:cs typeface="Arial" pitchFamily="34" charset="0"/>
                        </a:rPr>
                        <a:t>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5223">
                <a:tc>
                  <a:txBody>
                    <a:bodyPr/>
                    <a:lstStyle/>
                    <a:p>
                      <a:pPr algn="ctr"/>
                      <a:r>
                        <a:rPr lang="fr-CA" sz="1000" b="1" dirty="0">
                          <a:solidFill>
                            <a:schemeClr val="tx1"/>
                          </a:solidFill>
                          <a:latin typeface="+mj-lt"/>
                          <a:cs typeface="Arial" pitchFamily="34" charset="0"/>
                        </a:rPr>
                        <a:t>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9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black"/>
                          </a:solidFill>
                          <a:effectLst/>
                          <a:uLnTx/>
                          <a:uFillTx/>
                          <a:latin typeface="+mj-lt"/>
                          <a:ea typeface="+mn-ea"/>
                          <a:cs typeface="Arial" pitchFamily="34" charset="0"/>
                        </a:rPr>
                        <a:t>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4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black"/>
                          </a:solidFill>
                          <a:effectLst/>
                          <a:uLnTx/>
                          <a:uFillTx/>
                          <a:latin typeface="+mj-lt"/>
                          <a:ea typeface="+mn-ea"/>
                          <a:cs typeface="Arial" pitchFamily="34" charset="0"/>
                        </a:rPr>
                        <a:t>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4048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42</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6. Appréciation de l’exposition </a:t>
            </a:r>
            <a:r>
              <a:rPr lang="fr-CA" i="1" dirty="0">
                <a:solidFill>
                  <a:srgbClr val="FFFFFF"/>
                </a:solidFill>
                <a:ea typeface="+mn-ea"/>
              </a:rPr>
              <a:t>Inspiration Japon</a:t>
            </a:r>
            <a:endParaRPr lang="fr-CA" dirty="0">
              <a:solidFill>
                <a:srgbClr val="FFFFFF"/>
              </a:solidFill>
              <a:ea typeface="+mn-ea"/>
            </a:endParaRPr>
          </a:p>
        </p:txBody>
      </p:sp>
      <p:sp>
        <p:nvSpPr>
          <p:cNvPr id="5" name="Espace réservé du texte 3"/>
          <p:cNvSpPr>
            <a:spLocks noGrp="1"/>
          </p:cNvSpPr>
          <p:nvPr>
            <p:ph type="body" sz="quarter" idx="4294967295"/>
            <p:custDataLst>
              <p:tags r:id="rId3"/>
            </p:custDataLst>
          </p:nvPr>
        </p:nvSpPr>
        <p:spPr>
          <a:xfrm>
            <a:off x="247650" y="853082"/>
            <a:ext cx="8639175" cy="1812480"/>
          </a:xfrm>
          <a:prstGeom prst="rect">
            <a:avLst/>
          </a:prstGeom>
        </p:spPr>
        <p:txBody>
          <a:bodyPr numCol="1"/>
          <a:lstStyle/>
          <a:p>
            <a:pPr marL="0" lvl="0" indent="0" algn="just">
              <a:spcBef>
                <a:spcPts val="0"/>
              </a:spcBef>
              <a:buClr>
                <a:srgbClr val="000000"/>
              </a:buClr>
              <a:buNone/>
            </a:pPr>
            <a:r>
              <a:rPr lang="fr-CA" sz="1100" dirty="0">
                <a:solidFill>
                  <a:srgbClr val="000000"/>
                </a:solidFill>
                <a:latin typeface="+mj-lt"/>
              </a:rPr>
              <a:t>6.2 Appréciation des services entourant l’exposition</a:t>
            </a:r>
            <a:endParaRPr lang="fr-CA" sz="1100" b="0" i="1" dirty="0">
              <a:solidFill>
                <a:srgbClr val="000000"/>
              </a:solidFill>
              <a:latin typeface="+mj-lt"/>
            </a:endParaRPr>
          </a:p>
          <a:p>
            <a:pPr marL="0" lvl="0" indent="0" algn="just">
              <a:spcBef>
                <a:spcPts val="0"/>
              </a:spcBef>
              <a:buClr>
                <a:srgbClr val="000000"/>
              </a:buClr>
              <a:buNone/>
            </a:pPr>
            <a:endParaRPr lang="fr-CA" sz="1100" b="0" i="1" dirty="0">
              <a:solidFill>
                <a:srgbClr val="000000"/>
              </a:solidFill>
              <a:latin typeface="+mj-lt"/>
            </a:endParaRPr>
          </a:p>
          <a:p>
            <a:pPr marL="0" indent="0" algn="just">
              <a:spcBef>
                <a:spcPts val="0"/>
              </a:spcBef>
              <a:buClr>
                <a:srgbClr val="000000"/>
              </a:buClr>
              <a:buNone/>
            </a:pPr>
            <a:r>
              <a:rPr lang="fr-FR" sz="1050" b="0" kern="0" dirty="0">
                <a:solidFill>
                  <a:sysClr val="windowText" lastClr="000000"/>
                </a:solidFill>
                <a:latin typeface="Calibri"/>
              </a:rPr>
              <a:t>Après s’être prononcés sur l’exposition, les répondants ont été invités à faire part de leur appréciation des services entourant l’exposition </a:t>
            </a:r>
            <a:r>
              <a:rPr lang="fr-FR" sz="1050" b="0" i="1" kern="0" dirty="0">
                <a:solidFill>
                  <a:sysClr val="windowText" lastClr="000000"/>
                </a:solidFill>
                <a:latin typeface="Calibri"/>
              </a:rPr>
              <a:t>Inspiration Japon</a:t>
            </a:r>
            <a:r>
              <a:rPr lang="fr-FR" sz="1050" b="0" kern="0" dirty="0">
                <a:solidFill>
                  <a:sysClr val="windowText" lastClr="000000"/>
                </a:solidFill>
                <a:latin typeface="Calibri"/>
              </a:rPr>
              <a:t>, tels l’accueil, la billetterie, la boutique, les ateliers, le restaurant et le café.</a:t>
            </a:r>
          </a:p>
          <a:p>
            <a:pPr marL="0" indent="0" algn="just">
              <a:spcBef>
                <a:spcPts val="0"/>
              </a:spcBef>
              <a:buClr>
                <a:srgbClr val="000000"/>
              </a:buClr>
              <a:buNone/>
            </a:pPr>
            <a:endParaRPr lang="fr-FR" sz="1050" b="0" kern="0" dirty="0">
              <a:solidFill>
                <a:sysClr val="windowText" lastClr="000000"/>
              </a:solidFill>
              <a:latin typeface="Calibri"/>
            </a:endParaRPr>
          </a:p>
          <a:p>
            <a:pPr marL="0" indent="0" algn="just">
              <a:spcBef>
                <a:spcPts val="0"/>
              </a:spcBef>
              <a:buClr>
                <a:srgbClr val="000000"/>
              </a:buClr>
              <a:buNone/>
            </a:pPr>
            <a:r>
              <a:rPr lang="fr-FR" sz="1050" b="0" kern="0" dirty="0">
                <a:solidFill>
                  <a:sysClr val="windowText" lastClr="000000"/>
                </a:solidFill>
                <a:latin typeface="Calibri"/>
              </a:rPr>
              <a:t>Définitivement, les services connexes à l’exposition ont plu tant aux locaux, qu’aux excursionnistes et aux touristes; ces derniers ayant tous donné une note moyenne d’appréciation de 8,8 sur 10.</a:t>
            </a:r>
          </a:p>
          <a:p>
            <a:pPr marL="0" indent="0" algn="just">
              <a:spcBef>
                <a:spcPts val="0"/>
              </a:spcBef>
              <a:buClr>
                <a:srgbClr val="000000"/>
              </a:buClr>
              <a:buNone/>
            </a:pPr>
            <a:endParaRPr lang="fr-FR" sz="1050" b="0" kern="0" dirty="0">
              <a:solidFill>
                <a:sysClr val="windowText" lastClr="000000"/>
              </a:solidFill>
              <a:latin typeface="Calibri"/>
            </a:endParaRPr>
          </a:p>
          <a:p>
            <a:pPr marL="0" indent="0" algn="just">
              <a:spcBef>
                <a:spcPts val="0"/>
              </a:spcBef>
              <a:buClr>
                <a:srgbClr val="000000"/>
              </a:buClr>
              <a:buNone/>
            </a:pPr>
            <a:r>
              <a:rPr lang="fr-FR" sz="1050" b="0" kern="0" dirty="0">
                <a:solidFill>
                  <a:sysClr val="windowText" lastClr="000000"/>
                </a:solidFill>
                <a:latin typeface="Calibri"/>
              </a:rPr>
              <a:t>Notons que les personnes dont l’occupation principale est autre que travailleur, retraité ou étudiant (personne au foyer, sans emploi, en recherche d’emploi; 9,3 sur 10), les personnes qui ont un revenu familial annuel brut inférieur à 40 000 $ (9,1 sur 10) et les femmes (8,9 sur 10) affichent une note moyenne d’appréciation significativement plus élevée que les autres sous-groupes sur ces aspects.</a:t>
            </a:r>
          </a:p>
          <a:p>
            <a:pPr marL="0" indent="0" algn="just">
              <a:spcBef>
                <a:spcPts val="0"/>
              </a:spcBef>
              <a:buClr>
                <a:srgbClr val="000000"/>
              </a:buClr>
              <a:buNone/>
            </a:pPr>
            <a:endParaRPr lang="fr-FR" sz="1050" b="0" kern="0" dirty="0">
              <a:solidFill>
                <a:sysClr val="windowText" lastClr="000000"/>
              </a:solidFill>
              <a:latin typeface="Calibri"/>
            </a:endParaRPr>
          </a:p>
          <a:p>
            <a:pPr marL="0" lvl="0" indent="0" algn="just">
              <a:buClr>
                <a:srgbClr val="000000"/>
              </a:buClr>
              <a:buNone/>
            </a:pPr>
            <a:endParaRPr lang="fr-CA" sz="1100" b="0" dirty="0">
              <a:solidFill>
                <a:srgbClr val="000000"/>
              </a:solidFill>
              <a:latin typeface="+mj-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sp>
        <p:nvSpPr>
          <p:cNvPr id="4" name="TextBox 3"/>
          <p:cNvSpPr txBox="1"/>
          <p:nvPr>
            <p:custDataLst>
              <p:tags r:id="rId4"/>
            </p:custDataLst>
          </p:nvPr>
        </p:nvSpPr>
        <p:spPr>
          <a:xfrm>
            <a:off x="10591196" y="5893257"/>
            <a:ext cx="184666" cy="369332"/>
          </a:xfrm>
          <a:prstGeom prst="rect">
            <a:avLst/>
          </a:prstGeom>
          <a:noFill/>
        </p:spPr>
        <p:txBody>
          <a:bodyPr wrap="none" rtlCol="0">
            <a:spAutoFit/>
          </a:bodyPr>
          <a:lstStyle/>
          <a:p>
            <a:endParaRPr lang="fr-CA" dirty="0">
              <a:solidFill>
                <a:srgbClr val="000000"/>
              </a:solidFill>
            </a:endParaRPr>
          </a:p>
        </p:txBody>
      </p:sp>
      <p:sp>
        <p:nvSpPr>
          <p:cNvPr id="11" name="Rectangle 10"/>
          <p:cNvSpPr/>
          <p:nvPr>
            <p:custDataLst>
              <p:tags r:id="rId5"/>
            </p:custDataLst>
          </p:nvPr>
        </p:nvSpPr>
        <p:spPr>
          <a:xfrm>
            <a:off x="1086928" y="2930114"/>
            <a:ext cx="7254815" cy="707886"/>
          </a:xfrm>
          <a:prstGeom prst="rect">
            <a:avLst/>
          </a:prstGeom>
        </p:spPr>
        <p:txBody>
          <a:bodyPr wrap="square">
            <a:spAutoFit/>
          </a:bodyPr>
          <a:lstStyle/>
          <a:p>
            <a:pPr algn="ctr" fontAlgn="b"/>
            <a:r>
              <a:rPr lang="fr-CA" sz="1000" b="1" dirty="0">
                <a:solidFill>
                  <a:srgbClr val="000000"/>
                </a:solidFill>
                <a:cs typeface="Arial" pitchFamily="34" charset="0"/>
              </a:rPr>
              <a:t>Q20B. </a:t>
            </a:r>
            <a:r>
              <a:rPr lang="fr-CA" sz="1000" b="1" dirty="0"/>
              <a:t>Et maintenant, toujours sur une échelle de 0 à 10, où 0 signifie que vous n'avez pas du tout aimé et 10 que vous avez grandement aimé, quelle note correspond le mieux à votre appréciation des services entourant l'exposition </a:t>
            </a:r>
            <a:r>
              <a:rPr lang="fr-CA" sz="1000" b="1" i="1" dirty="0"/>
              <a:t>Inspiration Japon</a:t>
            </a:r>
            <a:r>
              <a:rPr lang="fr-CA" sz="1000" b="1" dirty="0"/>
              <a:t>, tels l'accueil, la billetterie, la boutique, les ateliers, le restaurant et le café ? </a:t>
            </a:r>
          </a:p>
          <a:p>
            <a:pPr algn="ctr" fontAlgn="b"/>
            <a:r>
              <a:rPr lang="fr-CA" sz="1000" b="1" dirty="0">
                <a:solidFill>
                  <a:srgbClr val="0070C0"/>
                </a:solidFill>
                <a:cs typeface="Arial" pitchFamily="34" charset="0"/>
              </a:rPr>
              <a:t>- L’ensemble des répondants (n=560) -</a:t>
            </a:r>
          </a:p>
        </p:txBody>
      </p:sp>
      <p:graphicFrame>
        <p:nvGraphicFramePr>
          <p:cNvPr id="12" name="Graphique 11"/>
          <p:cNvGraphicFramePr/>
          <p:nvPr>
            <p:custDataLst>
              <p:tags r:id="rId6"/>
            </p:custDataLst>
            <p:extLst>
              <p:ext uri="{D42A27DB-BD31-4B8C-83A1-F6EECF244321}">
                <p14:modId xmlns:p14="http://schemas.microsoft.com/office/powerpoint/2010/main" val="1408031609"/>
              </p:ext>
            </p:extLst>
          </p:nvPr>
        </p:nvGraphicFramePr>
        <p:xfrm>
          <a:off x="638355" y="3649950"/>
          <a:ext cx="6641261" cy="24918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au 12"/>
          <p:cNvGraphicFramePr>
            <a:graphicFrameLocks noGrp="1"/>
          </p:cNvGraphicFramePr>
          <p:nvPr>
            <p:custDataLst>
              <p:tags r:id="rId7"/>
            </p:custDataLst>
            <p:extLst>
              <p:ext uri="{D42A27DB-BD31-4B8C-83A1-F6EECF244321}">
                <p14:modId xmlns:p14="http://schemas.microsoft.com/office/powerpoint/2010/main" val="3995138082"/>
              </p:ext>
            </p:extLst>
          </p:nvPr>
        </p:nvGraphicFramePr>
        <p:xfrm>
          <a:off x="7497751" y="3517477"/>
          <a:ext cx="719609" cy="2555340"/>
        </p:xfrm>
        <a:graphic>
          <a:graphicData uri="http://schemas.openxmlformats.org/drawingml/2006/table">
            <a:tbl>
              <a:tblPr firstRow="1" bandRow="1">
                <a:tableStyleId>{5C22544A-7EE6-4342-B048-85BDC9FD1C3A}</a:tableStyleId>
              </a:tblPr>
              <a:tblGrid>
                <a:gridCol w="719609">
                  <a:extLst>
                    <a:ext uri="{9D8B030D-6E8A-4147-A177-3AD203B41FA5}">
                      <a16:colId xmlns:a16="http://schemas.microsoft.com/office/drawing/2014/main" val="20000"/>
                    </a:ext>
                  </a:extLst>
                </a:gridCol>
              </a:tblGrid>
              <a:tr h="626724">
                <a:tc>
                  <a:txBody>
                    <a:bodyPr/>
                    <a:lstStyle/>
                    <a:p>
                      <a:pPr algn="ctr"/>
                      <a:r>
                        <a:rPr lang="fr-CA" sz="1000" dirty="0">
                          <a:solidFill>
                            <a:schemeClr val="tx1"/>
                          </a:solidFill>
                          <a:latin typeface="+mj-lt"/>
                          <a:cs typeface="Arial" pitchFamily="34" charset="0"/>
                        </a:rPr>
                        <a:t>Moyenne</a:t>
                      </a:r>
                      <a:r>
                        <a:rPr lang="fr-CA" sz="1000" baseline="0" dirty="0">
                          <a:solidFill>
                            <a:schemeClr val="tx1"/>
                          </a:solidFill>
                          <a:latin typeface="+mj-lt"/>
                          <a:cs typeface="Arial" pitchFamily="34" charset="0"/>
                        </a:rPr>
                        <a:t> </a:t>
                      </a:r>
                    </a:p>
                    <a:p>
                      <a:pPr algn="ctr"/>
                      <a:r>
                        <a:rPr lang="fr-CA" sz="1000" baseline="0" dirty="0">
                          <a:solidFill>
                            <a:schemeClr val="tx1"/>
                          </a:solidFill>
                          <a:latin typeface="+mj-lt"/>
                          <a:cs typeface="Arial" pitchFamily="34" charset="0"/>
                        </a:rPr>
                        <a:t>sur 10 </a:t>
                      </a:r>
                      <a:endParaRPr lang="fr-CA" sz="1000" dirty="0">
                        <a:solidFill>
                          <a:schemeClr val="tx1"/>
                        </a:solidFill>
                        <a:latin typeface="+mj-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8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black"/>
                          </a:solidFill>
                          <a:effectLst/>
                          <a:uLnTx/>
                          <a:uFillTx/>
                          <a:latin typeface="+mj-lt"/>
                          <a:ea typeface="+mn-ea"/>
                          <a:cs typeface="Arial" pitchFamily="34" charset="0"/>
                        </a:rPr>
                        <a:t>8,8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5223">
                <a:tc>
                  <a:txBody>
                    <a:bodyPr/>
                    <a:lstStyle/>
                    <a:p>
                      <a:pPr algn="ctr"/>
                      <a:r>
                        <a:rPr lang="fr-CA" sz="1000" b="1" dirty="0">
                          <a:solidFill>
                            <a:schemeClr val="tx1"/>
                          </a:solidFill>
                          <a:latin typeface="+mj-lt"/>
                          <a:cs typeface="Arial" pitchFamily="34" charset="0"/>
                        </a:rPr>
                        <a:t>8,8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9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black"/>
                          </a:solidFill>
                          <a:effectLst/>
                          <a:uLnTx/>
                          <a:uFillTx/>
                          <a:latin typeface="+mj-lt"/>
                          <a:ea typeface="+mn-ea"/>
                          <a:cs typeface="Arial" pitchFamily="34" charset="0"/>
                        </a:rPr>
                        <a:t>8,8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4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black"/>
                          </a:solidFill>
                          <a:effectLst/>
                          <a:uLnTx/>
                          <a:uFillTx/>
                          <a:latin typeface="+mj-lt"/>
                          <a:ea typeface="+mn-ea"/>
                          <a:cs typeface="Arial" pitchFamily="34" charset="0"/>
                        </a:rPr>
                        <a:t>8,8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4720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6"/>
            <p:custDataLst>
              <p:tags r:id="rId1"/>
            </p:custDataLst>
          </p:nvPr>
        </p:nvPicPr>
        <p:blipFill>
          <a:blip r:embed="rId6">
            <a:extLst>
              <a:ext uri="{28A0092B-C50C-407E-A947-70E740481C1C}">
                <a14:useLocalDpi xmlns:a14="http://schemas.microsoft.com/office/drawing/2010/main" val="0"/>
              </a:ext>
            </a:extLst>
          </a:blip>
          <a:srcRect l="98" r="98"/>
          <a:stretch>
            <a:fillRect/>
          </a:stretch>
        </p:blipFill>
        <p:spPr/>
      </p:pic>
      <p:pic>
        <p:nvPicPr>
          <p:cNvPr id="16" name="Imag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739725" y="3194680"/>
            <a:ext cx="432780" cy="432780"/>
          </a:xfrm>
          <a:prstGeom prst="rect">
            <a:avLst/>
          </a:prstGeom>
        </p:spPr>
      </p:pic>
      <p:sp>
        <p:nvSpPr>
          <p:cNvPr id="6" name="Titre 2"/>
          <p:cNvSpPr>
            <a:spLocks noGrp="1"/>
          </p:cNvSpPr>
          <p:nvPr>
            <p:ph type="title"/>
            <p:custDataLst>
              <p:tags r:id="rId3"/>
            </p:custDataLst>
          </p:nvPr>
        </p:nvSpPr>
        <p:spPr>
          <a:xfrm>
            <a:off x="2181225" y="2137438"/>
            <a:ext cx="6382800" cy="720000"/>
          </a:xfrm>
        </p:spPr>
        <p:txBody>
          <a:bodyPr/>
          <a:lstStyle/>
          <a:p>
            <a:pPr marL="447675" indent="-447675"/>
            <a:r>
              <a:rPr lang="fr-CA" sz="3200" dirty="0">
                <a:solidFill>
                  <a:srgbClr val="000000"/>
                </a:solidFill>
                <a:latin typeface="Calibri" panose="020F0502020204030204" pitchFamily="34" charset="0"/>
              </a:rPr>
              <a:t>7. Moyens de communication</a:t>
            </a:r>
            <a:endParaRPr lang="fr-CA" sz="3200" dirty="0">
              <a:latin typeface="+mj-lt"/>
            </a:endParaRPr>
          </a:p>
        </p:txBody>
      </p:sp>
    </p:spTree>
    <p:extLst>
      <p:ext uri="{BB962C8B-B14F-4D97-AF65-F5344CB8AC3E}">
        <p14:creationId xmlns:p14="http://schemas.microsoft.com/office/powerpoint/2010/main" val="1114059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44</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7. Moyens de communication</a:t>
            </a:r>
          </a:p>
        </p:txBody>
      </p:sp>
      <p:sp>
        <p:nvSpPr>
          <p:cNvPr id="5" name="Espace réservé du texte 3"/>
          <p:cNvSpPr>
            <a:spLocks noGrp="1"/>
          </p:cNvSpPr>
          <p:nvPr>
            <p:ph type="body" sz="quarter" idx="4294967295"/>
            <p:custDataLst>
              <p:tags r:id="rId3"/>
            </p:custDataLst>
          </p:nvPr>
        </p:nvSpPr>
        <p:spPr>
          <a:xfrm>
            <a:off x="247650" y="853082"/>
            <a:ext cx="8639175" cy="1105114"/>
          </a:xfrm>
          <a:prstGeom prst="rect">
            <a:avLst/>
          </a:prstGeom>
        </p:spPr>
        <p:txBody>
          <a:bodyPr numCol="1"/>
          <a:lstStyle/>
          <a:p>
            <a:pPr marL="0" indent="0" algn="just">
              <a:spcBef>
                <a:spcPts val="0"/>
              </a:spcBef>
              <a:buClr>
                <a:srgbClr val="000000"/>
              </a:buClr>
              <a:buNone/>
            </a:pPr>
            <a:endParaRPr lang="fr-FR" sz="1050" b="0" kern="0" dirty="0">
              <a:solidFill>
                <a:sysClr val="windowText" lastClr="000000"/>
              </a:solidFill>
              <a:latin typeface="Calibri"/>
            </a:endParaRPr>
          </a:p>
          <a:p>
            <a:pPr marL="0" indent="0" algn="just">
              <a:spcBef>
                <a:spcPts val="0"/>
              </a:spcBef>
              <a:buClr>
                <a:srgbClr val="000000"/>
              </a:buClr>
              <a:buNone/>
            </a:pPr>
            <a:r>
              <a:rPr lang="fr-FR" sz="1050" b="0" kern="0" dirty="0">
                <a:solidFill>
                  <a:sysClr val="windowText" lastClr="000000"/>
                </a:solidFill>
                <a:latin typeface="Calibri"/>
              </a:rPr>
              <a:t>Les locaux, les excursionnistes et les touristes ont été questionnés sur la façon dont ils ont entendu parler de l’exposition </a:t>
            </a:r>
            <a:r>
              <a:rPr lang="fr-FR" sz="1050" b="0" i="1" kern="0" dirty="0">
                <a:solidFill>
                  <a:sysClr val="windowText" lastClr="000000"/>
                </a:solidFill>
                <a:latin typeface="Calibri"/>
              </a:rPr>
              <a:t>Inspiration Japon.</a:t>
            </a:r>
            <a:r>
              <a:rPr lang="fr-FR" sz="1050" b="0" kern="0" dirty="0">
                <a:solidFill>
                  <a:sysClr val="windowText" lastClr="000000"/>
                </a:solidFill>
                <a:latin typeface="Calibri"/>
              </a:rPr>
              <a:t> D’emblée, mentionnons que 96% des locaux et des excursionnistes avaient entendu parler de l’exposition, alors que cette proportion est de 60% chez les touristes.</a:t>
            </a:r>
          </a:p>
          <a:p>
            <a:pPr marL="0" indent="0" algn="just">
              <a:spcBef>
                <a:spcPts val="0"/>
              </a:spcBef>
              <a:buClr>
                <a:srgbClr val="000000"/>
              </a:buClr>
              <a:buNone/>
            </a:pPr>
            <a:endParaRPr lang="fr-FR" sz="1050" b="0" kern="0" dirty="0">
              <a:solidFill>
                <a:sysClr val="windowText" lastClr="000000"/>
              </a:solidFill>
              <a:latin typeface="Calibri"/>
            </a:endParaRPr>
          </a:p>
          <a:p>
            <a:pPr marL="0" indent="0" algn="just">
              <a:spcBef>
                <a:spcPts val="0"/>
              </a:spcBef>
              <a:buClr>
                <a:srgbClr val="000000"/>
              </a:buClr>
              <a:buNone/>
            </a:pPr>
            <a:r>
              <a:rPr lang="fr-FR" sz="1050" b="0" kern="0" dirty="0">
                <a:solidFill>
                  <a:sysClr val="windowText" lastClr="000000"/>
                </a:solidFill>
                <a:latin typeface="Calibri"/>
              </a:rPr>
              <a:t>Globalement, la plupart des répondants ont entendu parler de l’exposition </a:t>
            </a:r>
            <a:r>
              <a:rPr lang="fr-FR" sz="1050" b="0" i="1" kern="0" dirty="0">
                <a:solidFill>
                  <a:sysClr val="windowText" lastClr="000000"/>
                </a:solidFill>
                <a:latin typeface="Calibri"/>
              </a:rPr>
              <a:t>Inspiration Japon</a:t>
            </a:r>
            <a:r>
              <a:rPr lang="fr-FR" sz="1050" b="0" kern="0" dirty="0">
                <a:solidFill>
                  <a:sysClr val="windowText" lastClr="000000"/>
                </a:solidFill>
                <a:latin typeface="Calibri"/>
              </a:rPr>
              <a:t> par de la publicité sur l’exposition (54%). Cette proportion est significativement plus élevée chez les locaux (74%), les excursionnistes (76%), les personnes âgées de 65 ans et plus et les retraités (64% dans les deux cas).</a:t>
            </a:r>
            <a:endParaRPr lang="fr-FR" sz="1100" b="0" i="1" kern="0" dirty="0">
              <a:solidFill>
                <a:sysClr val="windowText" lastClr="000000"/>
              </a:solidFill>
              <a:latin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sp>
        <p:nvSpPr>
          <p:cNvPr id="4" name="TextBox 3"/>
          <p:cNvSpPr txBox="1"/>
          <p:nvPr>
            <p:custDataLst>
              <p:tags r:id="rId4"/>
            </p:custDataLst>
          </p:nvPr>
        </p:nvSpPr>
        <p:spPr>
          <a:xfrm>
            <a:off x="10591196" y="5893257"/>
            <a:ext cx="184666" cy="369332"/>
          </a:xfrm>
          <a:prstGeom prst="rect">
            <a:avLst/>
          </a:prstGeom>
          <a:noFill/>
        </p:spPr>
        <p:txBody>
          <a:bodyPr wrap="none" rtlCol="0">
            <a:spAutoFit/>
          </a:bodyPr>
          <a:lstStyle/>
          <a:p>
            <a:endParaRPr lang="fr-CA" dirty="0">
              <a:solidFill>
                <a:srgbClr val="000000"/>
              </a:solidFill>
            </a:endParaRPr>
          </a:p>
        </p:txBody>
      </p:sp>
      <p:graphicFrame>
        <p:nvGraphicFramePr>
          <p:cNvPr id="10" name="Tableau 9"/>
          <p:cNvGraphicFramePr>
            <a:graphicFrameLocks noGrp="1"/>
          </p:cNvGraphicFramePr>
          <p:nvPr>
            <p:custDataLst>
              <p:tags r:id="rId5"/>
            </p:custDataLst>
            <p:extLst>
              <p:ext uri="{D42A27DB-BD31-4B8C-83A1-F6EECF244321}">
                <p14:modId xmlns:p14="http://schemas.microsoft.com/office/powerpoint/2010/main" val="2911486341"/>
              </p:ext>
            </p:extLst>
          </p:nvPr>
        </p:nvGraphicFramePr>
        <p:xfrm>
          <a:off x="379564" y="3030919"/>
          <a:ext cx="8541413" cy="2534534"/>
        </p:xfrm>
        <a:graphic>
          <a:graphicData uri="http://schemas.openxmlformats.org/drawingml/2006/table">
            <a:tbl>
              <a:tblPr firstRow="1" bandRow="1"/>
              <a:tblGrid>
                <a:gridCol w="4744293">
                  <a:extLst>
                    <a:ext uri="{9D8B030D-6E8A-4147-A177-3AD203B41FA5}">
                      <a16:colId xmlns:a16="http://schemas.microsoft.com/office/drawing/2014/main" val="20000"/>
                    </a:ext>
                  </a:extLst>
                </a:gridCol>
                <a:gridCol w="922016">
                  <a:extLst>
                    <a:ext uri="{9D8B030D-6E8A-4147-A177-3AD203B41FA5}">
                      <a16:colId xmlns:a16="http://schemas.microsoft.com/office/drawing/2014/main" val="20001"/>
                    </a:ext>
                  </a:extLst>
                </a:gridCol>
                <a:gridCol w="922016">
                  <a:extLst>
                    <a:ext uri="{9D8B030D-6E8A-4147-A177-3AD203B41FA5}">
                      <a16:colId xmlns:a16="http://schemas.microsoft.com/office/drawing/2014/main" val="20002"/>
                    </a:ext>
                  </a:extLst>
                </a:gridCol>
                <a:gridCol w="922016">
                  <a:extLst>
                    <a:ext uri="{9D8B030D-6E8A-4147-A177-3AD203B41FA5}">
                      <a16:colId xmlns:a16="http://schemas.microsoft.com/office/drawing/2014/main" val="20003"/>
                    </a:ext>
                  </a:extLst>
                </a:gridCol>
                <a:gridCol w="1031072">
                  <a:extLst>
                    <a:ext uri="{9D8B030D-6E8A-4147-A177-3AD203B41FA5}">
                      <a16:colId xmlns:a16="http://schemas.microsoft.com/office/drawing/2014/main" val="20004"/>
                    </a:ext>
                  </a:extLst>
                </a:gridCol>
              </a:tblGrid>
              <a:tr h="48806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i="0" u="none" strike="noStrike" baseline="0" dirty="0">
                          <a:solidFill>
                            <a:schemeClr val="bg1"/>
                          </a:solidFill>
                          <a:effectLst/>
                          <a:latin typeface="+mj-lt"/>
                          <a:cs typeface="Arial" pitchFamily="34" charset="0"/>
                        </a:rPr>
                        <a:t>Q21A. </a:t>
                      </a:r>
                      <a:r>
                        <a:rPr lang="fr-CA" sz="1000" b="1" dirty="0">
                          <a:effectLst/>
                        </a:rPr>
                        <a:t>De quelle(s) façon(s) avez-vous entendu parler de l'exposition </a:t>
                      </a:r>
                      <a:r>
                        <a:rPr lang="fr-CA" sz="1000" b="1" i="1" dirty="0">
                          <a:effectLst/>
                        </a:rPr>
                        <a:t>Inspiration Japon </a:t>
                      </a:r>
                      <a:r>
                        <a:rPr lang="fr-CA" sz="1000" b="1" dirty="0">
                          <a:effectLst/>
                        </a:rPr>
                        <a:t>?</a:t>
                      </a:r>
                      <a:r>
                        <a:rPr lang="fr-CA" sz="1000" b="1" dirty="0"/>
                        <a:t> </a:t>
                      </a:r>
                      <a:endParaRPr lang="fr-CA" sz="1000" b="1" i="0" u="none" strike="noStrike" baseline="0" dirty="0">
                        <a:solidFill>
                          <a:schemeClr val="bg1"/>
                        </a:solidFill>
                        <a:effectLst/>
                        <a:latin typeface="+mj-lt"/>
                        <a:cs typeface="Arial" pitchFamily="34" charset="0"/>
                      </a:endParaRPr>
                    </a:p>
                    <a:p>
                      <a:pPr algn="l" fontAlgn="b"/>
                      <a:r>
                        <a:rPr lang="fr-CA" sz="1000" b="0" i="0" u="none" strike="noStrike" baseline="0" dirty="0">
                          <a:solidFill>
                            <a:schemeClr val="bg1"/>
                          </a:solidFill>
                          <a:effectLst/>
                          <a:latin typeface="+mj-lt"/>
                          <a:cs typeface="Arial" pitchFamily="34" charset="0"/>
                        </a:rPr>
                        <a:t>Plusieurs mentions possibles, mentions spontanées</a:t>
                      </a:r>
                      <a:endParaRPr lang="fr-CA" sz="1000" b="0" dirty="0"/>
                    </a:p>
                    <a:p>
                      <a:pPr algn="l" fontAlgn="b"/>
                      <a:r>
                        <a:rPr lang="fr-CA" sz="1000" b="0" i="0" u="none" strike="noStrike" dirty="0">
                          <a:solidFill>
                            <a:schemeClr val="bg1"/>
                          </a:solidFill>
                          <a:effectLst/>
                          <a:latin typeface="+mj-lt"/>
                          <a:cs typeface="Arial" pitchFamily="34" charset="0"/>
                        </a:rPr>
                        <a:t>Base :</a:t>
                      </a:r>
                      <a:r>
                        <a:rPr lang="fr-CA" sz="1000" b="0" i="0" u="none" strike="noStrike" baseline="0" dirty="0">
                          <a:solidFill>
                            <a:schemeClr val="bg1"/>
                          </a:solidFill>
                          <a:effectLst/>
                          <a:latin typeface="+mj-lt"/>
                          <a:cs typeface="Arial" pitchFamily="34" charset="0"/>
                        </a:rPr>
                        <a:t> </a:t>
                      </a:r>
                      <a:r>
                        <a:rPr lang="fr-CA" sz="1000" b="0" dirty="0">
                          <a:solidFill>
                            <a:schemeClr val="bg1"/>
                          </a:solidFill>
                          <a:latin typeface="+mj-lt"/>
                          <a:cs typeface="Arial" pitchFamily="34" charset="0"/>
                        </a:rPr>
                        <a:t>l’ensemble</a:t>
                      </a:r>
                      <a:r>
                        <a:rPr lang="fr-CA" sz="1000" b="0" baseline="0" dirty="0">
                          <a:solidFill>
                            <a:schemeClr val="bg1"/>
                          </a:solidFill>
                          <a:latin typeface="+mj-lt"/>
                          <a:cs typeface="Arial" pitchFamily="34" charset="0"/>
                        </a:rPr>
                        <a:t> des répondants</a:t>
                      </a:r>
                      <a:endParaRPr lang="fr-CA" sz="1000" b="0" dirty="0">
                        <a:solidFill>
                          <a:schemeClr val="bg1"/>
                        </a:solidFill>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1" i="0" u="none" strike="noStrike" dirty="0">
                          <a:solidFill>
                            <a:schemeClr val="bg1"/>
                          </a:solidFill>
                          <a:effectLst/>
                          <a:latin typeface="+mj-lt"/>
                          <a:cs typeface="Arial" pitchFamily="34" charset="0"/>
                        </a:rPr>
                        <a:t>Total</a:t>
                      </a:r>
                    </a:p>
                    <a:p>
                      <a:pPr algn="ctr" fontAlgn="b"/>
                      <a:r>
                        <a:rPr lang="fr-CA" sz="1000" b="1" i="0" u="none" strike="noStrike" dirty="0">
                          <a:solidFill>
                            <a:schemeClr val="bg1"/>
                          </a:solidFill>
                          <a:effectLst/>
                          <a:latin typeface="+mj-lt"/>
                          <a:cs typeface="Arial" pitchFamily="34" charset="0"/>
                        </a:rPr>
                        <a:t>(n=560)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1" i="0" u="none" strike="noStrike" dirty="0">
                          <a:solidFill>
                            <a:schemeClr val="bg1"/>
                          </a:solidFill>
                          <a:effectLst/>
                          <a:latin typeface="+mj-lt"/>
                          <a:cs typeface="Arial" pitchFamily="34" charset="0"/>
                        </a:rPr>
                        <a:t>Locaux</a:t>
                      </a:r>
                    </a:p>
                    <a:p>
                      <a:pPr algn="ctr" fontAlgn="b"/>
                      <a:r>
                        <a:rPr lang="fr-CA" sz="1000" b="1" i="0" u="none" strike="noStrike" dirty="0">
                          <a:solidFill>
                            <a:schemeClr val="bg1"/>
                          </a:solidFill>
                          <a:effectLst/>
                          <a:latin typeface="+mj-lt"/>
                          <a:cs typeface="Arial" pitchFamily="34" charset="0"/>
                        </a:rPr>
                        <a:t>(n=200)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1" i="0" u="none" strike="noStrike" dirty="0">
                          <a:solidFill>
                            <a:schemeClr val="bg1"/>
                          </a:solidFill>
                          <a:effectLst/>
                          <a:latin typeface="+mj-lt"/>
                          <a:cs typeface="Arial" pitchFamily="34" charset="0"/>
                        </a:rPr>
                        <a:t>Excursionnistes</a:t>
                      </a:r>
                    </a:p>
                    <a:p>
                      <a:pPr algn="ctr" fontAlgn="b"/>
                      <a:r>
                        <a:rPr lang="fr-CA" sz="1000" b="1" i="0" u="none" strike="noStrike" dirty="0">
                          <a:solidFill>
                            <a:schemeClr val="bg1"/>
                          </a:solidFill>
                          <a:effectLst/>
                          <a:latin typeface="+mj-lt"/>
                          <a:cs typeface="Arial" pitchFamily="34" charset="0"/>
                        </a:rPr>
                        <a:t>(n=46)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1" i="0" u="none" strike="noStrike" dirty="0">
                          <a:solidFill>
                            <a:schemeClr val="bg1"/>
                          </a:solidFill>
                          <a:effectLst/>
                          <a:latin typeface="+mj-lt"/>
                          <a:cs typeface="Arial" pitchFamily="34" charset="0"/>
                        </a:rPr>
                        <a:t>Touristes</a:t>
                      </a:r>
                    </a:p>
                    <a:p>
                      <a:pPr algn="ctr" fontAlgn="b"/>
                      <a:r>
                        <a:rPr lang="fr-CA" sz="1000" b="1" i="0" u="none" strike="noStrike" dirty="0">
                          <a:solidFill>
                            <a:schemeClr val="bg1"/>
                          </a:solidFill>
                          <a:effectLst/>
                          <a:latin typeface="+mj-lt"/>
                          <a:cs typeface="Arial" pitchFamily="34" charset="0"/>
                        </a:rPr>
                        <a:t>(n=314)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3447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1000" b="0" i="0" u="none" strike="noStrike" dirty="0">
                          <a:solidFill>
                            <a:srgbClr val="000000"/>
                          </a:solidFill>
                          <a:effectLst/>
                          <a:latin typeface="+mj-lt"/>
                          <a:cs typeface="Arial" pitchFamily="34" charset="0"/>
                        </a:rPr>
                        <a:t>Total</a:t>
                      </a:r>
                      <a:r>
                        <a:rPr lang="fr-CA" sz="1000" b="0" i="0" u="none" strike="noStrike" baseline="0" dirty="0">
                          <a:solidFill>
                            <a:srgbClr val="000000"/>
                          </a:solidFill>
                          <a:effectLst/>
                          <a:latin typeface="+mj-lt"/>
                          <a:cs typeface="Arial" pitchFamily="34" charset="0"/>
                        </a:rPr>
                        <a:t> « avait entendu parler de l’exposition </a:t>
                      </a:r>
                      <a:r>
                        <a:rPr lang="fr-CA" sz="1000" b="0" i="1" u="none" strike="noStrike" baseline="0" dirty="0">
                          <a:solidFill>
                            <a:srgbClr val="000000"/>
                          </a:solidFill>
                          <a:effectLst/>
                          <a:latin typeface="+mj-lt"/>
                          <a:cs typeface="Arial" pitchFamily="34" charset="0"/>
                        </a:rPr>
                        <a:t>Inspiration Japon</a:t>
                      </a:r>
                      <a:r>
                        <a:rPr lang="fr-CA" sz="1000" b="0" i="0" u="none" strike="noStrike" baseline="0" dirty="0">
                          <a:solidFill>
                            <a:srgbClr val="000000"/>
                          </a:solidFill>
                          <a:effectLst/>
                          <a:latin typeface="+mj-lt"/>
                          <a:cs typeface="Arial" pitchFamily="34" charset="0"/>
                        </a:rPr>
                        <a:t> »</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0" dirty="0">
                          <a:solidFill>
                            <a:schemeClr val="tx1"/>
                          </a:solidFill>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FF0000"/>
                          </a:solidFill>
                        </a:rPr>
                        <a:t>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FF0000"/>
                          </a:solidFill>
                        </a:rPr>
                        <a:t>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0070C0"/>
                          </a:solidFill>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70048">
                <a:tc>
                  <a:txBody>
                    <a:bodyPr/>
                    <a:lstStyle/>
                    <a:p>
                      <a:pPr algn="l" fontAlgn="b"/>
                      <a:r>
                        <a:rPr lang="fr-CA" sz="1000" dirty="0"/>
                        <a:t>Par de la publicité sur l'exposition</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74%</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76%</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38%</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70048">
                <a:tc>
                  <a:txBody>
                    <a:bodyPr/>
                    <a:lstStyle/>
                    <a:p>
                      <a:pPr algn="l" fontAlgn="b"/>
                      <a:r>
                        <a:rPr lang="fr-CA" sz="1000" dirty="0"/>
                        <a:t>Par un parent, un</a:t>
                      </a:r>
                      <a:r>
                        <a:rPr lang="fr-CA" sz="1000" baseline="0" dirty="0"/>
                        <a:t> ami, une connaissance</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19%</a:t>
                      </a:r>
                      <a:endParaRPr lang="fr-CA" sz="1000" b="1"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70048">
                <a:tc>
                  <a:txBody>
                    <a:bodyPr/>
                    <a:lstStyle/>
                    <a:p>
                      <a:pPr algn="l" fontAlgn="b"/>
                      <a:r>
                        <a:rPr lang="fr-CA" sz="1000" dirty="0"/>
                        <a:t>Par un média social (ex. : Facebook, Twitter)</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3%</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13%</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4%</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70048">
                <a:tc>
                  <a:txBody>
                    <a:bodyPr/>
                    <a:lstStyle/>
                    <a:p>
                      <a:pPr algn="l" fontAlgn="b"/>
                      <a:r>
                        <a:rPr lang="fr-CA" sz="1000" dirty="0"/>
                        <a:t>Par un reportage ou un article sur l'exposition</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5%</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9%</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1%</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70048">
                <a:tc>
                  <a:txBody>
                    <a:bodyPr/>
                    <a:lstStyle/>
                    <a:p>
                      <a:pPr algn="l" fontAlgn="b"/>
                      <a:r>
                        <a:rPr lang="fr-CA" sz="1000" dirty="0"/>
                        <a:t>Dans un centre d'information touristique ou dans un hôtel</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0%</a:t>
                      </a:r>
                      <a:endParaRPr lang="fr-CA" sz="1000" b="0" dirty="0">
                        <a:solidFill>
                          <a:srgbClr val="0070C0"/>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70048">
                <a:tc>
                  <a:txBody>
                    <a:bodyPr/>
                    <a:lstStyle/>
                    <a:p>
                      <a:pPr algn="l" fontAlgn="b"/>
                      <a:r>
                        <a:rPr lang="fr-CA" sz="1000" dirty="0"/>
                        <a:t>Par</a:t>
                      </a:r>
                      <a:r>
                        <a:rPr lang="fr-CA" sz="1000" baseline="0" dirty="0"/>
                        <a:t> le</a:t>
                      </a:r>
                      <a:r>
                        <a:rPr lang="fr-CA" sz="1000" dirty="0"/>
                        <a:t> site Internet du Musée / par les courriels du Musée</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2%</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2%</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170048">
                <a:tc>
                  <a:txBody>
                    <a:bodyPr/>
                    <a:lstStyle/>
                    <a:p>
                      <a:pPr algn="l" fontAlgn="b"/>
                      <a:r>
                        <a:rPr lang="fr-CA" sz="1000" dirty="0"/>
                        <a:t>Sur Internet (autre</a:t>
                      </a:r>
                      <a:r>
                        <a:rPr lang="fr-CA" sz="1000" baseline="0" dirty="0"/>
                        <a:t> que sur le site Internet du Musée)</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0%</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a:solidFill>
                            <a:schemeClr val="tx1"/>
                          </a:solidFill>
                        </a:rPr>
                        <a:t>0%</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70048">
                <a:tc>
                  <a:txBody>
                    <a:bodyPr/>
                    <a:lstStyle/>
                    <a:p>
                      <a:pPr algn="l" fontAlgn="b"/>
                      <a:r>
                        <a:rPr lang="fr-CA" sz="1000" b="0" i="0" u="none" strike="noStrike" dirty="0">
                          <a:solidFill>
                            <a:srgbClr val="000000"/>
                          </a:solidFill>
                          <a:effectLst/>
                          <a:latin typeface="+mj-lt"/>
                          <a:cs typeface="Arial" pitchFamily="34" charset="0"/>
                        </a:rPr>
                        <a:t>Autres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4%</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70048">
                <a:tc>
                  <a:txBody>
                    <a:bodyPr/>
                    <a:lstStyle/>
                    <a:p>
                      <a:pPr algn="l" fontAlgn="b"/>
                      <a:r>
                        <a:rPr lang="fr-CA" sz="1000" b="0" i="0" u="none" strike="noStrike" dirty="0">
                          <a:solidFill>
                            <a:srgbClr val="000000"/>
                          </a:solidFill>
                          <a:effectLst/>
                          <a:latin typeface="+mj-lt"/>
                          <a:cs typeface="Arial" pitchFamily="34" charset="0"/>
                        </a:rPr>
                        <a:t>Total « n’était</a:t>
                      </a:r>
                      <a:r>
                        <a:rPr lang="fr-CA" sz="1000" b="0" i="0" u="none" strike="noStrike" baseline="0" dirty="0">
                          <a:solidFill>
                            <a:srgbClr val="000000"/>
                          </a:solidFill>
                          <a:effectLst/>
                          <a:latin typeface="+mj-lt"/>
                          <a:cs typeface="Arial" pitchFamily="34" charset="0"/>
                        </a:rPr>
                        <a:t> pas au courant de la tenue de l’exposition »</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0" dirty="0">
                          <a:solidFill>
                            <a:schemeClr val="tx1"/>
                          </a:solidFill>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0070C0"/>
                          </a:solidFill>
                          <a:effectLst/>
                        </a:rPr>
                        <a:t>3%</a:t>
                      </a:r>
                      <a:endParaRPr lang="fr-CA" sz="1000" b="0" dirty="0">
                        <a:solidFill>
                          <a:srgbClr val="0070C0"/>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0070C0"/>
                          </a:solidFill>
                          <a:effectLst/>
                        </a:rPr>
                        <a:t>4%</a:t>
                      </a:r>
                      <a:endParaRPr lang="fr-CA" sz="1000" dirty="0">
                        <a:solidFill>
                          <a:srgbClr val="0070C0"/>
                        </a:solidFill>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CA" sz="1000" b="1" dirty="0">
                          <a:solidFill>
                            <a:srgbClr val="FF0000"/>
                          </a:solidFill>
                          <a:effectLst/>
                        </a:rPr>
                        <a:t>39%</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145727">
                <a:tc>
                  <a:txBody>
                    <a:bodyPr/>
                    <a:lstStyle/>
                    <a:p>
                      <a:pPr algn="l" fontAlgn="b"/>
                      <a:r>
                        <a:rPr lang="fr-CA" sz="1000" b="0" i="0" u="none" strike="noStrike" dirty="0">
                          <a:solidFill>
                            <a:srgbClr val="000000"/>
                          </a:solidFill>
                          <a:effectLst/>
                          <a:latin typeface="+mj-lt"/>
                          <a:cs typeface="Arial" pitchFamily="34" charset="0"/>
                        </a:rPr>
                        <a:t>Je ne sais pas / Je préfère ne pas répondre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D8EC"/>
                    </a:solidFill>
                  </a:tcPr>
                </a:tc>
                <a:tc>
                  <a:txBody>
                    <a:bodyPr/>
                    <a:lstStyle/>
                    <a:p>
                      <a:pPr algn="ctr"/>
                      <a:r>
                        <a:rPr lang="fr-CA" sz="1000" b="0" dirty="0">
                          <a:solidFill>
                            <a:schemeClr val="tx1"/>
                          </a:solidFill>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D8EC"/>
                    </a:solidFill>
                  </a:tcPr>
                </a:tc>
                <a:tc>
                  <a:txBody>
                    <a:bodyPr/>
                    <a:lstStyle/>
                    <a:p>
                      <a:pPr algn="ctr"/>
                      <a:r>
                        <a:rPr lang="fr-CA" sz="1000" dirty="0"/>
                        <a:t>1%</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D8EC"/>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D8EC"/>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D8EC"/>
                    </a:solidFill>
                  </a:tcPr>
                </a:tc>
                <a:extLst>
                  <a:ext uri="{0D108BD9-81ED-4DB2-BD59-A6C34878D82A}">
                    <a16:rowId xmlns:a16="http://schemas.microsoft.com/office/drawing/2014/main" val="10011"/>
                  </a:ext>
                </a:extLst>
              </a:tr>
            </a:tbl>
          </a:graphicData>
        </a:graphic>
      </p:graphicFrame>
      <p:sp>
        <p:nvSpPr>
          <p:cNvPr id="11" name="ZoneTexte 10"/>
          <p:cNvSpPr txBox="1"/>
          <p:nvPr>
            <p:custDataLst>
              <p:tags r:id="rId6"/>
            </p:custDataLst>
          </p:nvPr>
        </p:nvSpPr>
        <p:spPr>
          <a:xfrm>
            <a:off x="1533524" y="6519800"/>
            <a:ext cx="7515225" cy="246221"/>
          </a:xfrm>
          <a:prstGeom prst="rect">
            <a:avLst/>
          </a:prstGeom>
          <a:noFill/>
        </p:spPr>
        <p:txBody>
          <a:bodyPr wrap="square" rtlCol="0">
            <a:spAutoFit/>
          </a:bodyPr>
          <a:lstStyle/>
          <a:p>
            <a:pPr marL="85725" indent="-85725" algn="just"/>
            <a:r>
              <a:rPr lang="fr-CA" sz="1000" dirty="0">
                <a:solidFill>
                  <a:srgbClr val="000000"/>
                </a:solidFill>
                <a:cs typeface="Arial" pitchFamily="34" charset="0"/>
              </a:rPr>
              <a:t>Le total supérieur à 100% est attribuable à la réponse multiple.</a:t>
            </a:r>
          </a:p>
        </p:txBody>
      </p:sp>
    </p:spTree>
    <p:extLst>
      <p:ext uri="{BB962C8B-B14F-4D97-AF65-F5344CB8AC3E}">
        <p14:creationId xmlns:p14="http://schemas.microsoft.com/office/powerpoint/2010/main" val="2043714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45</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712588" cy="369332"/>
          </a:xfrm>
        </p:spPr>
        <p:txBody>
          <a:bodyPr wrap="square">
            <a:spAutoFit/>
          </a:bodyPr>
          <a:lstStyle/>
          <a:p>
            <a:pPr lvl="0">
              <a:spcBef>
                <a:spcPct val="20000"/>
              </a:spcBef>
            </a:pPr>
            <a:r>
              <a:rPr lang="fr-CA" dirty="0">
                <a:solidFill>
                  <a:srgbClr val="FFFFFF"/>
                </a:solidFill>
                <a:ea typeface="+mn-ea"/>
              </a:rPr>
              <a:t>7. Moyens de communication</a:t>
            </a:r>
          </a:p>
        </p:txBody>
      </p:sp>
      <p:sp>
        <p:nvSpPr>
          <p:cNvPr id="5" name="Espace réservé du texte 3"/>
          <p:cNvSpPr>
            <a:spLocks noGrp="1"/>
          </p:cNvSpPr>
          <p:nvPr>
            <p:ph type="body" sz="quarter" idx="4294967295"/>
            <p:custDataLst>
              <p:tags r:id="rId3"/>
            </p:custDataLst>
          </p:nvPr>
        </p:nvSpPr>
        <p:spPr>
          <a:xfrm>
            <a:off x="247650" y="853082"/>
            <a:ext cx="8639175" cy="1105114"/>
          </a:xfrm>
          <a:prstGeom prst="rect">
            <a:avLst/>
          </a:prstGeom>
        </p:spPr>
        <p:txBody>
          <a:bodyPr numCol="1"/>
          <a:lstStyle/>
          <a:p>
            <a:pPr marL="0" indent="0" algn="just">
              <a:spcBef>
                <a:spcPts val="0"/>
              </a:spcBef>
              <a:buClr>
                <a:srgbClr val="000000"/>
              </a:buClr>
              <a:buNone/>
            </a:pPr>
            <a:endParaRPr lang="fr-FR" sz="1050" b="0" kern="0" dirty="0">
              <a:solidFill>
                <a:sysClr val="windowText" lastClr="000000"/>
              </a:solidFill>
              <a:latin typeface="Calibri"/>
            </a:endParaRPr>
          </a:p>
          <a:p>
            <a:pPr marL="0" lvl="0" indent="0" algn="just" defTabSz="508864">
              <a:spcBef>
                <a:spcPts val="0"/>
              </a:spcBef>
              <a:buNone/>
              <a:defRPr/>
            </a:pPr>
            <a:r>
              <a:rPr lang="fr-CA" sz="1050" b="0" dirty="0">
                <a:solidFill>
                  <a:prstClr val="black"/>
                </a:solidFill>
                <a:latin typeface="Calibri"/>
                <a:cs typeface="Arial" pitchFamily="34" charset="0"/>
              </a:rPr>
              <a:t>Lorsqu’on demande aux participants qui ont entendu parler de l’exposition par de la publicité de préciser le type de média auquel ils ont été exposés, ces derniers mentionnent le plus souvent le journal (28%), l’affichage extérieur (24%), le site Internet du Musée (22%) et le publipostage (carton d’invitation reçu par la poste; 16%). </a:t>
            </a:r>
          </a:p>
          <a:p>
            <a:pPr marL="0" lvl="0" indent="0" algn="just" defTabSz="508864">
              <a:spcBef>
                <a:spcPts val="0"/>
              </a:spcBef>
              <a:buNone/>
              <a:defRPr/>
            </a:pPr>
            <a:endParaRPr lang="fr-CA" sz="1050" b="0" dirty="0">
              <a:solidFill>
                <a:prstClr val="black"/>
              </a:solidFill>
              <a:latin typeface="Calibri"/>
              <a:cs typeface="Arial" pitchFamily="34" charset="0"/>
            </a:endParaRPr>
          </a:p>
          <a:p>
            <a:pPr marL="0" lvl="0" indent="0" algn="just" defTabSz="508864">
              <a:spcBef>
                <a:spcPts val="0"/>
              </a:spcBef>
              <a:buNone/>
              <a:defRPr/>
            </a:pPr>
            <a:r>
              <a:rPr lang="fr-CA" sz="1050" b="0" dirty="0">
                <a:solidFill>
                  <a:prstClr val="black"/>
                </a:solidFill>
                <a:latin typeface="Calibri"/>
                <a:cs typeface="Arial" pitchFamily="34" charset="0"/>
              </a:rPr>
              <a:t>Notons que 5% affirment avoir vu de la publicité dans une publication touristique.</a:t>
            </a:r>
          </a:p>
          <a:p>
            <a:pPr marL="0" lvl="0" indent="0" algn="just" defTabSz="508864">
              <a:spcBef>
                <a:spcPts val="0"/>
              </a:spcBef>
              <a:buNone/>
              <a:defRPr/>
            </a:pPr>
            <a:endParaRPr lang="fr-CA" sz="1050" b="0" dirty="0">
              <a:solidFill>
                <a:prstClr val="black"/>
              </a:solidFill>
              <a:latin typeface="Calibri"/>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000" b="0" i="0" u="none" strike="noStrike" kern="0" cap="none" spc="0" normalizeH="0" baseline="0" noProof="0" dirty="0">
              <a:ln>
                <a:noFill/>
              </a:ln>
              <a:solidFill>
                <a:sysClr val="windowText" lastClr="000000"/>
              </a:solidFill>
              <a:effectLst/>
              <a:uLnTx/>
              <a:uFillTx/>
            </a:endParaRPr>
          </a:p>
        </p:txBody>
      </p:sp>
      <p:sp>
        <p:nvSpPr>
          <p:cNvPr id="4" name="TextBox 3"/>
          <p:cNvSpPr txBox="1"/>
          <p:nvPr>
            <p:custDataLst>
              <p:tags r:id="rId4"/>
            </p:custDataLst>
          </p:nvPr>
        </p:nvSpPr>
        <p:spPr>
          <a:xfrm>
            <a:off x="10591196" y="5893257"/>
            <a:ext cx="184666" cy="369332"/>
          </a:xfrm>
          <a:prstGeom prst="rect">
            <a:avLst/>
          </a:prstGeom>
          <a:noFill/>
        </p:spPr>
        <p:txBody>
          <a:bodyPr wrap="none" rtlCol="0">
            <a:spAutoFit/>
          </a:bodyPr>
          <a:lstStyle/>
          <a:p>
            <a:endParaRPr lang="fr-CA" dirty="0">
              <a:solidFill>
                <a:srgbClr val="000000"/>
              </a:solidFill>
            </a:endParaRPr>
          </a:p>
        </p:txBody>
      </p:sp>
      <p:graphicFrame>
        <p:nvGraphicFramePr>
          <p:cNvPr id="10" name="Tableau 9"/>
          <p:cNvGraphicFramePr>
            <a:graphicFrameLocks noGrp="1"/>
          </p:cNvGraphicFramePr>
          <p:nvPr>
            <p:custDataLst>
              <p:tags r:id="rId5"/>
            </p:custDataLst>
            <p:extLst>
              <p:ext uri="{D42A27DB-BD31-4B8C-83A1-F6EECF244321}">
                <p14:modId xmlns:p14="http://schemas.microsoft.com/office/powerpoint/2010/main" val="2262217713"/>
              </p:ext>
            </p:extLst>
          </p:nvPr>
        </p:nvGraphicFramePr>
        <p:xfrm>
          <a:off x="370938" y="2323661"/>
          <a:ext cx="8541413" cy="3219450"/>
        </p:xfrm>
        <a:graphic>
          <a:graphicData uri="http://schemas.openxmlformats.org/drawingml/2006/table">
            <a:tbl>
              <a:tblPr firstRow="1" bandRow="1"/>
              <a:tblGrid>
                <a:gridCol w="4744293">
                  <a:extLst>
                    <a:ext uri="{9D8B030D-6E8A-4147-A177-3AD203B41FA5}">
                      <a16:colId xmlns:a16="http://schemas.microsoft.com/office/drawing/2014/main" val="20000"/>
                    </a:ext>
                  </a:extLst>
                </a:gridCol>
                <a:gridCol w="922016">
                  <a:extLst>
                    <a:ext uri="{9D8B030D-6E8A-4147-A177-3AD203B41FA5}">
                      <a16:colId xmlns:a16="http://schemas.microsoft.com/office/drawing/2014/main" val="20001"/>
                    </a:ext>
                  </a:extLst>
                </a:gridCol>
                <a:gridCol w="922016">
                  <a:extLst>
                    <a:ext uri="{9D8B030D-6E8A-4147-A177-3AD203B41FA5}">
                      <a16:colId xmlns:a16="http://schemas.microsoft.com/office/drawing/2014/main" val="20002"/>
                    </a:ext>
                  </a:extLst>
                </a:gridCol>
                <a:gridCol w="922016">
                  <a:extLst>
                    <a:ext uri="{9D8B030D-6E8A-4147-A177-3AD203B41FA5}">
                      <a16:colId xmlns:a16="http://schemas.microsoft.com/office/drawing/2014/main" val="20003"/>
                    </a:ext>
                  </a:extLst>
                </a:gridCol>
                <a:gridCol w="1031072">
                  <a:extLst>
                    <a:ext uri="{9D8B030D-6E8A-4147-A177-3AD203B41FA5}">
                      <a16:colId xmlns:a16="http://schemas.microsoft.com/office/drawing/2014/main" val="20004"/>
                    </a:ext>
                  </a:extLst>
                </a:gridCol>
              </a:tblGrid>
              <a:tr h="48806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1000" b="1" i="0" u="none" strike="noStrike" baseline="0" dirty="0">
                          <a:solidFill>
                            <a:schemeClr val="bg1"/>
                          </a:solidFill>
                          <a:effectLst/>
                          <a:latin typeface="+mj-lt"/>
                          <a:cs typeface="Arial" pitchFamily="34" charset="0"/>
                        </a:rPr>
                        <a:t>Q21B. </a:t>
                      </a:r>
                      <a:r>
                        <a:rPr lang="fr-CA" sz="1000" b="1" dirty="0">
                          <a:effectLst/>
                        </a:rPr>
                        <a:t>Vous dites avoir vu ou entendu de la publicité sur l'exposition, dans quel type de média était-ce ?</a:t>
                      </a:r>
                      <a:r>
                        <a:rPr lang="fr-CA" sz="1000" b="1" dirty="0"/>
                        <a:t> </a:t>
                      </a:r>
                      <a:endParaRPr lang="fr-CA" sz="1000" b="1" i="0" u="none" strike="noStrike" baseline="0" dirty="0">
                        <a:solidFill>
                          <a:schemeClr val="bg1"/>
                        </a:solidFill>
                        <a:effectLst/>
                        <a:latin typeface="+mj-lt"/>
                        <a:cs typeface="Arial" pitchFamily="34" charset="0"/>
                      </a:endParaRPr>
                    </a:p>
                    <a:p>
                      <a:pPr algn="l" fontAlgn="b"/>
                      <a:r>
                        <a:rPr lang="fr-CA" sz="1000" b="0" i="0" u="none" strike="noStrike" baseline="0" dirty="0">
                          <a:solidFill>
                            <a:schemeClr val="bg1"/>
                          </a:solidFill>
                          <a:effectLst/>
                          <a:latin typeface="+mj-lt"/>
                          <a:cs typeface="Arial" pitchFamily="34" charset="0"/>
                        </a:rPr>
                        <a:t>Plusieurs mentions possibles, mentions spontanées</a:t>
                      </a:r>
                      <a:endParaRPr lang="fr-CA" sz="1000" b="0" dirty="0"/>
                    </a:p>
                    <a:p>
                      <a:pPr algn="l" fontAlgn="b"/>
                      <a:r>
                        <a:rPr lang="fr-CA" sz="1000" b="0" i="0" u="none" strike="noStrike" dirty="0">
                          <a:solidFill>
                            <a:schemeClr val="bg1"/>
                          </a:solidFill>
                          <a:effectLst/>
                          <a:latin typeface="+mj-lt"/>
                          <a:cs typeface="Arial" pitchFamily="34" charset="0"/>
                        </a:rPr>
                        <a:t>Base :</a:t>
                      </a:r>
                      <a:r>
                        <a:rPr lang="fr-CA" sz="1000" b="0" i="0" u="none" strike="noStrike" baseline="0" dirty="0">
                          <a:solidFill>
                            <a:schemeClr val="bg1"/>
                          </a:solidFill>
                          <a:effectLst/>
                          <a:latin typeface="+mj-lt"/>
                          <a:cs typeface="Arial" pitchFamily="34" charset="0"/>
                        </a:rPr>
                        <a:t> </a:t>
                      </a:r>
                      <a:r>
                        <a:rPr lang="fr-CA" sz="1000" b="0" dirty="0">
                          <a:solidFill>
                            <a:schemeClr val="bg1"/>
                          </a:solidFill>
                          <a:latin typeface="+mj-lt"/>
                          <a:cs typeface="Arial" pitchFamily="34" charset="0"/>
                        </a:rPr>
                        <a:t>l’ensemble</a:t>
                      </a:r>
                      <a:r>
                        <a:rPr lang="fr-CA" sz="1000" b="0" baseline="0" dirty="0">
                          <a:solidFill>
                            <a:schemeClr val="bg1"/>
                          </a:solidFill>
                          <a:latin typeface="+mj-lt"/>
                          <a:cs typeface="Arial" pitchFamily="34" charset="0"/>
                        </a:rPr>
                        <a:t> des répondants</a:t>
                      </a:r>
                      <a:endParaRPr lang="fr-CA" sz="1000" b="0" dirty="0">
                        <a:solidFill>
                          <a:schemeClr val="bg1"/>
                        </a:solidFill>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1" i="0" u="none" strike="noStrike" dirty="0">
                          <a:solidFill>
                            <a:schemeClr val="bg1"/>
                          </a:solidFill>
                          <a:effectLst/>
                          <a:latin typeface="+mj-lt"/>
                          <a:cs typeface="Arial" pitchFamily="34" charset="0"/>
                        </a:rPr>
                        <a:t>Total</a:t>
                      </a:r>
                    </a:p>
                    <a:p>
                      <a:pPr algn="ctr" fontAlgn="b"/>
                      <a:r>
                        <a:rPr lang="fr-CA" sz="1000" b="1" i="0" u="none" strike="noStrike" dirty="0">
                          <a:solidFill>
                            <a:schemeClr val="bg1"/>
                          </a:solidFill>
                          <a:effectLst/>
                          <a:latin typeface="+mj-lt"/>
                          <a:cs typeface="Arial" pitchFamily="34" charset="0"/>
                        </a:rPr>
                        <a:t>(n=560)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1" i="0" u="none" strike="noStrike" dirty="0">
                          <a:solidFill>
                            <a:schemeClr val="bg1"/>
                          </a:solidFill>
                          <a:effectLst/>
                          <a:latin typeface="+mj-lt"/>
                          <a:cs typeface="Arial" pitchFamily="34" charset="0"/>
                        </a:rPr>
                        <a:t>Locaux</a:t>
                      </a:r>
                    </a:p>
                    <a:p>
                      <a:pPr algn="ctr" fontAlgn="b"/>
                      <a:r>
                        <a:rPr lang="fr-CA" sz="1000" b="1" i="0" u="none" strike="noStrike" dirty="0">
                          <a:solidFill>
                            <a:schemeClr val="bg1"/>
                          </a:solidFill>
                          <a:effectLst/>
                          <a:latin typeface="+mj-lt"/>
                          <a:cs typeface="Arial" pitchFamily="34" charset="0"/>
                        </a:rPr>
                        <a:t>(n=200)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1" i="0" u="none" strike="noStrike" dirty="0">
                          <a:solidFill>
                            <a:schemeClr val="bg1"/>
                          </a:solidFill>
                          <a:effectLst/>
                          <a:latin typeface="+mj-lt"/>
                          <a:cs typeface="Arial" pitchFamily="34" charset="0"/>
                        </a:rPr>
                        <a:t>Excursionnistes</a:t>
                      </a:r>
                    </a:p>
                    <a:p>
                      <a:pPr algn="ctr" fontAlgn="b"/>
                      <a:r>
                        <a:rPr lang="fr-CA" sz="1000" b="1" i="0" u="none" strike="noStrike" dirty="0">
                          <a:solidFill>
                            <a:schemeClr val="bg1"/>
                          </a:solidFill>
                          <a:effectLst/>
                          <a:latin typeface="+mj-lt"/>
                          <a:cs typeface="Arial" pitchFamily="34" charset="0"/>
                        </a:rPr>
                        <a:t>(n=46)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1000" b="1" i="0" u="none" strike="noStrike" dirty="0">
                          <a:solidFill>
                            <a:schemeClr val="bg1"/>
                          </a:solidFill>
                          <a:effectLst/>
                          <a:latin typeface="+mj-lt"/>
                          <a:cs typeface="Arial" pitchFamily="34" charset="0"/>
                        </a:rPr>
                        <a:t>Touristes</a:t>
                      </a:r>
                    </a:p>
                    <a:p>
                      <a:pPr algn="ctr" fontAlgn="b"/>
                      <a:r>
                        <a:rPr lang="fr-CA" sz="1000" b="1" i="0" u="none" strike="noStrike" dirty="0">
                          <a:solidFill>
                            <a:schemeClr val="bg1"/>
                          </a:solidFill>
                          <a:effectLst/>
                          <a:latin typeface="+mj-lt"/>
                          <a:cs typeface="Arial" pitchFamily="34" charset="0"/>
                        </a:rPr>
                        <a:t>(n=314)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70048">
                <a:tc>
                  <a:txBody>
                    <a:bodyPr/>
                    <a:lstStyle/>
                    <a:p>
                      <a:pPr algn="l" fontAlgn="b"/>
                      <a:r>
                        <a:rPr lang="fr-CA" sz="1000" dirty="0"/>
                        <a:t>Journal</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46%</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25%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70048">
                <a:tc>
                  <a:txBody>
                    <a:bodyPr/>
                    <a:lstStyle/>
                    <a:p>
                      <a:pPr algn="l" fontAlgn="b"/>
                      <a:r>
                        <a:rPr lang="fr-CA" sz="1000" dirty="0"/>
                        <a:t>Affichage extérieur (palissades-sites de constructions, colonnes)</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29%</a:t>
                      </a:r>
                      <a:endParaRPr lang="fr-CA" sz="1000" b="1"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23%</a:t>
                      </a:r>
                      <a:endParaRPr lang="fr-CA" sz="10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70048">
                <a:tc>
                  <a:txBody>
                    <a:bodyPr/>
                    <a:lstStyle/>
                    <a:p>
                      <a:pPr algn="l" fontAlgn="b"/>
                      <a:r>
                        <a:rPr lang="fr-CA" sz="1000" dirty="0"/>
                        <a:t>Site Internet du Musée national des beaux-arts du Québec</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12%</a:t>
                      </a:r>
                      <a:endParaRPr lang="fr-CA" sz="1000" b="0" dirty="0">
                        <a:solidFill>
                          <a:srgbClr val="0070C0"/>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43%</a:t>
                      </a:r>
                      <a:endParaRPr lang="fr-CA" sz="1000"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28%</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70048">
                <a:tc>
                  <a:txBody>
                    <a:bodyPr/>
                    <a:lstStyle/>
                    <a:p>
                      <a:pPr algn="l" fontAlgn="b"/>
                      <a:r>
                        <a:rPr lang="fr-CA" sz="1000" dirty="0"/>
                        <a:t>Carton d'invitation que j'ai reçu par la poste</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26%</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70048">
                <a:tc>
                  <a:txBody>
                    <a:bodyPr/>
                    <a:lstStyle/>
                    <a:p>
                      <a:pPr algn="l" fontAlgn="b"/>
                      <a:r>
                        <a:rPr lang="fr-CA" sz="1000" dirty="0"/>
                        <a:t>Télévision</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7%</a:t>
                      </a:r>
                      <a:endParaRPr lang="fr-CA" sz="1000" b="0" dirty="0">
                        <a:solidFill>
                          <a:srgbClr val="0070C0"/>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70048">
                <a:tc>
                  <a:txBody>
                    <a:bodyPr/>
                    <a:lstStyle/>
                    <a:p>
                      <a:pPr algn="l" fontAlgn="b"/>
                      <a:r>
                        <a:rPr lang="fr-CA" sz="1000" dirty="0"/>
                        <a:t>Publications touristiques (Brochure forfaits Office tourisme, Voilà Québec, carte touristique Voilà Québec)</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5%</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70048">
                <a:tc>
                  <a:txBody>
                    <a:bodyPr/>
                    <a:lstStyle/>
                    <a:p>
                      <a:pPr algn="l" fontAlgn="b"/>
                      <a:r>
                        <a:rPr lang="fr-CA" sz="1000" dirty="0"/>
                        <a:t>Publipostage (reçu par la poste)</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FF0000"/>
                          </a:solidFill>
                          <a:effectLst/>
                        </a:rPr>
                        <a:t>8%</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170048">
                <a:tc>
                  <a:txBody>
                    <a:bodyPr/>
                    <a:lstStyle/>
                    <a:p>
                      <a:pPr algn="l" fontAlgn="b"/>
                      <a:r>
                        <a:rPr lang="fr-CA" sz="1000" dirty="0"/>
                        <a:t>Radio</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3%</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70048">
                <a:tc>
                  <a:txBody>
                    <a:bodyPr/>
                    <a:lstStyle/>
                    <a:p>
                      <a:pPr algn="l" fontAlgn="b"/>
                      <a:r>
                        <a:rPr lang="fr-CA" sz="1000" dirty="0"/>
                        <a:t>Magazines</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1%</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70048">
                <a:tc>
                  <a:txBody>
                    <a:bodyPr/>
                    <a:lstStyle/>
                    <a:p>
                      <a:pPr algn="l" fontAlgn="b"/>
                      <a:r>
                        <a:rPr lang="fr-CA" sz="1000" dirty="0"/>
                        <a:t>Autre site Internet que celui du MNBAQ</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1" dirty="0">
                          <a:solidFill>
                            <a:srgbClr val="0070C0"/>
                          </a:solidFill>
                          <a:effectLst/>
                        </a:rPr>
                        <a:t>0%</a:t>
                      </a:r>
                      <a:endParaRPr lang="fr-CA" sz="1000" b="1" dirty="0">
                        <a:solidFill>
                          <a:srgbClr val="0070C0"/>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70048">
                <a:tc>
                  <a:txBody>
                    <a:bodyPr/>
                    <a:lstStyle/>
                    <a:p>
                      <a:pPr algn="l" fontAlgn="b"/>
                      <a:r>
                        <a:rPr lang="pt-BR" sz="1000" dirty="0"/>
                        <a:t>Média social (ex. : Facebook, Twitter)</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1%</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170048">
                <a:tc>
                  <a:txBody>
                    <a:bodyPr/>
                    <a:lstStyle/>
                    <a:p>
                      <a:pPr algn="l" fontAlgn="b"/>
                      <a:r>
                        <a:rPr lang="fr-CA" sz="1000" dirty="0"/>
                        <a:t>Affichage intérieur (Zoom Média - restos et bars)</a:t>
                      </a:r>
                      <a:endParaRPr lang="fr-CA" sz="10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t>1%</a:t>
                      </a:r>
                      <a:endParaRPr lang="fr-CA" sz="1000" b="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170048">
                <a:tc>
                  <a:txBody>
                    <a:bodyPr/>
                    <a:lstStyle/>
                    <a:p>
                      <a:pPr algn="l" fontAlgn="b"/>
                      <a:r>
                        <a:rPr lang="fr-CA" sz="1000" b="0" i="0" u="none" strike="noStrike" dirty="0">
                          <a:solidFill>
                            <a:srgbClr val="000000"/>
                          </a:solidFill>
                          <a:effectLst/>
                          <a:latin typeface="+mj-lt"/>
                          <a:cs typeface="Arial" pitchFamily="34" charset="0"/>
                        </a:rPr>
                        <a:t>Autres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b="0" dirty="0">
                          <a:solidFill>
                            <a:schemeClr val="tx1"/>
                          </a:solidFill>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000" dirty="0">
                          <a:effectLst/>
                        </a:rPr>
                        <a:t>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bl>
          </a:graphicData>
        </a:graphic>
      </p:graphicFrame>
      <p:sp>
        <p:nvSpPr>
          <p:cNvPr id="11" name="ZoneTexte 10"/>
          <p:cNvSpPr txBox="1"/>
          <p:nvPr>
            <p:custDataLst>
              <p:tags r:id="rId6"/>
            </p:custDataLst>
          </p:nvPr>
        </p:nvSpPr>
        <p:spPr>
          <a:xfrm>
            <a:off x="1533524" y="6519800"/>
            <a:ext cx="7515225" cy="246221"/>
          </a:xfrm>
          <a:prstGeom prst="rect">
            <a:avLst/>
          </a:prstGeom>
          <a:noFill/>
        </p:spPr>
        <p:txBody>
          <a:bodyPr wrap="square" rtlCol="0">
            <a:spAutoFit/>
          </a:bodyPr>
          <a:lstStyle/>
          <a:p>
            <a:pPr marL="85725" indent="-85725" algn="just"/>
            <a:r>
              <a:rPr lang="fr-CA" sz="1000" dirty="0">
                <a:solidFill>
                  <a:srgbClr val="000000"/>
                </a:solidFill>
                <a:cs typeface="Arial" pitchFamily="34" charset="0"/>
              </a:rPr>
              <a:t>Le total supérieur à 100% est attribuable à la réponse multiple.</a:t>
            </a:r>
          </a:p>
        </p:txBody>
      </p:sp>
    </p:spTree>
    <p:extLst>
      <p:ext uri="{BB962C8B-B14F-4D97-AF65-F5344CB8AC3E}">
        <p14:creationId xmlns:p14="http://schemas.microsoft.com/office/powerpoint/2010/main" val="3952187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6"/>
            <p:custDataLst>
              <p:tags r:id="rId1"/>
            </p:custDataLst>
          </p:nvPr>
        </p:nvPicPr>
        <p:blipFill>
          <a:blip r:embed="rId6">
            <a:extLst>
              <a:ext uri="{28A0092B-C50C-407E-A947-70E740481C1C}">
                <a14:useLocalDpi xmlns:a14="http://schemas.microsoft.com/office/drawing/2010/main" val="0"/>
              </a:ext>
            </a:extLst>
          </a:blip>
          <a:srcRect l="98" r="98"/>
          <a:stretch>
            <a:fillRect/>
          </a:stretch>
        </p:blipFill>
        <p:spPr/>
      </p:pic>
      <p:pic>
        <p:nvPicPr>
          <p:cNvPr id="16" name="Image 1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739725" y="3194680"/>
            <a:ext cx="432780" cy="432780"/>
          </a:xfrm>
          <a:prstGeom prst="rect">
            <a:avLst/>
          </a:prstGeom>
        </p:spPr>
      </p:pic>
      <p:sp>
        <p:nvSpPr>
          <p:cNvPr id="6" name="Titre 2"/>
          <p:cNvSpPr>
            <a:spLocks noGrp="1"/>
          </p:cNvSpPr>
          <p:nvPr>
            <p:ph type="title"/>
            <p:custDataLst>
              <p:tags r:id="rId3"/>
            </p:custDataLst>
          </p:nvPr>
        </p:nvSpPr>
        <p:spPr>
          <a:xfrm>
            <a:off x="2181224" y="2137438"/>
            <a:ext cx="6962775" cy="720000"/>
          </a:xfrm>
        </p:spPr>
        <p:txBody>
          <a:bodyPr/>
          <a:lstStyle/>
          <a:p>
            <a:pPr marL="447675" indent="-447675"/>
            <a:r>
              <a:rPr lang="fr-CA" sz="3200" dirty="0">
                <a:solidFill>
                  <a:srgbClr val="000000"/>
                </a:solidFill>
                <a:latin typeface="Calibri" panose="020F0502020204030204" pitchFamily="34" charset="0"/>
              </a:rPr>
              <a:t>8. 	</a:t>
            </a:r>
            <a:r>
              <a:rPr lang="fr-CA" sz="3200" dirty="0">
                <a:solidFill>
                  <a:srgbClr val="000000"/>
                </a:solidFill>
                <a:latin typeface="Calibri"/>
              </a:rPr>
              <a:t>Participation à d’autres événements dans la ville de Québec</a:t>
            </a:r>
            <a:br>
              <a:rPr lang="fr-CA" sz="3200" dirty="0">
                <a:latin typeface="+mj-lt"/>
              </a:rPr>
            </a:br>
            <a:endParaRPr lang="fr-CA" sz="3200" dirty="0">
              <a:latin typeface="+mj-lt"/>
            </a:endParaRPr>
          </a:p>
        </p:txBody>
      </p:sp>
    </p:spTree>
    <p:extLst>
      <p:ext uri="{BB962C8B-B14F-4D97-AF65-F5344CB8AC3E}">
        <p14:creationId xmlns:p14="http://schemas.microsoft.com/office/powerpoint/2010/main" val="1427262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47</a:t>
            </a:fld>
            <a:endParaRPr lang="en-US" dirty="0">
              <a:solidFill>
                <a:srgbClr val="000000"/>
              </a:solidFill>
            </a:endParaRPr>
          </a:p>
        </p:txBody>
      </p:sp>
      <p:sp>
        <p:nvSpPr>
          <p:cNvPr id="6" name="Titre 4"/>
          <p:cNvSpPr>
            <a:spLocks noGrp="1"/>
          </p:cNvSpPr>
          <p:nvPr>
            <p:ph type="title"/>
            <p:custDataLst>
              <p:tags r:id="rId2"/>
            </p:custDataLst>
          </p:nvPr>
        </p:nvSpPr>
        <p:spPr>
          <a:xfrm>
            <a:off x="2180400" y="176680"/>
            <a:ext cx="6963600" cy="369332"/>
          </a:xfrm>
        </p:spPr>
        <p:txBody>
          <a:bodyPr wrap="square">
            <a:spAutoFit/>
          </a:bodyPr>
          <a:lstStyle/>
          <a:p>
            <a:pPr lvl="0">
              <a:spcBef>
                <a:spcPct val="20000"/>
              </a:spcBef>
            </a:pPr>
            <a:r>
              <a:rPr lang="fr-CA" dirty="0">
                <a:solidFill>
                  <a:srgbClr val="FFFFFF"/>
                </a:solidFill>
                <a:ea typeface="+mn-ea"/>
              </a:rPr>
              <a:t>6. Participation à d’autres événements dans la ville de Québec</a:t>
            </a:r>
          </a:p>
        </p:txBody>
      </p:sp>
      <p:sp>
        <p:nvSpPr>
          <p:cNvPr id="4" name="Espace réservé du texte 3"/>
          <p:cNvSpPr>
            <a:spLocks noGrp="1"/>
          </p:cNvSpPr>
          <p:nvPr>
            <p:ph type="body" sz="quarter" idx="4294967295"/>
            <p:custDataLst>
              <p:tags r:id="rId3"/>
            </p:custDataLst>
          </p:nvPr>
        </p:nvSpPr>
        <p:spPr>
          <a:xfrm>
            <a:off x="247649" y="846609"/>
            <a:ext cx="8648701" cy="1344141"/>
          </a:xfrm>
          <a:prstGeom prst="rect">
            <a:avLst/>
          </a:prstGeom>
          <a:solidFill>
            <a:sysClr val="window" lastClr="FFFFFF"/>
          </a:solidFill>
        </p:spPr>
        <p:txBody>
          <a:bodyPr numCol="1"/>
          <a:lstStyle/>
          <a:p>
            <a:pPr marL="0" marR="0" lvl="0" indent="0" algn="just" defTabSz="508864" eaLnBrk="1" fontAlgn="auto" latinLnBrk="0" hangingPunct="1">
              <a:lnSpc>
                <a:spcPct val="100000"/>
              </a:lnSpc>
              <a:spcBef>
                <a:spcPts val="0"/>
              </a:spcBef>
              <a:spcAft>
                <a:spcPts val="0"/>
              </a:spcAft>
              <a:buClrTx/>
              <a:buSzTx/>
              <a:buFontTx/>
              <a:buNone/>
              <a:tabLst/>
              <a:defRPr/>
            </a:pPr>
            <a:r>
              <a:rPr kumimoji="0" lang="fr-CA" sz="1050" b="0" i="0" u="none" strike="noStrike" kern="0" cap="none" spc="0" normalizeH="0" baseline="0" noProof="0" dirty="0">
                <a:ln>
                  <a:noFill/>
                </a:ln>
                <a:solidFill>
                  <a:sysClr val="windowText" lastClr="000000"/>
                </a:solidFill>
                <a:effectLst/>
                <a:uLnTx/>
                <a:uFillTx/>
                <a:latin typeface="+mj-lt"/>
              </a:rPr>
              <a:t>En terminant, les répondants qui ne demeurent pas dans la ville de Québec ont été interrogés sur l’influence qu’ont pu avoir d’autres événements sur leur décision de venir à Québec. Au total, ce sont 40% des répondants</a:t>
            </a:r>
            <a:r>
              <a:rPr kumimoji="0" lang="fr-CA" sz="1050" b="0" i="0" u="none" strike="noStrike" kern="0" cap="none" spc="0" normalizeH="0" noProof="0" dirty="0">
                <a:ln>
                  <a:noFill/>
                </a:ln>
                <a:solidFill>
                  <a:sysClr val="windowText" lastClr="000000"/>
                </a:solidFill>
                <a:effectLst/>
                <a:uLnTx/>
                <a:uFillTx/>
                <a:latin typeface="+mj-lt"/>
              </a:rPr>
              <a:t> qui affirment que d’autres événements se déroulant dans la ville de Québec ont eu une influence sur leur décision, particulièrement les expositions présentées au Musée de la Civilisation (en particulier Égypte Magique).</a:t>
            </a:r>
            <a:endParaRPr lang="fr-CA" sz="1000" b="0" kern="0" dirty="0">
              <a:solidFill>
                <a:prstClr val="black"/>
              </a:solidFill>
            </a:endParaRPr>
          </a:p>
        </p:txBody>
      </p:sp>
      <p:sp>
        <p:nvSpPr>
          <p:cNvPr id="5" name="Rectangle 95"/>
          <p:cNvSpPr>
            <a:spLocks noChangeArrowheads="1"/>
          </p:cNvSpPr>
          <p:nvPr>
            <p:custDataLst>
              <p:tags r:id="rId4"/>
            </p:custDataLst>
          </p:nvPr>
        </p:nvSpPr>
        <p:spPr bwMode="auto">
          <a:xfrm>
            <a:off x="1202311" y="1517513"/>
            <a:ext cx="6941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000000"/>
              </a:buClr>
            </a:pPr>
            <a:r>
              <a:rPr lang="fr-CA" sz="1000" b="1" dirty="0">
                <a:solidFill>
                  <a:srgbClr val="000000"/>
                </a:solidFill>
                <a:cs typeface="Arial" pitchFamily="34" charset="0"/>
              </a:rPr>
              <a:t>Q27. </a:t>
            </a:r>
            <a:r>
              <a:rPr lang="fr-CA" sz="1000" b="1" dirty="0"/>
              <a:t>D'autres événements se déroulant dans la ville de Québec ont-ils eu une influence sur votre décision de venir à Québec? </a:t>
            </a:r>
          </a:p>
          <a:p>
            <a:pPr algn="ctr">
              <a:buClr>
                <a:srgbClr val="000000"/>
              </a:buClr>
            </a:pPr>
            <a:r>
              <a:rPr lang="fr-CA" sz="1000" b="1" dirty="0">
                <a:solidFill>
                  <a:srgbClr val="0070C0"/>
                </a:solidFill>
                <a:cs typeface="Arial" pitchFamily="34" charset="0"/>
              </a:rPr>
              <a:t>- Les personnes qui demeurent à l’extérieur de la ville de Québec (n=391) - </a:t>
            </a:r>
          </a:p>
        </p:txBody>
      </p:sp>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val="3467902639"/>
              </p:ext>
            </p:extLst>
          </p:nvPr>
        </p:nvGraphicFramePr>
        <p:xfrm>
          <a:off x="480389" y="1926249"/>
          <a:ext cx="8350368" cy="3818707"/>
        </p:xfrm>
        <a:graphic>
          <a:graphicData uri="http://schemas.openxmlformats.org/drawingml/2006/table">
            <a:tbl>
              <a:tblPr firstRow="1" bandRow="1"/>
              <a:tblGrid>
                <a:gridCol w="3500204">
                  <a:extLst>
                    <a:ext uri="{9D8B030D-6E8A-4147-A177-3AD203B41FA5}">
                      <a16:colId xmlns:a16="http://schemas.microsoft.com/office/drawing/2014/main" val="20000"/>
                    </a:ext>
                  </a:extLst>
                </a:gridCol>
                <a:gridCol w="1212541">
                  <a:extLst>
                    <a:ext uri="{9D8B030D-6E8A-4147-A177-3AD203B41FA5}">
                      <a16:colId xmlns:a16="http://schemas.microsoft.com/office/drawing/2014/main" val="20001"/>
                    </a:ext>
                  </a:extLst>
                </a:gridCol>
                <a:gridCol w="1212541">
                  <a:extLst>
                    <a:ext uri="{9D8B030D-6E8A-4147-A177-3AD203B41FA5}">
                      <a16:colId xmlns:a16="http://schemas.microsoft.com/office/drawing/2014/main" val="20002"/>
                    </a:ext>
                  </a:extLst>
                </a:gridCol>
                <a:gridCol w="1212541">
                  <a:extLst>
                    <a:ext uri="{9D8B030D-6E8A-4147-A177-3AD203B41FA5}">
                      <a16:colId xmlns:a16="http://schemas.microsoft.com/office/drawing/2014/main" val="20003"/>
                    </a:ext>
                  </a:extLst>
                </a:gridCol>
                <a:gridCol w="1212541">
                  <a:extLst>
                    <a:ext uri="{9D8B030D-6E8A-4147-A177-3AD203B41FA5}">
                      <a16:colId xmlns:a16="http://schemas.microsoft.com/office/drawing/2014/main" val="20004"/>
                    </a:ext>
                  </a:extLst>
                </a:gridCol>
              </a:tblGrid>
              <a:tr h="40875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fontAlgn="b"/>
                      <a:r>
                        <a:rPr lang="fr-CA" sz="900" b="1" i="0" u="none" strike="noStrike" dirty="0">
                          <a:solidFill>
                            <a:schemeClr val="bg1"/>
                          </a:solidFill>
                          <a:effectLst/>
                          <a:latin typeface="+mj-lt"/>
                          <a:cs typeface="Arial" pitchFamily="34" charset="0"/>
                        </a:rPr>
                        <a:t>Participation</a:t>
                      </a:r>
                      <a:r>
                        <a:rPr lang="fr-CA" sz="900" b="1" i="0" u="none" strike="noStrike" baseline="0" dirty="0">
                          <a:solidFill>
                            <a:schemeClr val="bg1"/>
                          </a:solidFill>
                          <a:effectLst/>
                          <a:latin typeface="+mj-lt"/>
                          <a:cs typeface="Arial" pitchFamily="34" charset="0"/>
                        </a:rPr>
                        <a:t> à d’autres événements dans la ville de Québec</a:t>
                      </a:r>
                      <a:endParaRPr lang="fr-CA" sz="900" b="1" i="0" u="none" strike="noStrike" dirty="0">
                        <a:solidFill>
                          <a:schemeClr val="bg1"/>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900" b="0" i="0" u="none" strike="noStrike" dirty="0">
                          <a:solidFill>
                            <a:schemeClr val="bg1"/>
                          </a:solidFill>
                          <a:effectLst/>
                          <a:latin typeface="+mj-lt"/>
                          <a:cs typeface="Arial" pitchFamily="34" charset="0"/>
                        </a:rPr>
                        <a:t>Total </a:t>
                      </a:r>
                    </a:p>
                    <a:p>
                      <a:pPr algn="ctr" fontAlgn="b"/>
                      <a:r>
                        <a:rPr lang="fr-CA" sz="900" b="0" i="0" u="none" strike="noStrike" dirty="0">
                          <a:solidFill>
                            <a:schemeClr val="bg1"/>
                          </a:solidFill>
                          <a:effectLst/>
                          <a:latin typeface="+mj-lt"/>
                          <a:cs typeface="Arial" pitchFamily="34" charset="0"/>
                        </a:rPr>
                        <a:t>(n=391)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900" b="0" i="0" u="none" strike="noStrike" dirty="0">
                          <a:solidFill>
                            <a:schemeClr val="bg1"/>
                          </a:solidFill>
                          <a:effectLst/>
                          <a:latin typeface="+mj-lt"/>
                          <a:cs typeface="Arial" pitchFamily="34" charset="0"/>
                        </a:rPr>
                        <a:t>Locaux</a:t>
                      </a:r>
                    </a:p>
                    <a:p>
                      <a:pPr algn="ctr" fontAlgn="b"/>
                      <a:r>
                        <a:rPr lang="fr-CA" sz="900" b="0" i="0" u="none" strike="noStrike" dirty="0">
                          <a:solidFill>
                            <a:schemeClr val="bg1"/>
                          </a:solidFill>
                          <a:effectLst/>
                          <a:latin typeface="+mj-lt"/>
                          <a:cs typeface="Arial" pitchFamily="34" charset="0"/>
                        </a:rPr>
                        <a:t>(n=31)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900" b="0" i="0" u="none" strike="noStrike" dirty="0">
                          <a:solidFill>
                            <a:schemeClr val="bg1"/>
                          </a:solidFill>
                          <a:effectLst/>
                          <a:latin typeface="+mj-lt"/>
                          <a:cs typeface="Arial" pitchFamily="34" charset="0"/>
                        </a:rPr>
                        <a:t>Excursionnistes</a:t>
                      </a:r>
                    </a:p>
                    <a:p>
                      <a:pPr algn="ctr" fontAlgn="b"/>
                      <a:r>
                        <a:rPr lang="fr-CA" sz="900" b="0" i="0" u="none" strike="noStrike" dirty="0">
                          <a:solidFill>
                            <a:schemeClr val="bg1"/>
                          </a:solidFill>
                          <a:effectLst/>
                          <a:latin typeface="+mj-lt"/>
                          <a:cs typeface="Arial" pitchFamily="34" charset="0"/>
                        </a:rPr>
                        <a:t>(n=46)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900" b="0" i="0" u="none" strike="noStrike" dirty="0">
                          <a:solidFill>
                            <a:schemeClr val="bg1"/>
                          </a:solidFill>
                          <a:effectLst/>
                          <a:latin typeface="+mj-lt"/>
                          <a:cs typeface="Arial" pitchFamily="34" charset="0"/>
                        </a:rPr>
                        <a:t>Touristes</a:t>
                      </a:r>
                    </a:p>
                    <a:p>
                      <a:pPr algn="ctr" fontAlgn="b"/>
                      <a:r>
                        <a:rPr lang="fr-CA" sz="900" b="0" i="0" u="none" strike="noStrike" dirty="0">
                          <a:solidFill>
                            <a:schemeClr val="bg1"/>
                          </a:solidFill>
                          <a:effectLst/>
                          <a:latin typeface="+mj-lt"/>
                          <a:cs typeface="Arial" pitchFamily="34" charset="0"/>
                        </a:rPr>
                        <a:t>(n=314)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9576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b"/>
                      <a:r>
                        <a:rPr lang="fr-CA" sz="900" b="0" i="0" u="none" strike="noStrike" dirty="0">
                          <a:solidFill>
                            <a:srgbClr val="000000"/>
                          </a:solidFill>
                          <a:effectLst/>
                          <a:latin typeface="+mj-lt"/>
                          <a:cs typeface="Arial" pitchFamily="34" charset="0"/>
                        </a:rPr>
                        <a:t>% OUI</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b="1" dirty="0">
                          <a:solidFill>
                            <a:srgbClr val="0070C0"/>
                          </a:solidFill>
                          <a:effectLst/>
                        </a:rPr>
                        <a:t>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b="1" dirty="0">
                          <a:solidFill>
                            <a:srgbClr val="0070C0"/>
                          </a:solidFill>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b="1" dirty="0">
                          <a:solidFill>
                            <a:srgbClr val="FF0000"/>
                          </a:solidFill>
                          <a:effectLst/>
                        </a:rPr>
                        <a:t>48%</a:t>
                      </a:r>
                      <a:endParaRPr lang="fr-CA" sz="900" b="1" dirty="0">
                        <a:effectLst/>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4498">
                <a:tc>
                  <a:txBody>
                    <a:bodyPr/>
                    <a:lstStyle/>
                    <a:p>
                      <a:pPr algn="l" fontAlgn="b"/>
                      <a:endParaRPr lang="fr-CA" sz="600" b="0" i="0" u="none" strike="noStrike" dirty="0">
                        <a:solidFill>
                          <a:srgbClr val="000000"/>
                        </a:solidFill>
                        <a:effectLst/>
                        <a:latin typeface="+mj-lt"/>
                        <a:cs typeface="Arial" pitchFamily="34" charset="0"/>
                      </a:endParaRP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600" b="0" i="0" u="none" strike="noStrike" dirty="0">
                        <a:solidFill>
                          <a:schemeClr val="tx1"/>
                        </a:solidFill>
                        <a:effectLst/>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600" b="1" dirty="0">
                        <a:effectLst/>
                        <a:latin typeface="+mj-lt"/>
                        <a:cs typeface="Arial" pitchFamily="34" charset="0"/>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600" b="1" dirty="0">
                        <a:effectLst/>
                        <a:latin typeface="+mj-lt"/>
                        <a:cs typeface="Arial" pitchFamily="34" charset="0"/>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A" sz="600" b="1" dirty="0">
                        <a:effectLst/>
                        <a:latin typeface="+mj-lt"/>
                        <a:cs typeface="Arial" pitchFamily="34" charset="0"/>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1707">
                <a:tc gridSpan="5">
                  <a:txBody>
                    <a:bodyPr/>
                    <a:lstStyle/>
                    <a:p>
                      <a:pPr algn="ctr">
                        <a:spcBef>
                          <a:spcPts val="0"/>
                        </a:spcBef>
                        <a:buClr>
                          <a:schemeClr val="tx1"/>
                        </a:buClr>
                      </a:pPr>
                      <a:r>
                        <a:rPr lang="fr-CA" sz="1000" b="1" dirty="0">
                          <a:latin typeface="+mj-lt"/>
                          <a:cs typeface="Arial" pitchFamily="34" charset="0"/>
                        </a:rPr>
                        <a:t>Q28. Lesquels ?</a:t>
                      </a:r>
                      <a:endParaRPr lang="fr-CA" sz="1000" b="1" dirty="0">
                        <a:effectLst/>
                      </a:endParaRPr>
                    </a:p>
                    <a:p>
                      <a:pPr marL="0" indent="0" algn="ctr">
                        <a:spcBef>
                          <a:spcPts val="0"/>
                        </a:spcBef>
                        <a:buClr>
                          <a:schemeClr val="tx1"/>
                        </a:buClr>
                        <a:buFontTx/>
                        <a:buNone/>
                      </a:pPr>
                      <a:r>
                        <a:rPr lang="fr-CA" sz="1000" b="1" dirty="0">
                          <a:solidFill>
                            <a:srgbClr val="0070C0"/>
                          </a:solidFill>
                          <a:cs typeface="Arial" pitchFamily="34" charset="0"/>
                        </a:rPr>
                        <a:t>- Les participants qui demeurent à l’extérieur de la ville de Québec et dont la tenue</a:t>
                      </a:r>
                      <a:r>
                        <a:rPr lang="fr-CA" sz="1000" b="1" baseline="0" dirty="0">
                          <a:solidFill>
                            <a:srgbClr val="0070C0"/>
                          </a:solidFill>
                          <a:cs typeface="Arial" pitchFamily="34" charset="0"/>
                        </a:rPr>
                        <a:t> d’autres événements a eu une influence </a:t>
                      </a:r>
                    </a:p>
                    <a:p>
                      <a:pPr marL="0" indent="0" algn="ctr">
                        <a:spcBef>
                          <a:spcPts val="0"/>
                        </a:spcBef>
                        <a:buClr>
                          <a:schemeClr val="tx1"/>
                        </a:buClr>
                        <a:buFontTx/>
                        <a:buNone/>
                      </a:pPr>
                      <a:r>
                        <a:rPr lang="fr-CA" sz="1000" b="1" baseline="0" dirty="0">
                          <a:solidFill>
                            <a:srgbClr val="0070C0"/>
                          </a:solidFill>
                          <a:cs typeface="Arial" pitchFamily="34" charset="0"/>
                        </a:rPr>
                        <a:t>sur leur décision de venir à Québec </a:t>
                      </a:r>
                      <a:r>
                        <a:rPr lang="fr-CA" sz="1000" b="1" kern="1200" dirty="0">
                          <a:solidFill>
                            <a:srgbClr val="0070C0"/>
                          </a:solidFill>
                          <a:latin typeface="+mn-lt"/>
                          <a:ea typeface="+mn-ea"/>
                          <a:cs typeface="Arial" pitchFamily="34" charset="0"/>
                        </a:rPr>
                        <a:t>(n=158) - </a:t>
                      </a:r>
                    </a:p>
                    <a:p>
                      <a:pPr algn="ctr">
                        <a:spcBef>
                          <a:spcPts val="0"/>
                        </a:spcBef>
                        <a:buClr>
                          <a:schemeClr val="tx1"/>
                        </a:buClr>
                      </a:pPr>
                      <a:endParaRPr lang="fr-CA" sz="500" b="1" dirty="0">
                        <a:solidFill>
                          <a:srgbClr val="B71320"/>
                        </a:solidFill>
                        <a:latin typeface="+mj-lt"/>
                        <a:cs typeface="Arial" pitchFamily="34" charset="0"/>
                      </a:endParaRPr>
                    </a:p>
                  </a:txBody>
                  <a:tcPr marL="72000" marR="9525" marT="9525" marB="0" anchor="ctr">
                    <a:lnL w="12700" cmpd="sng">
                      <a:solidFill>
                        <a:sysClr val="window" lastClr="FFFFFF"/>
                      </a:solidFill>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fr-CA" sz="900" b="0" i="0" u="none" strike="noStrike" dirty="0">
                        <a:solidFill>
                          <a:schemeClr val="tx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CA"/>
                    </a:p>
                  </a:txBody>
                  <a:tcPr/>
                </a:tc>
                <a:tc hMerge="1">
                  <a:txBody>
                    <a:bodyPr/>
                    <a:lstStyle/>
                    <a:p>
                      <a:pPr algn="ctr"/>
                      <a:endParaRPr lang="fr-CA" sz="900" b="1" dirty="0">
                        <a:effectLst/>
                        <a:latin typeface="Arial" pitchFamily="34" charset="0"/>
                        <a:cs typeface="Arial" pitchFamily="34" charset="0"/>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CA" sz="900" b="1" dirty="0">
                        <a:effectLst/>
                        <a:latin typeface="Arial" pitchFamily="34" charset="0"/>
                        <a:cs typeface="Arial" pitchFamily="34" charset="0"/>
                      </a:endParaRP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8105">
                <a:tc>
                  <a:txBody>
                    <a:bodyPr/>
                    <a:lstStyle/>
                    <a:p>
                      <a:pPr algn="l" fontAlgn="b"/>
                      <a:r>
                        <a:rPr lang="fr-CA" sz="900" b="1" i="0" u="none" strike="noStrike" kern="1200" dirty="0">
                          <a:solidFill>
                            <a:schemeClr val="bg1"/>
                          </a:solidFill>
                          <a:effectLst/>
                          <a:latin typeface="+mn-lt"/>
                          <a:ea typeface="+mn-ea"/>
                          <a:cs typeface="Arial" pitchFamily="34" charset="0"/>
                        </a:rPr>
                        <a:t>Participation</a:t>
                      </a:r>
                      <a:r>
                        <a:rPr lang="fr-CA" sz="900" b="1" i="0" u="none" strike="noStrike" kern="1200" baseline="0" dirty="0">
                          <a:solidFill>
                            <a:schemeClr val="bg1"/>
                          </a:solidFill>
                          <a:effectLst/>
                          <a:latin typeface="+mn-lt"/>
                          <a:ea typeface="+mn-ea"/>
                          <a:cs typeface="Arial" pitchFamily="34" charset="0"/>
                        </a:rPr>
                        <a:t> à d’autres événements dans la ville de Québec</a:t>
                      </a:r>
                    </a:p>
                    <a:p>
                      <a:pPr algn="l" fontAlgn="b"/>
                      <a:r>
                        <a:rPr lang="fr-CA" sz="900" b="1" i="0" u="none" strike="noStrike" kern="1200" baseline="0" dirty="0">
                          <a:solidFill>
                            <a:schemeClr val="bg1"/>
                          </a:solidFill>
                          <a:effectLst/>
                          <a:latin typeface="+mn-lt"/>
                          <a:ea typeface="+mn-ea"/>
                          <a:cs typeface="Arial" pitchFamily="34" charset="0"/>
                        </a:rPr>
                        <a:t>Plusieurs mentions possibles</a:t>
                      </a:r>
                      <a:endParaRPr lang="fr-CA" sz="900" b="1" i="0" u="none" strike="noStrike" kern="1200" dirty="0">
                        <a:solidFill>
                          <a:schemeClr val="bg1"/>
                        </a:solidFill>
                        <a:effectLst/>
                        <a:latin typeface="+mn-lt"/>
                        <a:ea typeface="+mn-ea"/>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900" b="0" i="0" u="none" strike="noStrike" dirty="0">
                          <a:solidFill>
                            <a:schemeClr val="bg1"/>
                          </a:solidFill>
                          <a:effectLst/>
                          <a:latin typeface="+mj-lt"/>
                          <a:cs typeface="Arial" pitchFamily="34" charset="0"/>
                        </a:rPr>
                        <a:t>(n=158)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900" b="0" i="0" u="none" strike="noStrike" dirty="0">
                          <a:solidFill>
                            <a:schemeClr val="bg1"/>
                          </a:solidFill>
                          <a:effectLst/>
                          <a:latin typeface="+mj-lt"/>
                          <a:cs typeface="Arial" pitchFamily="34" charset="0"/>
                        </a:rPr>
                        <a:t>(n=2) </a:t>
                      </a:r>
                      <a:r>
                        <a:rPr lang="fr-CA" sz="900" b="0" i="0" u="none" strike="noStrike" baseline="30000" dirty="0">
                          <a:solidFill>
                            <a:schemeClr val="bg1"/>
                          </a:solidFill>
                          <a:effectLst/>
                          <a:latin typeface="+mj-lt"/>
                          <a:cs typeface="Arial"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900" b="0" i="0" u="none" strike="noStrike" dirty="0">
                          <a:solidFill>
                            <a:schemeClr val="bg1"/>
                          </a:solidFill>
                          <a:effectLst/>
                          <a:latin typeface="+mj-lt"/>
                          <a:cs typeface="Arial" pitchFamily="34" charset="0"/>
                        </a:rPr>
                        <a:t>(n=4) </a:t>
                      </a:r>
                      <a:r>
                        <a:rPr lang="fr-CA" sz="900" b="0" i="0" u="none" strike="noStrike" kern="1200" baseline="30000" dirty="0">
                          <a:solidFill>
                            <a:schemeClr val="bg1"/>
                          </a:solidFill>
                          <a:effectLst/>
                          <a:latin typeface="+mn-lt"/>
                          <a:ea typeface="+mn-ea"/>
                          <a:cs typeface="Arial" pitchFamily="34" charset="0"/>
                        </a:rPr>
                        <a:t>4</a:t>
                      </a:r>
                      <a:endParaRPr lang="fr-CA" sz="900" b="0" i="0" u="none" strike="noStrike" dirty="0">
                        <a:solidFill>
                          <a:schemeClr val="bg1"/>
                        </a:solidFill>
                        <a:effectLst/>
                        <a:latin typeface="+mj-lt"/>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fr-CA" sz="900" b="0" i="0" u="none" strike="noStrike" dirty="0">
                          <a:solidFill>
                            <a:schemeClr val="bg1"/>
                          </a:solidFill>
                          <a:effectLst/>
                          <a:latin typeface="+mj-lt"/>
                          <a:cs typeface="Arial" pitchFamily="34" charset="0"/>
                        </a:rPr>
                        <a:t>(n=152)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4"/>
                  </a:ext>
                </a:extLst>
              </a:tr>
              <a:tr h="95766">
                <a:tc>
                  <a:txBody>
                    <a:bodyPr/>
                    <a:lstStyle/>
                    <a:p>
                      <a:pPr algn="l" fontAlgn="b"/>
                      <a:r>
                        <a:rPr lang="fr-CA" sz="900" dirty="0"/>
                        <a:t>Musée de la Civilisation (exposition Égypte Magique et autres)</a:t>
                      </a:r>
                      <a:endParaRPr lang="fr-CA" sz="9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50%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95766">
                <a:tc>
                  <a:txBody>
                    <a:bodyPr/>
                    <a:lstStyle/>
                    <a:p>
                      <a:pPr algn="l" fontAlgn="b"/>
                      <a:r>
                        <a:rPr lang="fr-CA" sz="900" b="0" i="0" u="none" strike="noStrike" dirty="0">
                          <a:solidFill>
                            <a:srgbClr val="000000"/>
                          </a:solidFill>
                          <a:effectLst/>
                          <a:latin typeface="+mj-lt"/>
                          <a:cs typeface="Arial" pitchFamily="34" charset="0"/>
                        </a:rPr>
                        <a:t>Crépuscule (spectacle de cirque présenté à l'Agora)</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32%</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95766">
                <a:tc>
                  <a:txBody>
                    <a:bodyPr/>
                    <a:lstStyle/>
                    <a:p>
                      <a:pPr algn="l" fontAlgn="b"/>
                      <a:r>
                        <a:rPr lang="fr-CA" sz="900" b="0" i="0" u="none" strike="noStrike" dirty="0">
                          <a:solidFill>
                            <a:srgbClr val="000000"/>
                          </a:solidFill>
                          <a:effectLst/>
                          <a:latin typeface="+mj-lt"/>
                          <a:cs typeface="Arial" pitchFamily="34" charset="0"/>
                        </a:rPr>
                        <a:t>Festival d'été de Québec</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17%</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95766">
                <a:tc>
                  <a:txBody>
                    <a:bodyPr/>
                    <a:lstStyle/>
                    <a:p>
                      <a:pPr algn="l" fontAlgn="b"/>
                      <a:r>
                        <a:rPr lang="fr-CA" sz="900" b="0" i="0" u="none" strike="noStrike" dirty="0">
                          <a:solidFill>
                            <a:srgbClr val="000000"/>
                          </a:solidFill>
                          <a:effectLst/>
                          <a:latin typeface="+mj-lt"/>
                          <a:cs typeface="Arial" pitchFamily="34" charset="0"/>
                        </a:rPr>
                        <a:t>Musée de l'Amérique française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16%</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95766">
                <a:tc>
                  <a:txBody>
                    <a:bodyPr/>
                    <a:lstStyle/>
                    <a:p>
                      <a:pPr algn="l" fontAlgn="b"/>
                      <a:r>
                        <a:rPr lang="fr-CA" sz="900" b="0" i="0" u="none" strike="noStrike" dirty="0">
                          <a:solidFill>
                            <a:srgbClr val="000000"/>
                          </a:solidFill>
                          <a:effectLst/>
                          <a:latin typeface="+mj-lt"/>
                          <a:cs typeface="Arial" pitchFamily="34" charset="0"/>
                        </a:rPr>
                        <a:t>Fêtes de la Nouvelle-France</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9%</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95766">
                <a:tc>
                  <a:txBody>
                    <a:bodyPr/>
                    <a:lstStyle/>
                    <a:p>
                      <a:pPr algn="l" fontAlgn="b"/>
                      <a:r>
                        <a:rPr lang="fr-CA" sz="900" b="0" i="0" u="none" strike="noStrike" dirty="0">
                          <a:solidFill>
                            <a:srgbClr val="000000"/>
                          </a:solidFill>
                          <a:effectLst/>
                          <a:latin typeface="+mj-lt"/>
                          <a:cs typeface="Arial" pitchFamily="34" charset="0"/>
                        </a:rPr>
                        <a:t>Feux d'artifices (Grands</a:t>
                      </a:r>
                      <a:r>
                        <a:rPr lang="fr-CA" sz="900" b="0" i="0" u="none" strike="noStrike" baseline="0" dirty="0">
                          <a:solidFill>
                            <a:srgbClr val="000000"/>
                          </a:solidFill>
                          <a:effectLst/>
                          <a:latin typeface="+mj-lt"/>
                          <a:cs typeface="Arial" pitchFamily="34" charset="0"/>
                        </a:rPr>
                        <a:t> Feux Loto-Québec et autres)</a:t>
                      </a:r>
                      <a:endParaRPr lang="fr-CA" sz="900" b="0" i="0" u="none" strike="noStrike" dirty="0">
                        <a:solidFill>
                          <a:srgbClr val="000000"/>
                        </a:solidFill>
                        <a:effectLst/>
                        <a:latin typeface="+mj-lt"/>
                        <a:cs typeface="Arial" pitchFamily="34" charset="0"/>
                      </a:endParaRP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95766">
                <a:tc>
                  <a:txBody>
                    <a:bodyPr/>
                    <a:lstStyle/>
                    <a:p>
                      <a:pPr algn="l" fontAlgn="b"/>
                      <a:r>
                        <a:rPr lang="fr-CA" sz="900" b="0" i="0" u="none" strike="noStrike" dirty="0">
                          <a:solidFill>
                            <a:srgbClr val="000000"/>
                          </a:solidFill>
                          <a:effectLst/>
                          <a:latin typeface="+mj-lt"/>
                          <a:cs typeface="Arial" pitchFamily="34" charset="0"/>
                        </a:rPr>
                        <a:t>Bordeaux fête le vin à Québec</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95766">
                <a:tc>
                  <a:txBody>
                    <a:bodyPr/>
                    <a:lstStyle/>
                    <a:p>
                      <a:pPr algn="l" fontAlgn="b"/>
                      <a:r>
                        <a:rPr lang="fr-CA" sz="900" b="0" i="0" u="none" strike="noStrike" dirty="0">
                          <a:solidFill>
                            <a:srgbClr val="000000"/>
                          </a:solidFill>
                          <a:effectLst/>
                          <a:latin typeface="+mj-lt"/>
                          <a:cs typeface="Arial" pitchFamily="34" charset="0"/>
                        </a:rPr>
                        <a:t>Salon des métiers d'art de Québec</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95766">
                <a:tc>
                  <a:txBody>
                    <a:bodyPr/>
                    <a:lstStyle/>
                    <a:p>
                      <a:pPr algn="l" fontAlgn="b"/>
                      <a:r>
                        <a:rPr lang="fr-CA" sz="900" b="0" i="0" u="none" strike="noStrike" dirty="0">
                          <a:solidFill>
                            <a:srgbClr val="000000"/>
                          </a:solidFill>
                          <a:effectLst/>
                          <a:latin typeface="+mj-lt"/>
                          <a:cs typeface="Arial" pitchFamily="34" charset="0"/>
                        </a:rPr>
                        <a:t>Vieux-Québec / attractions touristiques du Vieux-Québec</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95766">
                <a:tc>
                  <a:txBody>
                    <a:bodyPr/>
                    <a:lstStyle/>
                    <a:p>
                      <a:pPr algn="l" fontAlgn="b"/>
                      <a:r>
                        <a:rPr lang="fr-CA" sz="900" b="0" i="0" u="none" strike="noStrike" dirty="0">
                          <a:solidFill>
                            <a:srgbClr val="000000"/>
                          </a:solidFill>
                          <a:effectLst/>
                          <a:latin typeface="+mj-lt"/>
                          <a:cs typeface="Arial" pitchFamily="34" charset="0"/>
                        </a:rPr>
                        <a:t>Activités de plein air (randonnée, visite de parcs, baleines, etc.)</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5%</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95766">
                <a:tc>
                  <a:txBody>
                    <a:bodyPr/>
                    <a:lstStyle/>
                    <a:p>
                      <a:pPr algn="l" fontAlgn="b"/>
                      <a:r>
                        <a:rPr lang="fr-CA" sz="900" b="0" i="0" u="none" strike="noStrike" dirty="0">
                          <a:solidFill>
                            <a:srgbClr val="000000"/>
                          </a:solidFill>
                          <a:effectLst/>
                          <a:latin typeface="+mj-lt"/>
                          <a:cs typeface="Arial" pitchFamily="34" charset="0"/>
                        </a:rPr>
                        <a:t>Festival d'Opéra de Québec</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95766">
                <a:tc>
                  <a:txBody>
                    <a:bodyPr/>
                    <a:lstStyle/>
                    <a:p>
                      <a:pPr algn="l" fontAlgn="b"/>
                      <a:r>
                        <a:rPr lang="fr-CA" sz="900" b="0" i="0" u="none" strike="noStrike" dirty="0">
                          <a:solidFill>
                            <a:srgbClr val="000000"/>
                          </a:solidFill>
                          <a:effectLst/>
                          <a:latin typeface="+mj-lt"/>
                          <a:cs typeface="Arial" pitchFamily="34" charset="0"/>
                        </a:rPr>
                        <a:t>Elvis Expérience au Capitole de Québec</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3%</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95766">
                <a:tc>
                  <a:txBody>
                    <a:bodyPr/>
                    <a:lstStyle/>
                    <a:p>
                      <a:pPr algn="l" fontAlgn="b"/>
                      <a:r>
                        <a:rPr lang="fr-CA" sz="900" b="0" i="0" u="none" strike="noStrike" dirty="0">
                          <a:solidFill>
                            <a:srgbClr val="000000"/>
                          </a:solidFill>
                          <a:effectLst/>
                          <a:latin typeface="+mj-lt"/>
                          <a:cs typeface="Arial" pitchFamily="34" charset="0"/>
                        </a:rPr>
                        <a:t>Autres</a:t>
                      </a:r>
                    </a:p>
                  </a:txBody>
                  <a:tcPr marL="72000"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CA" sz="900" b="0" i="0" u="none" strike="noStrike" dirty="0">
                          <a:solidFill>
                            <a:schemeClr val="tx1"/>
                          </a:solidFill>
                          <a:effectLst/>
                          <a:latin typeface="+mj-lt"/>
                          <a:cs typeface="Arial"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0%</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(n=1)</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900" dirty="0">
                          <a:effectLst/>
                        </a:rPr>
                        <a:t>4%</a:t>
                      </a:r>
                    </a:p>
                  </a:txBody>
                  <a:tcPr marL="19050" marR="1905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bl>
          </a:graphicData>
        </a:graphic>
      </p:graphicFrame>
      <p:sp>
        <p:nvSpPr>
          <p:cNvPr id="8" name="ZoneTexte 7"/>
          <p:cNvSpPr txBox="1"/>
          <p:nvPr>
            <p:custDataLst>
              <p:tags r:id="rId6"/>
            </p:custDataLst>
          </p:nvPr>
        </p:nvSpPr>
        <p:spPr>
          <a:xfrm>
            <a:off x="1533525" y="6508693"/>
            <a:ext cx="7350500" cy="369332"/>
          </a:xfrm>
          <a:prstGeom prst="rect">
            <a:avLst/>
          </a:prstGeom>
          <a:noFill/>
        </p:spPr>
        <p:txBody>
          <a:bodyPr wrap="square" rtlCol="0">
            <a:spAutoFit/>
          </a:bodyPr>
          <a:lstStyle/>
          <a:p>
            <a:pPr algn="just"/>
            <a:r>
              <a:rPr lang="fr-CA" sz="900" baseline="30000" dirty="0">
                <a:latin typeface="+mj-lt"/>
                <a:cs typeface="Arial" pitchFamily="34" charset="0"/>
              </a:rPr>
              <a:t>4</a:t>
            </a:r>
            <a:r>
              <a:rPr lang="fr-CA" sz="900" dirty="0">
                <a:latin typeface="+mj-lt"/>
                <a:cs typeface="Arial" pitchFamily="34" charset="0"/>
              </a:rPr>
              <a:t> Ces résultats sont présentés à titre indicatif seulement en raison du faible nombre de répondants.</a:t>
            </a:r>
          </a:p>
          <a:p>
            <a:pPr algn="just"/>
            <a:r>
              <a:rPr lang="fr-CA" sz="900" dirty="0">
                <a:latin typeface="+mj-lt"/>
                <a:cs typeface="Arial" pitchFamily="34" charset="0"/>
              </a:rPr>
              <a:t>Le total supérieur à 100% est attribuable à la réponse multiple.</a:t>
            </a:r>
          </a:p>
        </p:txBody>
      </p:sp>
      <p:sp>
        <p:nvSpPr>
          <p:cNvPr id="9" name="ZoneTexte 8"/>
          <p:cNvSpPr txBox="1"/>
          <p:nvPr>
            <p:custDataLst>
              <p:tags r:id="rId7"/>
            </p:custDataLst>
          </p:nvPr>
        </p:nvSpPr>
        <p:spPr>
          <a:xfrm>
            <a:off x="478226" y="5796439"/>
            <a:ext cx="8519126" cy="369332"/>
          </a:xfrm>
          <a:prstGeom prst="rect">
            <a:avLst/>
          </a:prstGeom>
          <a:noFill/>
        </p:spPr>
        <p:txBody>
          <a:bodyPr wrap="square" rtlCol="0">
            <a:spAutoFit/>
          </a:bodyPr>
          <a:lstStyle/>
          <a:p>
            <a:pPr algn="just"/>
            <a:r>
              <a:rPr lang="fr-CA" sz="900" dirty="0">
                <a:latin typeface="+mj-lt"/>
                <a:cs typeface="Arial" pitchFamily="34" charset="0"/>
              </a:rPr>
              <a:t>Note : AC/DC, la Fête Arc-en-ciel, le </a:t>
            </a:r>
            <a:r>
              <a:rPr lang="fr-CA" sz="900" dirty="0" err="1">
                <a:latin typeface="+mj-lt"/>
                <a:cs typeface="Arial" pitchFamily="34" charset="0"/>
              </a:rPr>
              <a:t>Festibière</a:t>
            </a:r>
            <a:r>
              <a:rPr lang="fr-CA" sz="900" dirty="0">
                <a:latin typeface="+mj-lt"/>
                <a:cs typeface="Arial" pitchFamily="34" charset="0"/>
              </a:rPr>
              <a:t> de Québec, le Festival des Journées d’Afrique et le Marathon SSQ Lévis-Québec sont des événements qui récoltent 1% des mentions chacun.</a:t>
            </a:r>
          </a:p>
        </p:txBody>
      </p:sp>
    </p:spTree>
    <p:extLst>
      <p:ext uri="{BB962C8B-B14F-4D97-AF65-F5344CB8AC3E}">
        <p14:creationId xmlns:p14="http://schemas.microsoft.com/office/powerpoint/2010/main" val="3567557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2167759" y="2002221"/>
            <a:ext cx="5265682" cy="5912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5" name="Titre 2"/>
          <p:cNvSpPr txBox="1">
            <a:spLocks/>
          </p:cNvSpPr>
          <p:nvPr>
            <p:custDataLst>
              <p:tags r:id="rId2"/>
            </p:custDataLst>
          </p:nvPr>
        </p:nvSpPr>
        <p:spPr>
          <a:xfrm>
            <a:off x="2181225" y="2137438"/>
            <a:ext cx="6382800" cy="720000"/>
          </a:xfrm>
          <a:prstGeom prst="rect">
            <a:avLst/>
          </a:prstGeom>
        </p:spPr>
        <p:txBody>
          <a:bodyPr lIns="0" rIns="0" anchor="ctr"/>
          <a:lstStyle>
            <a:lvl1pPr algn="l" defTabSz="4572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600" dirty="0">
                <a:latin typeface="Calibri" panose="020F0502020204030204" pitchFamily="34" charset="0"/>
              </a:rPr>
              <a:t>Annexes</a:t>
            </a:r>
          </a:p>
        </p:txBody>
      </p:sp>
    </p:spTree>
    <p:extLst>
      <p:ext uri="{BB962C8B-B14F-4D97-AF65-F5344CB8AC3E}">
        <p14:creationId xmlns:p14="http://schemas.microsoft.com/office/powerpoint/2010/main" val="2749625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49</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1 : Plan échantillonnal</a:t>
            </a:r>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1532825378"/>
              </p:ext>
            </p:extLst>
          </p:nvPr>
        </p:nvGraphicFramePr>
        <p:xfrm>
          <a:off x="836343" y="1331867"/>
          <a:ext cx="7727795" cy="4822589"/>
        </p:xfrm>
        <a:graphic>
          <a:graphicData uri="http://schemas.openxmlformats.org/drawingml/2006/table">
            <a:tbl>
              <a:tblPr firstRow="1" firstCol="1" bandRow="1"/>
              <a:tblGrid>
                <a:gridCol w="2907584">
                  <a:extLst>
                    <a:ext uri="{9D8B030D-6E8A-4147-A177-3AD203B41FA5}">
                      <a16:colId xmlns:a16="http://schemas.microsoft.com/office/drawing/2014/main" val="20000"/>
                    </a:ext>
                  </a:extLst>
                </a:gridCol>
                <a:gridCol w="1606737">
                  <a:extLst>
                    <a:ext uri="{9D8B030D-6E8A-4147-A177-3AD203B41FA5}">
                      <a16:colId xmlns:a16="http://schemas.microsoft.com/office/drawing/2014/main" val="20001"/>
                    </a:ext>
                  </a:extLst>
                </a:gridCol>
                <a:gridCol w="1606737">
                  <a:extLst>
                    <a:ext uri="{9D8B030D-6E8A-4147-A177-3AD203B41FA5}">
                      <a16:colId xmlns:a16="http://schemas.microsoft.com/office/drawing/2014/main" val="20002"/>
                    </a:ext>
                  </a:extLst>
                </a:gridCol>
                <a:gridCol w="1606737">
                  <a:extLst>
                    <a:ext uri="{9D8B030D-6E8A-4147-A177-3AD203B41FA5}">
                      <a16:colId xmlns:a16="http://schemas.microsoft.com/office/drawing/2014/main" val="20003"/>
                    </a:ext>
                  </a:extLst>
                </a:gridCol>
              </a:tblGrid>
              <a:tr h="505927">
                <a:tc>
                  <a:txBody>
                    <a:bodyPr/>
                    <a:lstStyle/>
                    <a:p>
                      <a:pPr fontAlgn="base">
                        <a:lnSpc>
                          <a:spcPts val="1015"/>
                        </a:lnSpc>
                        <a:spcAft>
                          <a:spcPts val="0"/>
                        </a:spcAft>
                      </a:pPr>
                      <a:r>
                        <a:rPr lang="fr-CA" sz="1000" b="1" kern="1200" dirty="0">
                          <a:solidFill>
                            <a:srgbClr val="FFFFFF"/>
                          </a:solidFill>
                          <a:effectLst/>
                          <a:latin typeface="+mj-lt"/>
                          <a:ea typeface="Calibri"/>
                          <a:cs typeface="Arial" pitchFamily="34" charset="0"/>
                        </a:rPr>
                        <a:t>Semaine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fontAlgn="base">
                        <a:lnSpc>
                          <a:spcPts val="1015"/>
                        </a:lnSpc>
                        <a:spcAft>
                          <a:spcPts val="0"/>
                        </a:spcAft>
                      </a:pPr>
                      <a:r>
                        <a:rPr lang="fr-CA" sz="1000" b="1" kern="1200" dirty="0">
                          <a:solidFill>
                            <a:srgbClr val="FFFFFF"/>
                          </a:solidFill>
                          <a:effectLst/>
                          <a:latin typeface="+mj-lt"/>
                          <a:ea typeface="Calibri"/>
                          <a:cs typeface="Arial" pitchFamily="34" charset="0"/>
                        </a:rPr>
                        <a:t>Nombre de jours d’interception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fontAlgn="base">
                        <a:lnSpc>
                          <a:spcPts val="1015"/>
                        </a:lnSpc>
                        <a:spcAft>
                          <a:spcPts val="0"/>
                        </a:spcAft>
                      </a:pPr>
                      <a:r>
                        <a:rPr lang="fr-CA" sz="1000" b="1" kern="1200" dirty="0">
                          <a:solidFill>
                            <a:srgbClr val="FFFFFF"/>
                          </a:solidFill>
                          <a:effectLst/>
                          <a:latin typeface="+mj-lt"/>
                          <a:ea typeface="Calibri"/>
                          <a:cs typeface="Arial" pitchFamily="34" charset="0"/>
                        </a:rPr>
                        <a:t>Nombre d’intervieweurs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fontAlgn="base">
                        <a:lnSpc>
                          <a:spcPts val="1015"/>
                        </a:lnSpc>
                        <a:spcAft>
                          <a:spcPts val="0"/>
                        </a:spcAft>
                      </a:pPr>
                      <a:r>
                        <a:rPr lang="fr-CA" sz="1000" b="1" kern="1200" dirty="0">
                          <a:solidFill>
                            <a:srgbClr val="FFFFFF"/>
                          </a:solidFill>
                          <a:effectLst/>
                          <a:latin typeface="+mj-lt"/>
                          <a:ea typeface="Calibri"/>
                          <a:cs typeface="Arial" pitchFamily="34" charset="0"/>
                        </a:rPr>
                        <a:t>Total</a:t>
                      </a:r>
                      <a:r>
                        <a:rPr lang="fr-CA" sz="1000" b="1" kern="1200" baseline="0" dirty="0">
                          <a:solidFill>
                            <a:srgbClr val="FFFFFF"/>
                          </a:solidFill>
                          <a:effectLst/>
                          <a:latin typeface="+mj-lt"/>
                          <a:ea typeface="Calibri"/>
                          <a:cs typeface="Arial" pitchFamily="34" charset="0"/>
                        </a:rPr>
                        <a:t> des heures</a:t>
                      </a:r>
                      <a:endParaRPr lang="fr-CA" sz="1000" b="1" kern="1200" dirty="0">
                        <a:solidFill>
                          <a:srgbClr val="FFFFFF"/>
                        </a:solidFill>
                        <a:effectLst/>
                        <a:latin typeface="+mj-lt"/>
                        <a:ea typeface="Calibri"/>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29 juin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11</a:t>
                      </a:r>
                      <a:r>
                        <a:rPr lang="fr-CA" sz="1000" baseline="0" dirty="0">
                          <a:effectLst/>
                          <a:latin typeface="+mj-lt"/>
                          <a:ea typeface="Calibri"/>
                          <a:cs typeface="Arial" pitchFamily="34" charset="0"/>
                        </a:rPr>
                        <a:t> heures</a:t>
                      </a:r>
                      <a:endParaRPr lang="fr-CA" sz="1000" dirty="0">
                        <a:effectLst/>
                        <a:latin typeface="+mj-lt"/>
                        <a:ea typeface="Calibri"/>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6 juillet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10</a:t>
                      </a:r>
                      <a:r>
                        <a:rPr lang="fr-CA" sz="1000" baseline="0" dirty="0">
                          <a:effectLst/>
                          <a:latin typeface="+mj-lt"/>
                          <a:ea typeface="Calibri"/>
                          <a:cs typeface="Arial" pitchFamily="34" charset="0"/>
                        </a:rPr>
                        <a:t> heures</a:t>
                      </a:r>
                      <a:endParaRPr lang="fr-CA" sz="1000" dirty="0">
                        <a:effectLst/>
                        <a:latin typeface="+mj-lt"/>
                        <a:ea typeface="Calibri"/>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13 juillets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11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20 juillet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10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27 juillet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11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3 août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10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10 août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10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17 août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11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24 août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11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31 août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10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7 septembre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11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14 septembre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10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30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Semaine du 21 septembre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3 jours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347345" indent="-347345" algn="ctr" fontAlgn="base">
                        <a:lnSpc>
                          <a:spcPts val="1025"/>
                        </a:lnSpc>
                        <a:spcAft>
                          <a:spcPts val="0"/>
                        </a:spcAft>
                      </a:pPr>
                      <a:r>
                        <a:rPr lang="fr-CA" sz="1000" dirty="0">
                          <a:effectLst/>
                          <a:latin typeface="+mj-lt"/>
                          <a:ea typeface="Calibri"/>
                          <a:cs typeface="Arial" pitchFamily="34" charset="0"/>
                        </a:rPr>
                        <a:t>11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308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chemeClr val="tx1"/>
                          </a:solidFill>
                          <a:effectLst/>
                          <a:uLnTx/>
                          <a:uFillTx/>
                          <a:latin typeface="+mj-lt"/>
                          <a:ea typeface="+mn-ea"/>
                          <a:cs typeface="Arial" pitchFamily="34" charset="0"/>
                        </a:rPr>
                        <a:t>Total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347345" indent="-347345" algn="ctr" fontAlgn="base">
                        <a:lnSpc>
                          <a:spcPts val="1025"/>
                        </a:lnSpc>
                        <a:spcAft>
                          <a:spcPts val="0"/>
                        </a:spcAft>
                      </a:pPr>
                      <a:r>
                        <a:rPr lang="fr-CA" sz="1000" b="1" dirty="0">
                          <a:effectLst/>
                          <a:latin typeface="+mj-lt"/>
                          <a:ea typeface="Calibri"/>
                          <a:cs typeface="Arial" pitchFamily="34" charset="0"/>
                        </a:rPr>
                        <a:t>39</a:t>
                      </a:r>
                      <a:r>
                        <a:rPr lang="fr-CA" sz="1000" b="1" baseline="0" dirty="0">
                          <a:effectLst/>
                          <a:latin typeface="+mj-lt"/>
                          <a:ea typeface="Calibri"/>
                          <a:cs typeface="Arial" pitchFamily="34" charset="0"/>
                        </a:rPr>
                        <a:t> jours</a:t>
                      </a:r>
                      <a:endParaRPr lang="fr-CA" sz="1000" b="1" dirty="0">
                        <a:effectLst/>
                        <a:latin typeface="+mj-lt"/>
                        <a:ea typeface="Calibri"/>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347345" indent="-347345" algn="ctr" fontAlgn="base">
                        <a:lnSpc>
                          <a:spcPts val="1025"/>
                        </a:lnSpc>
                        <a:spcAft>
                          <a:spcPts val="0"/>
                        </a:spcAft>
                      </a:pPr>
                      <a:r>
                        <a:rPr lang="fr-CA" sz="1000" b="1" dirty="0">
                          <a:effectLst/>
                          <a:latin typeface="+mj-lt"/>
                          <a:ea typeface="Calibri"/>
                          <a:cs typeface="Arial" pitchFamily="34" charset="0"/>
                        </a:rPr>
                        <a:t>4 intervieweurs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347345" indent="-347345" algn="ctr" fontAlgn="base">
                        <a:lnSpc>
                          <a:spcPts val="1025"/>
                        </a:lnSpc>
                        <a:spcAft>
                          <a:spcPts val="0"/>
                        </a:spcAft>
                      </a:pPr>
                      <a:r>
                        <a:rPr lang="fr-CA" sz="1000" b="1" dirty="0">
                          <a:effectLst/>
                          <a:latin typeface="+mj-lt"/>
                          <a:ea typeface="Calibri"/>
                          <a:cs typeface="Arial" pitchFamily="34" charset="0"/>
                        </a:rPr>
                        <a:t>137 heures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75744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Contexte et objectifs</a:t>
            </a:r>
          </a:p>
        </p:txBody>
      </p:sp>
      <p:sp>
        <p:nvSpPr>
          <p:cNvPr id="7" name="Espace réservé du texte 2"/>
          <p:cNvSpPr>
            <a:spLocks noGrp="1"/>
          </p:cNvSpPr>
          <p:nvPr>
            <p:ph type="body" sz="quarter" idx="10"/>
            <p:custDataLst>
              <p:tags r:id="rId3"/>
            </p:custDataLst>
          </p:nvPr>
        </p:nvSpPr>
        <p:spPr>
          <a:xfrm>
            <a:off x="2180160" y="998084"/>
            <a:ext cx="6627410" cy="3785652"/>
          </a:xfrm>
        </p:spPr>
        <p:txBody>
          <a:bodyPr wrap="square">
            <a:spAutoFit/>
          </a:bodyPr>
          <a:lstStyle/>
          <a:p>
            <a:pPr algn="just">
              <a:spcBef>
                <a:spcPts val="0"/>
              </a:spcBef>
            </a:pPr>
            <a:r>
              <a:rPr lang="fr-CA" sz="1050" dirty="0">
                <a:latin typeface="+mj-lt"/>
              </a:rPr>
              <a:t>Dans le cadre de l’exposition </a:t>
            </a:r>
            <a:r>
              <a:rPr lang="fr-CA" sz="1050" i="1" dirty="0">
                <a:latin typeface="+mj-lt"/>
              </a:rPr>
              <a:t>Inspiration Japon : Des impressionnistes aux modernes </a:t>
            </a:r>
            <a:r>
              <a:rPr lang="fr-CA" sz="1050" dirty="0">
                <a:latin typeface="+mj-lt"/>
              </a:rPr>
              <a:t>présentée au Musée national des beaux-arts du Québec (MNBAQ) à l’été 2015, Léger s’est vu confier le mandat d’établir le profil des visiteurs de l’exposition et d’estimer les dépenses touristiques générées par l’événement dans la grande région de Québec.</a:t>
            </a:r>
          </a:p>
          <a:p>
            <a:pPr algn="just">
              <a:spcBef>
                <a:spcPts val="0"/>
              </a:spcBef>
            </a:pPr>
            <a:r>
              <a:rPr lang="fr-CA" sz="1050" dirty="0">
                <a:latin typeface="+mj-lt"/>
              </a:rPr>
              <a:t> </a:t>
            </a:r>
          </a:p>
          <a:p>
            <a:pPr algn="just">
              <a:spcBef>
                <a:spcPts val="0"/>
              </a:spcBef>
            </a:pPr>
            <a:r>
              <a:rPr lang="fr-CA" sz="1050" dirty="0">
                <a:latin typeface="+mj-lt"/>
              </a:rPr>
              <a:t>Plus précisément, les objectifs de l’étude étaient de :</a:t>
            </a:r>
          </a:p>
          <a:p>
            <a:pPr algn="just">
              <a:spcBef>
                <a:spcPts val="0"/>
              </a:spcBef>
            </a:pPr>
            <a:endParaRPr lang="fr-CA" sz="1050" dirty="0">
              <a:latin typeface="+mj-lt"/>
            </a:endParaRPr>
          </a:p>
          <a:p>
            <a:pPr marL="180975" lvl="0" indent="-180975" algn="just">
              <a:spcBef>
                <a:spcPts val="0"/>
              </a:spcBef>
              <a:spcAft>
                <a:spcPts val="600"/>
              </a:spcAft>
              <a:buClr>
                <a:srgbClr val="0070C0"/>
              </a:buClr>
              <a:buFont typeface="Arial" pitchFamily="34" charset="0"/>
              <a:buChar char="•"/>
            </a:pPr>
            <a:r>
              <a:rPr lang="fr-CA" sz="1050" dirty="0">
                <a:latin typeface="+mj-lt"/>
              </a:rPr>
              <a:t>Tracer le profil de la clientèle de l’exposition;</a:t>
            </a:r>
          </a:p>
          <a:p>
            <a:pPr marL="180975" indent="-180975" algn="just">
              <a:spcBef>
                <a:spcPts val="0"/>
              </a:spcBef>
              <a:spcAft>
                <a:spcPts val="600"/>
              </a:spcAft>
              <a:buClr>
                <a:srgbClr val="0070C0"/>
              </a:buClr>
              <a:buFont typeface="Arial" pitchFamily="34" charset="0"/>
              <a:buChar char="•"/>
            </a:pPr>
            <a:r>
              <a:rPr lang="fr-CA" sz="1050" dirty="0">
                <a:latin typeface="+mj-lt"/>
              </a:rPr>
              <a:t>Connaître l’influence de la tenue de l’exposition dans la décision des excursionnistes et des touristes de venir dans la région de Québec;</a:t>
            </a:r>
          </a:p>
          <a:p>
            <a:pPr marL="180975" indent="-180975" algn="just">
              <a:spcBef>
                <a:spcPts val="0"/>
              </a:spcBef>
              <a:spcAft>
                <a:spcPts val="600"/>
              </a:spcAft>
              <a:buClr>
                <a:srgbClr val="0070C0"/>
              </a:buClr>
              <a:buFont typeface="Arial" pitchFamily="34" charset="0"/>
              <a:buChar char="•"/>
            </a:pPr>
            <a:r>
              <a:rPr lang="fr-CA" sz="1050" dirty="0">
                <a:latin typeface="+mj-lt"/>
              </a:rPr>
              <a:t>Identifier les principaux comportements touristiques des visiteurs, notamment en ce qui concerne la durée du séjour, le type d’hébergement privilégié et les dépenses de séjour dans la région;</a:t>
            </a:r>
          </a:p>
          <a:p>
            <a:pPr marL="180975" indent="-180975" algn="just">
              <a:spcBef>
                <a:spcPts val="0"/>
              </a:spcBef>
              <a:spcAft>
                <a:spcPts val="600"/>
              </a:spcAft>
              <a:buClr>
                <a:srgbClr val="0070C0"/>
              </a:buClr>
              <a:buFont typeface="Arial" pitchFamily="34" charset="0"/>
              <a:buChar char="•"/>
            </a:pPr>
            <a:r>
              <a:rPr lang="fr-CA" sz="1050" dirty="0">
                <a:latin typeface="+mj-lt"/>
              </a:rPr>
              <a:t>Estimer les dépenses touristiques générées par l’exposition;</a:t>
            </a:r>
          </a:p>
          <a:p>
            <a:pPr marL="180975" indent="-180975" algn="just">
              <a:spcBef>
                <a:spcPts val="0"/>
              </a:spcBef>
              <a:spcAft>
                <a:spcPts val="600"/>
              </a:spcAft>
              <a:buClr>
                <a:srgbClr val="0070C0"/>
              </a:buClr>
              <a:buFont typeface="Arial" pitchFamily="34" charset="0"/>
              <a:buChar char="•"/>
            </a:pPr>
            <a:r>
              <a:rPr lang="fr-CA" sz="1050" dirty="0">
                <a:latin typeface="+mj-lt"/>
              </a:rPr>
              <a:t>Mesurer le taux de fréquentation de l’établissement de la clientèle au cours des 12 derniers mois, de même que la proportion d’abonnements au Musée;</a:t>
            </a:r>
          </a:p>
          <a:p>
            <a:pPr marL="180975" indent="-180975" algn="just">
              <a:spcBef>
                <a:spcPts val="0"/>
              </a:spcBef>
              <a:spcAft>
                <a:spcPts val="600"/>
              </a:spcAft>
              <a:buClr>
                <a:srgbClr val="0070C0"/>
              </a:buClr>
              <a:buFont typeface="Arial" pitchFamily="34" charset="0"/>
              <a:buChar char="•"/>
            </a:pPr>
            <a:r>
              <a:rPr lang="fr-CA" sz="1050" dirty="0">
                <a:latin typeface="+mj-lt"/>
              </a:rPr>
              <a:t>Évaluer le niveau de satisfaction de la clientèle à l’égard de l’exposition et des services connexes offerts au Musée;</a:t>
            </a:r>
          </a:p>
          <a:p>
            <a:pPr marL="180975" indent="-180975" algn="just">
              <a:spcBef>
                <a:spcPts val="0"/>
              </a:spcBef>
              <a:buClr>
                <a:srgbClr val="0070C0"/>
              </a:buClr>
              <a:buFont typeface="Arial" pitchFamily="34" charset="0"/>
              <a:buChar char="•"/>
            </a:pPr>
            <a:r>
              <a:rPr lang="fr-CA" sz="1050" dirty="0">
                <a:latin typeface="+mj-lt"/>
              </a:rPr>
              <a:t>Connaître les moyens d’information par lesquels la clientèle a entendu parler de l’exposition.</a:t>
            </a:r>
          </a:p>
          <a:p>
            <a:pPr algn="just">
              <a:spcBef>
                <a:spcPts val="0"/>
              </a:spcBef>
            </a:pPr>
            <a:r>
              <a:rPr lang="fr-CA" sz="1050" dirty="0">
                <a:latin typeface="+mj-lt"/>
              </a:rPr>
              <a:t> </a:t>
            </a:r>
          </a:p>
          <a:p>
            <a:pPr algn="just">
              <a:spcBef>
                <a:spcPts val="0"/>
              </a:spcBef>
            </a:pPr>
            <a:r>
              <a:rPr lang="fr-CA" sz="1050" dirty="0">
                <a:latin typeface="+mj-lt"/>
              </a:rPr>
              <a:t>Le présent rapport expose les résultats obtenus auprès de la clientèle de l’exposition. L’ensemble des 560 entrevues se sont déroulées par interceptions aléatoires en face à face par des intervieweurs expérimentés de Léger du 3 juillet au 27 septembre 2015 inclusivement.</a:t>
            </a:r>
          </a:p>
        </p:txBody>
      </p:sp>
      <p:sp>
        <p:nvSpPr>
          <p:cNvPr id="6" name="ZoneTexte 5"/>
          <p:cNvSpPr txBox="1"/>
          <p:nvPr>
            <p:custDataLst>
              <p:tags r:id="rId4"/>
            </p:custDataLst>
          </p:nvPr>
        </p:nvSpPr>
        <p:spPr>
          <a:xfrm>
            <a:off x="242047" y="1075765"/>
            <a:ext cx="1676400" cy="2123658"/>
          </a:xfrm>
          <a:prstGeom prst="rect">
            <a:avLst/>
          </a:prstGeom>
          <a:noFill/>
        </p:spPr>
        <p:txBody>
          <a:bodyPr wrap="square" rtlCol="0">
            <a:spAutoFit/>
          </a:bodyPr>
          <a:lstStyle/>
          <a:p>
            <a:r>
              <a:rPr lang="fr-CA" sz="1200" b="1" i="1" u="sng" dirty="0">
                <a:solidFill>
                  <a:srgbClr val="0070C0"/>
                </a:solidFill>
              </a:rPr>
              <a:t>Inspiration Japon : </a:t>
            </a:r>
          </a:p>
          <a:p>
            <a:r>
              <a:rPr lang="fr-CA" sz="1200" b="1" i="1" u="sng" dirty="0">
                <a:solidFill>
                  <a:srgbClr val="0070C0"/>
                </a:solidFill>
              </a:rPr>
              <a:t>Des impressionnistes aux modernes</a:t>
            </a:r>
            <a:endParaRPr lang="fr-CA" sz="1200" b="1" dirty="0">
              <a:solidFill>
                <a:srgbClr val="0070C0"/>
              </a:solidFill>
            </a:endParaRPr>
          </a:p>
          <a:p>
            <a:r>
              <a:rPr lang="fr-CA" sz="1200" b="1" dirty="0">
                <a:solidFill>
                  <a:srgbClr val="0070C0"/>
                </a:solidFill>
              </a:rPr>
              <a:t>Connaître l’achalandage, le profil et la provenance des visiteurs et déterminer les dépenses touristiques engendrées dans la région.</a:t>
            </a:r>
          </a:p>
        </p:txBody>
      </p:sp>
    </p:spTree>
    <p:extLst>
      <p:ext uri="{BB962C8B-B14F-4D97-AF65-F5344CB8AC3E}">
        <p14:creationId xmlns:p14="http://schemas.microsoft.com/office/powerpoint/2010/main" val="3279668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50</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2 : Curriculum vitae</a:t>
            </a:r>
          </a:p>
        </p:txBody>
      </p:sp>
      <p:pic>
        <p:nvPicPr>
          <p:cNvPr id="9" name="Image 8"/>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8101145" y="50850"/>
            <a:ext cx="690430" cy="1035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ZoneTexte 10"/>
          <p:cNvSpPr txBox="1"/>
          <p:nvPr>
            <p:custDataLst>
              <p:tags r:id="rId4"/>
            </p:custDataLst>
          </p:nvPr>
        </p:nvSpPr>
        <p:spPr>
          <a:xfrm>
            <a:off x="237506" y="812850"/>
            <a:ext cx="8658843" cy="5247590"/>
          </a:xfrm>
          <a:prstGeom prst="rect">
            <a:avLst/>
          </a:prstGeom>
          <a:noFill/>
        </p:spPr>
        <p:txBody>
          <a:bodyPr wrap="square" rtlCol="0">
            <a:spAutoFit/>
          </a:bodyPr>
          <a:lstStyle/>
          <a:p>
            <a:pPr algn="just"/>
            <a:r>
              <a:rPr lang="fr-FR" b="1" dirty="0">
                <a:solidFill>
                  <a:srgbClr val="0070C0"/>
                </a:solidFill>
                <a:latin typeface="Calibri" panose="020F0502020204030204" pitchFamily="34" charset="0"/>
              </a:rPr>
              <a:t>Amélie Bolduc, Chargée de recherche</a:t>
            </a:r>
          </a:p>
          <a:p>
            <a:pPr algn="just"/>
            <a:endParaRPr lang="fr-FR" sz="900" dirty="0">
              <a:solidFill>
                <a:prstClr val="black"/>
              </a:solidFill>
              <a:latin typeface="Calibri" panose="020F0502020204030204" pitchFamily="34" charset="0"/>
            </a:endParaRPr>
          </a:p>
          <a:p>
            <a:pPr algn="just"/>
            <a:r>
              <a:rPr lang="fr-FR" sz="1100" dirty="0">
                <a:solidFill>
                  <a:prstClr val="black"/>
                </a:solidFill>
                <a:latin typeface="Calibri" panose="020F0502020204030204" pitchFamily="34" charset="0"/>
              </a:rPr>
              <a:t>Amélie Bolduc travaille dans le domaine de la recherche marketing depuis 2007. Elle a d’abord occupé un poste de chargée de projets au sein d’Impact Recherche, la division de recherche marketing du Groupe Cossette Communication, où elle a géré et réalisé intégralement plusieurs mandats de recherche sur des problématiques et des sujets très variés, autant auprès de particuliers qu’auprès de professionnels et d’entreprises. Depuis 2010, elle travaille à titre de chargée de recherche chez </a:t>
            </a:r>
            <a:r>
              <a:rPr lang="fr-FR" sz="1100" b="1" dirty="0">
                <a:solidFill>
                  <a:prstClr val="black"/>
                </a:solidFill>
                <a:latin typeface="Calibri" panose="020F0502020204030204" pitchFamily="34" charset="0"/>
              </a:rPr>
              <a:t>Lé</a:t>
            </a:r>
            <a:r>
              <a:rPr lang="fr-FR" sz="1100" b="1" dirty="0">
                <a:solidFill>
                  <a:srgbClr val="FF0000"/>
                </a:solidFill>
                <a:latin typeface="Calibri" panose="020F0502020204030204" pitchFamily="34" charset="0"/>
              </a:rPr>
              <a:t>g</a:t>
            </a:r>
            <a:r>
              <a:rPr lang="fr-FR" sz="1100" b="1" dirty="0">
                <a:solidFill>
                  <a:prstClr val="black"/>
                </a:solidFill>
                <a:latin typeface="Calibri" panose="020F0502020204030204" pitchFamily="34" charset="0"/>
              </a:rPr>
              <a:t>er</a:t>
            </a:r>
            <a:r>
              <a:rPr lang="fr-FR" sz="1100" dirty="0">
                <a:solidFill>
                  <a:prstClr val="black"/>
                </a:solidFill>
                <a:latin typeface="Calibri" panose="020F0502020204030204" pitchFamily="34" charset="0"/>
              </a:rPr>
              <a:t> à Québec. Elle est reconnue pour son expertise dans les enquêtes de grande envergure et pour son approche créative en résolution de problème, notamment pour son expertise dans le domaine des problématiques à caractère sociétal et comportemental. Elle gère également la quasi-totalité des études portant sur les retombées touristiques et sur le profil des clientèles touristiques.</a:t>
            </a:r>
          </a:p>
          <a:p>
            <a:pPr algn="just"/>
            <a:endParaRPr lang="fr-FR" sz="1100" dirty="0">
              <a:solidFill>
                <a:prstClr val="black"/>
              </a:solidFill>
              <a:latin typeface="Calibri" panose="020F0502020204030204" pitchFamily="34" charset="0"/>
            </a:endParaRPr>
          </a:p>
          <a:p>
            <a:pPr algn="just"/>
            <a:r>
              <a:rPr lang="fr-FR" sz="1100" dirty="0">
                <a:solidFill>
                  <a:prstClr val="black"/>
                </a:solidFill>
                <a:latin typeface="Calibri" panose="020F0502020204030204" pitchFamily="34" charset="0"/>
              </a:rPr>
              <a:t>Au cours de sa carrière en recherche marketing, Amélie Bolduc a réalisé, à titre de chargée de projets, environ 350 mandats de recherche. Elle a participé activement au contenu des études, du choix méthodologique aux conclusions et recommandations stratégiques, et à la gestion des équipes de travail impliquées dans les différentes étapes de réalisation des mandats de recherche.</a:t>
            </a:r>
          </a:p>
          <a:p>
            <a:pPr algn="just"/>
            <a:endParaRPr lang="fr-FR" sz="1100" dirty="0">
              <a:solidFill>
                <a:prstClr val="black"/>
              </a:solidFill>
              <a:latin typeface="Calibri" panose="020F0502020204030204" pitchFamily="34" charset="0"/>
            </a:endParaRPr>
          </a:p>
          <a:p>
            <a:pPr algn="just"/>
            <a:endParaRPr lang="fr-FR" sz="1000" dirty="0">
              <a:solidFill>
                <a:prstClr val="black"/>
              </a:solidFill>
              <a:latin typeface="Calibri" panose="020F0502020204030204" pitchFamily="34" charset="0"/>
            </a:endParaRPr>
          </a:p>
          <a:p>
            <a:pPr algn="just"/>
            <a:r>
              <a:rPr lang="fr-FR" sz="1200" b="1" dirty="0">
                <a:solidFill>
                  <a:srgbClr val="0070C0"/>
                </a:solidFill>
                <a:latin typeface="Calibri" panose="020F0502020204030204" pitchFamily="34" charset="0"/>
              </a:rPr>
              <a:t>SCOLARITÉ </a:t>
            </a:r>
          </a:p>
          <a:p>
            <a:pPr marL="180975" indent="-180975" algn="just">
              <a:buFont typeface="Arial" pitchFamily="34" charset="0"/>
              <a:buChar char="•"/>
            </a:pPr>
            <a:r>
              <a:rPr lang="fr-FR" sz="1100" dirty="0">
                <a:solidFill>
                  <a:prstClr val="black"/>
                </a:solidFill>
                <a:latin typeface="Calibri" panose="020F0502020204030204" pitchFamily="34" charset="0"/>
              </a:rPr>
              <a:t>Maîtrise ès science de la gestion, Marketing</a:t>
            </a:r>
          </a:p>
          <a:p>
            <a:pPr marL="180975" indent="-180975" algn="just">
              <a:buFont typeface="Wingdings" pitchFamily="2" charset="2"/>
              <a:buNone/>
            </a:pPr>
            <a:r>
              <a:rPr lang="fr-FR" sz="1100" dirty="0">
                <a:solidFill>
                  <a:prstClr val="black"/>
                </a:solidFill>
                <a:latin typeface="Calibri" panose="020F0502020204030204" pitchFamily="34" charset="0"/>
              </a:rPr>
              <a:t>	HEC Montréal (scolarité complétée) (2004-2007)</a:t>
            </a:r>
          </a:p>
          <a:p>
            <a:pPr algn="just"/>
            <a:endParaRPr lang="fr-FR" sz="1000" dirty="0">
              <a:solidFill>
                <a:prstClr val="black"/>
              </a:solidFill>
              <a:latin typeface="Calibri" panose="020F0502020204030204" pitchFamily="34" charset="0"/>
            </a:endParaRPr>
          </a:p>
          <a:p>
            <a:pPr algn="just"/>
            <a:r>
              <a:rPr lang="fr-FR" sz="1200" b="1" dirty="0">
                <a:solidFill>
                  <a:srgbClr val="0070C0"/>
                </a:solidFill>
                <a:latin typeface="Calibri" panose="020F0502020204030204" pitchFamily="34" charset="0"/>
              </a:rPr>
              <a:t>EXPÉRIENCE PROFESSIONNELLE</a:t>
            </a:r>
          </a:p>
          <a:p>
            <a:pPr marL="180975" indent="-180975" algn="just">
              <a:buFont typeface="Arial" pitchFamily="34" charset="0"/>
              <a:buChar char="•"/>
            </a:pPr>
            <a:r>
              <a:rPr lang="fr-FR" sz="1100" dirty="0">
                <a:solidFill>
                  <a:prstClr val="black"/>
                </a:solidFill>
                <a:latin typeface="Calibri" panose="020F0502020204030204" pitchFamily="34" charset="0"/>
              </a:rPr>
              <a:t>Léger </a:t>
            </a:r>
          </a:p>
          <a:p>
            <a:pPr marL="180975" indent="-180975" algn="just"/>
            <a:r>
              <a:rPr lang="fr-FR" sz="1100" dirty="0">
                <a:solidFill>
                  <a:prstClr val="black"/>
                </a:solidFill>
                <a:latin typeface="Calibri" panose="020F0502020204030204" pitchFamily="34" charset="0"/>
              </a:rPr>
              <a:t>	Chargée de recherche (depuis 2010)</a:t>
            </a:r>
          </a:p>
          <a:p>
            <a:pPr algn="just"/>
            <a:endParaRPr lang="fr-FR" sz="1000" dirty="0">
              <a:solidFill>
                <a:srgbClr val="0070C0"/>
              </a:solidFill>
              <a:latin typeface="Calibri" panose="020F0502020204030204" pitchFamily="34" charset="0"/>
            </a:endParaRPr>
          </a:p>
          <a:p>
            <a:pPr algn="just"/>
            <a:r>
              <a:rPr lang="fr-FR" sz="1200" b="1" dirty="0">
                <a:solidFill>
                  <a:srgbClr val="0070C0"/>
                </a:solidFill>
                <a:latin typeface="Calibri" panose="020F0502020204030204" pitchFamily="34" charset="0"/>
              </a:rPr>
              <a:t>CHAMPS D’INTÉRÊT</a:t>
            </a:r>
          </a:p>
          <a:p>
            <a:pPr marL="180975" indent="-180975" algn="just">
              <a:buFont typeface="Arial" pitchFamily="34" charset="0"/>
              <a:buChar char="•"/>
            </a:pPr>
            <a:r>
              <a:rPr lang="fr-FR" sz="1100" dirty="0">
                <a:solidFill>
                  <a:prstClr val="black"/>
                </a:solidFill>
                <a:latin typeface="Calibri" panose="020F0502020204030204" pitchFamily="34" charset="0"/>
              </a:rPr>
              <a:t>Études touristiques et événementielles</a:t>
            </a:r>
          </a:p>
          <a:p>
            <a:pPr marL="180975" indent="-180975" algn="just">
              <a:buFont typeface="Arial" pitchFamily="34" charset="0"/>
              <a:buChar char="•"/>
            </a:pPr>
            <a:r>
              <a:rPr lang="fr-FR" sz="1100" dirty="0">
                <a:solidFill>
                  <a:prstClr val="black"/>
                </a:solidFill>
                <a:latin typeface="Calibri" panose="020F0502020204030204" pitchFamily="34" charset="0"/>
              </a:rPr>
              <a:t>Analyse perceptuelle et comportementale</a:t>
            </a:r>
          </a:p>
          <a:p>
            <a:pPr marL="180975" indent="-180975" algn="just">
              <a:buFont typeface="Arial" pitchFamily="34" charset="0"/>
              <a:buChar char="•"/>
            </a:pPr>
            <a:r>
              <a:rPr lang="fr-FR" sz="1100" dirty="0">
                <a:solidFill>
                  <a:prstClr val="black"/>
                </a:solidFill>
                <a:latin typeface="Calibri" panose="020F0502020204030204" pitchFamily="34" charset="0"/>
              </a:rPr>
              <a:t>Modification de normes sociales</a:t>
            </a:r>
          </a:p>
          <a:p>
            <a:pPr marL="180975" indent="-180975" algn="just">
              <a:buFont typeface="Arial" pitchFamily="34" charset="0"/>
              <a:buChar char="•"/>
            </a:pPr>
            <a:r>
              <a:rPr lang="fr-FR" sz="1100" dirty="0">
                <a:solidFill>
                  <a:prstClr val="black"/>
                </a:solidFill>
                <a:latin typeface="Calibri" panose="020F0502020204030204" pitchFamily="34" charset="0"/>
              </a:rPr>
              <a:t>Comportement du consommateur</a:t>
            </a:r>
          </a:p>
          <a:p>
            <a:pPr marL="180975" indent="-180975" algn="just">
              <a:buFont typeface="Arial" pitchFamily="34" charset="0"/>
              <a:buChar char="•"/>
            </a:pPr>
            <a:r>
              <a:rPr lang="fr-FR" sz="1100" dirty="0">
                <a:solidFill>
                  <a:prstClr val="black"/>
                </a:solidFill>
                <a:latin typeface="Calibri" panose="020F0502020204030204" pitchFamily="34" charset="0"/>
              </a:rPr>
              <a:t>Impact publicitaire et satisfaction de la clientèle</a:t>
            </a:r>
          </a:p>
          <a:p>
            <a:pPr marL="180975" indent="-180975" algn="just">
              <a:buFont typeface="Arial" pitchFamily="34" charset="0"/>
              <a:buChar char="•"/>
            </a:pPr>
            <a:r>
              <a:rPr lang="fr-FR" sz="1100" dirty="0">
                <a:solidFill>
                  <a:prstClr val="black"/>
                </a:solidFill>
                <a:latin typeface="Calibri" panose="020F0502020204030204" pitchFamily="34" charset="0"/>
              </a:rPr>
              <a:t>Test de concepts et lancement de produits</a:t>
            </a:r>
          </a:p>
        </p:txBody>
      </p:sp>
      <p:sp>
        <p:nvSpPr>
          <p:cNvPr id="6" name="Rectangle 5"/>
          <p:cNvSpPr/>
          <p:nvPr>
            <p:custDataLst>
              <p:tags r:id="rId5"/>
            </p:custDataLst>
          </p:nvPr>
        </p:nvSpPr>
        <p:spPr>
          <a:xfrm>
            <a:off x="4572000" y="3564613"/>
            <a:ext cx="4572000" cy="430887"/>
          </a:xfrm>
          <a:prstGeom prst="rect">
            <a:avLst/>
          </a:prstGeom>
        </p:spPr>
        <p:txBody>
          <a:bodyPr>
            <a:spAutoFit/>
          </a:bodyPr>
          <a:lstStyle/>
          <a:p>
            <a:pPr marL="180975" lvl="0" indent="-180975" algn="just">
              <a:buFont typeface="Arial" pitchFamily="34" charset="0"/>
              <a:buChar char="•"/>
            </a:pPr>
            <a:r>
              <a:rPr lang="fr-FR" sz="1100" dirty="0">
                <a:solidFill>
                  <a:prstClr val="black"/>
                </a:solidFill>
                <a:latin typeface="Calibri" panose="020F0502020204030204" pitchFamily="34" charset="0"/>
              </a:rPr>
              <a:t>Baccalauréat en Administration des Affaires, Marketing</a:t>
            </a:r>
          </a:p>
          <a:p>
            <a:pPr marL="180975" lvl="0" indent="-180975" algn="just"/>
            <a:r>
              <a:rPr lang="fr-FR" sz="1100" dirty="0">
                <a:solidFill>
                  <a:prstClr val="black"/>
                </a:solidFill>
                <a:latin typeface="Calibri" panose="020F0502020204030204" pitchFamily="34" charset="0"/>
              </a:rPr>
              <a:t>	HEC Montréal (2001-2004)</a:t>
            </a:r>
          </a:p>
        </p:txBody>
      </p:sp>
      <p:sp>
        <p:nvSpPr>
          <p:cNvPr id="7" name="Rectangle 6"/>
          <p:cNvSpPr/>
          <p:nvPr>
            <p:custDataLst>
              <p:tags r:id="rId6"/>
            </p:custDataLst>
          </p:nvPr>
        </p:nvSpPr>
        <p:spPr>
          <a:xfrm>
            <a:off x="4576452" y="4242257"/>
            <a:ext cx="4572000" cy="430887"/>
          </a:xfrm>
          <a:prstGeom prst="rect">
            <a:avLst/>
          </a:prstGeom>
        </p:spPr>
        <p:txBody>
          <a:bodyPr>
            <a:spAutoFit/>
          </a:bodyPr>
          <a:lstStyle/>
          <a:p>
            <a:pPr marL="180975" lvl="0" indent="-180975" algn="just">
              <a:buFont typeface="Arial" pitchFamily="34" charset="0"/>
              <a:buChar char="•"/>
            </a:pPr>
            <a:r>
              <a:rPr lang="fr-FR" sz="1100" dirty="0">
                <a:solidFill>
                  <a:prstClr val="black"/>
                </a:solidFill>
                <a:latin typeface="Calibri" panose="020F0502020204030204" pitchFamily="34" charset="0"/>
              </a:rPr>
              <a:t>Impact Recherche, Cossette</a:t>
            </a:r>
          </a:p>
          <a:p>
            <a:pPr marL="180975" lvl="0" indent="-180975" algn="just"/>
            <a:r>
              <a:rPr lang="fr-FR" sz="1100" dirty="0">
                <a:solidFill>
                  <a:prstClr val="black"/>
                </a:solidFill>
                <a:latin typeface="Calibri" panose="020F0502020204030204" pitchFamily="34" charset="0"/>
              </a:rPr>
              <a:t>	Chargée de projets (2007-2009)</a:t>
            </a:r>
          </a:p>
        </p:txBody>
      </p:sp>
    </p:spTree>
    <p:extLst>
      <p:ext uri="{BB962C8B-B14F-4D97-AF65-F5344CB8AC3E}">
        <p14:creationId xmlns:p14="http://schemas.microsoft.com/office/powerpoint/2010/main" val="4155445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51</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3 : Questionnaire</a:t>
            </a:r>
          </a:p>
        </p:txBody>
      </p:sp>
      <p:pic>
        <p:nvPicPr>
          <p:cNvPr id="1026"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08658" y="914401"/>
            <a:ext cx="4074493" cy="527184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4701515" y="914400"/>
            <a:ext cx="4074493" cy="527184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7460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52</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3 : Questionnaire</a:t>
            </a:r>
          </a:p>
        </p:txBody>
      </p:sp>
      <p:pic>
        <p:nvPicPr>
          <p:cNvPr id="6"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08657" y="914401"/>
            <a:ext cx="4074493" cy="527184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4701514" y="914399"/>
            <a:ext cx="4074493" cy="5271849"/>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1976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53</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3 : Questionnaire</a:t>
            </a:r>
          </a:p>
        </p:txBody>
      </p:sp>
      <p:pic>
        <p:nvPicPr>
          <p:cNvPr id="4"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08658" y="914401"/>
            <a:ext cx="4074492" cy="527184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4701513" y="914399"/>
            <a:ext cx="4074493" cy="52718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1755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54</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3 : Questionnaire</a:t>
            </a:r>
          </a:p>
        </p:txBody>
      </p:sp>
      <p:pic>
        <p:nvPicPr>
          <p:cNvPr id="4" name="Picture 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08658" y="914399"/>
            <a:ext cx="4074491" cy="52718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4701513" y="914401"/>
            <a:ext cx="4074493" cy="527184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1755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55</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3 : Questionnaire</a:t>
            </a:r>
          </a:p>
        </p:txBody>
      </p:sp>
      <p:pic>
        <p:nvPicPr>
          <p:cNvPr id="6"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701513" y="914401"/>
            <a:ext cx="4074493" cy="527184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57" y="914401"/>
            <a:ext cx="4074491" cy="5271154"/>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1755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56</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3 : Questionnaire</a:t>
            </a:r>
          </a:p>
        </p:txBody>
      </p:sp>
      <p:pic>
        <p:nvPicPr>
          <p:cNvPr id="6"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701513" y="914398"/>
            <a:ext cx="4074493" cy="5271849"/>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56" y="914401"/>
            <a:ext cx="4074491" cy="527184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1755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57</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3 : Questionnaire</a:t>
            </a:r>
          </a:p>
        </p:txBody>
      </p:sp>
      <p:pic>
        <p:nvPicPr>
          <p:cNvPr id="4"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08657" y="914400"/>
            <a:ext cx="4074491" cy="527978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4701513" y="914400"/>
            <a:ext cx="4074493" cy="527184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1755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58</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Annexe 4 : Sommaire de l’étude</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986959" y="-745533"/>
            <a:ext cx="5186583" cy="8609911"/>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725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8"/>
          <p:cNvSpPr txBox="1">
            <a:spLocks/>
          </p:cNvSpPr>
          <p:nvPr>
            <p:custDataLst>
              <p:tags r:id="rId1"/>
            </p:custDataLst>
          </p:nvPr>
        </p:nvSpPr>
        <p:spPr>
          <a:xfrm>
            <a:off x="2184400" y="3623087"/>
            <a:ext cx="6382800" cy="5000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914400">
              <a:spcBef>
                <a:spcPts val="0"/>
              </a:spcBef>
              <a:buNone/>
            </a:pPr>
            <a:r>
              <a:rPr lang="fr-CA" sz="1200" b="1" dirty="0">
                <a:solidFill>
                  <a:prstClr val="white"/>
                </a:solidFill>
                <a:latin typeface="Calibri" panose="020F0502020204030204" pitchFamily="34" charset="0"/>
              </a:rPr>
              <a:t>Pour plus d’information sur cette étude :</a:t>
            </a:r>
          </a:p>
          <a:p>
            <a:pPr marL="0" lvl="0" indent="0" defTabSz="914400">
              <a:spcBef>
                <a:spcPts val="0"/>
              </a:spcBef>
              <a:buNone/>
            </a:pPr>
            <a:endParaRPr lang="fr-CA" sz="1200" b="1" dirty="0">
              <a:solidFill>
                <a:prstClr val="white"/>
              </a:solidFill>
              <a:latin typeface="Calibri" panose="020F0502020204030204" pitchFamily="34" charset="0"/>
            </a:endParaRPr>
          </a:p>
          <a:p>
            <a:pPr marL="0" lvl="0" indent="0" defTabSz="914400">
              <a:spcBef>
                <a:spcPts val="0"/>
              </a:spcBef>
              <a:buNone/>
            </a:pPr>
            <a:r>
              <a:rPr lang="fr-CA" sz="1200" b="1" dirty="0">
                <a:solidFill>
                  <a:prstClr val="white"/>
                </a:solidFill>
                <a:latin typeface="Calibri" panose="020F0502020204030204" pitchFamily="34" charset="0"/>
              </a:rPr>
              <a:t>Amélie Bolduc</a:t>
            </a:r>
          </a:p>
          <a:p>
            <a:pPr marL="0" lvl="0" indent="0" defTabSz="914400">
              <a:spcBef>
                <a:spcPts val="0"/>
              </a:spcBef>
              <a:buNone/>
            </a:pPr>
            <a:r>
              <a:rPr lang="fr-CA" sz="1200" dirty="0">
                <a:solidFill>
                  <a:prstClr val="white"/>
                </a:solidFill>
                <a:latin typeface="Calibri" panose="020F0502020204030204" pitchFamily="34" charset="0"/>
              </a:rPr>
              <a:t>Chargée de recherche</a:t>
            </a:r>
          </a:p>
          <a:p>
            <a:pPr marL="0" lvl="0" indent="0" defTabSz="914400">
              <a:spcBef>
                <a:spcPts val="0"/>
              </a:spcBef>
              <a:buNone/>
            </a:pPr>
            <a:endParaRPr lang="fr-CA" sz="1200" dirty="0">
              <a:solidFill>
                <a:prstClr val="white"/>
              </a:solidFill>
              <a:latin typeface="Calibri" panose="020F0502020204030204" pitchFamily="34" charset="0"/>
            </a:endParaRPr>
          </a:p>
          <a:p>
            <a:pPr marL="0" lvl="0" indent="0" defTabSz="914400">
              <a:spcBef>
                <a:spcPts val="0"/>
              </a:spcBef>
              <a:buNone/>
            </a:pPr>
            <a:r>
              <a:rPr lang="fr-CA" sz="1200" dirty="0">
                <a:solidFill>
                  <a:prstClr val="white"/>
                </a:solidFill>
                <a:latin typeface="Calibri" panose="020F0502020204030204" pitchFamily="34" charset="0"/>
              </a:rPr>
              <a:t>Léger | Recherche </a:t>
            </a:r>
            <a:r>
              <a:rPr lang="fr-CA" sz="1200" dirty="0">
                <a:solidFill>
                  <a:prstClr val="white"/>
                </a:solidFill>
                <a:latin typeface="Calibri" panose="020F0502020204030204" pitchFamily="34" charset="0"/>
                <a:sym typeface="Wingdings"/>
              </a:rPr>
              <a:t> Stratégie  Conseil</a:t>
            </a:r>
          </a:p>
          <a:p>
            <a:pPr marL="0" lvl="0" indent="0" defTabSz="914400">
              <a:spcBef>
                <a:spcPts val="0"/>
              </a:spcBef>
              <a:buNone/>
            </a:pPr>
            <a:r>
              <a:rPr lang="fr-CA" sz="1200" dirty="0">
                <a:solidFill>
                  <a:prstClr val="white"/>
                </a:solidFill>
                <a:latin typeface="Calibri" panose="020F0502020204030204" pitchFamily="34" charset="0"/>
                <a:sym typeface="Wingdings"/>
              </a:rPr>
              <a:t>580-580, Grande Allée Est</a:t>
            </a:r>
          </a:p>
          <a:p>
            <a:pPr marL="0" lvl="0" indent="0" defTabSz="914400">
              <a:spcBef>
                <a:spcPts val="0"/>
              </a:spcBef>
              <a:buNone/>
            </a:pPr>
            <a:r>
              <a:rPr lang="fr-CA" sz="1200" dirty="0">
                <a:solidFill>
                  <a:prstClr val="white"/>
                </a:solidFill>
                <a:latin typeface="Calibri" panose="020F0502020204030204" pitchFamily="34" charset="0"/>
                <a:sym typeface="Wingdings"/>
              </a:rPr>
              <a:t>Québec (Québec)  G1R 2K2</a:t>
            </a:r>
          </a:p>
          <a:p>
            <a:pPr marL="0" lvl="0" indent="0" defTabSz="914400">
              <a:spcBef>
                <a:spcPts val="0"/>
              </a:spcBef>
              <a:buNone/>
            </a:pPr>
            <a:endParaRPr lang="fr-CA" sz="1200" dirty="0">
              <a:solidFill>
                <a:prstClr val="white"/>
              </a:solidFill>
              <a:latin typeface="Calibri" panose="020F0502020204030204" pitchFamily="34" charset="0"/>
              <a:sym typeface="Wingdings"/>
            </a:endParaRPr>
          </a:p>
          <a:p>
            <a:pPr marL="0" lvl="0" indent="0" defTabSz="914400">
              <a:spcBef>
                <a:spcPts val="0"/>
              </a:spcBef>
              <a:buNone/>
            </a:pPr>
            <a:r>
              <a:rPr lang="fr-CA" sz="1200" dirty="0">
                <a:solidFill>
                  <a:prstClr val="white"/>
                </a:solidFill>
                <a:latin typeface="Calibri" panose="020F0502020204030204" pitchFamily="34" charset="0"/>
                <a:sym typeface="Wingdings"/>
              </a:rPr>
              <a:t>   418 522-7467</a:t>
            </a:r>
          </a:p>
          <a:p>
            <a:pPr marL="0" lvl="0" indent="0" defTabSz="914400">
              <a:spcBef>
                <a:spcPts val="0"/>
              </a:spcBef>
              <a:buNone/>
            </a:pPr>
            <a:r>
              <a:rPr lang="fr-CA" sz="1200" dirty="0">
                <a:solidFill>
                  <a:prstClr val="white"/>
                </a:solidFill>
                <a:latin typeface="Calibri" panose="020F0502020204030204" pitchFamily="34" charset="0"/>
                <a:sym typeface="Wingdings"/>
              </a:rPr>
              <a:t>   </a:t>
            </a:r>
            <a:r>
              <a:rPr lang="fr-CA" sz="1200" u="sng" dirty="0">
                <a:solidFill>
                  <a:prstClr val="white"/>
                </a:solidFill>
                <a:latin typeface="Calibri" panose="020F0502020204030204" pitchFamily="34" charset="0"/>
                <a:sym typeface="Wingdings"/>
              </a:rPr>
              <a:t>abolduc@leger360.com</a:t>
            </a:r>
            <a:endParaRPr lang="fr-CA" sz="1200" dirty="0">
              <a:solidFill>
                <a:prstClr val="white"/>
              </a:solidFill>
              <a:latin typeface="Calibri" panose="020F0502020204030204" pitchFamily="34" charset="0"/>
            </a:endParaRPr>
          </a:p>
          <a:p>
            <a:pPr marL="0" indent="0">
              <a:spcBef>
                <a:spcPts val="0"/>
              </a:spcBef>
              <a:buNone/>
            </a:pPr>
            <a:endParaRPr lang="fr-CA" sz="1200" dirty="0">
              <a:solidFill>
                <a:schemeClr val="bg1"/>
              </a:solidFill>
            </a:endParaRPr>
          </a:p>
          <a:p>
            <a:pPr marL="0" indent="0">
              <a:spcBef>
                <a:spcPts val="0"/>
              </a:spcBef>
              <a:buNone/>
            </a:pPr>
            <a:endParaRPr lang="fr-CA" sz="1200" dirty="0">
              <a:solidFill>
                <a:schemeClr val="bg1"/>
              </a:solidFill>
            </a:endParaRPr>
          </a:p>
        </p:txBody>
      </p:sp>
      <p:sp>
        <p:nvSpPr>
          <p:cNvPr id="3" name="Espace réservé du texte 8"/>
          <p:cNvSpPr txBox="1">
            <a:spLocks/>
          </p:cNvSpPr>
          <p:nvPr>
            <p:custDataLst>
              <p:tags r:id="rId2"/>
            </p:custDataLst>
          </p:nvPr>
        </p:nvSpPr>
        <p:spPr>
          <a:xfrm>
            <a:off x="5192135" y="3617448"/>
            <a:ext cx="3969110" cy="5000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914400">
              <a:spcBef>
                <a:spcPts val="0"/>
              </a:spcBef>
              <a:buNone/>
            </a:pPr>
            <a:endParaRPr lang="fr-CA" sz="1200" b="1" dirty="0">
              <a:solidFill>
                <a:prstClr val="white"/>
              </a:solidFill>
              <a:latin typeface="Calibri" panose="020F0502020204030204" pitchFamily="34" charset="0"/>
            </a:endParaRPr>
          </a:p>
          <a:p>
            <a:pPr marL="0" lvl="0" indent="0" defTabSz="914400">
              <a:spcBef>
                <a:spcPts val="0"/>
              </a:spcBef>
              <a:buNone/>
            </a:pPr>
            <a:endParaRPr lang="fr-CA" sz="1200" b="1" dirty="0">
              <a:solidFill>
                <a:prstClr val="white"/>
              </a:solidFill>
              <a:latin typeface="Calibri" panose="020F0502020204030204" pitchFamily="34" charset="0"/>
            </a:endParaRPr>
          </a:p>
          <a:p>
            <a:pPr marL="0" lvl="0" indent="0" defTabSz="914400">
              <a:spcBef>
                <a:spcPts val="0"/>
              </a:spcBef>
              <a:buNone/>
            </a:pPr>
            <a:r>
              <a:rPr lang="fr-CA" sz="1200" b="1" dirty="0">
                <a:solidFill>
                  <a:prstClr val="white"/>
                </a:solidFill>
                <a:latin typeface="Calibri" panose="020F0502020204030204" pitchFamily="34" charset="0"/>
              </a:rPr>
              <a:t>Marilyne Bordeleau</a:t>
            </a:r>
          </a:p>
          <a:p>
            <a:pPr marL="0" lvl="0" indent="0" defTabSz="914400">
              <a:spcBef>
                <a:spcPts val="0"/>
              </a:spcBef>
              <a:buNone/>
            </a:pPr>
            <a:r>
              <a:rPr lang="fr-CA" sz="1200" dirty="0">
                <a:solidFill>
                  <a:prstClr val="white"/>
                </a:solidFill>
                <a:latin typeface="Calibri" panose="020F0502020204030204" pitchFamily="34" charset="0"/>
              </a:rPr>
              <a:t>Analyste</a:t>
            </a:r>
          </a:p>
          <a:p>
            <a:pPr marL="0" lvl="0" indent="0" defTabSz="914400">
              <a:spcBef>
                <a:spcPts val="0"/>
              </a:spcBef>
              <a:buNone/>
            </a:pPr>
            <a:endParaRPr lang="fr-CA" sz="1200" dirty="0">
              <a:solidFill>
                <a:prstClr val="white"/>
              </a:solidFill>
              <a:latin typeface="Calibri" panose="020F0502020204030204" pitchFamily="34" charset="0"/>
              <a:sym typeface="Wingdings"/>
            </a:endParaRPr>
          </a:p>
          <a:p>
            <a:pPr marL="0" lvl="0" indent="0" defTabSz="914400">
              <a:spcBef>
                <a:spcPts val="0"/>
              </a:spcBef>
              <a:buNone/>
            </a:pPr>
            <a:r>
              <a:rPr lang="fr-CA" sz="1200" dirty="0">
                <a:solidFill>
                  <a:prstClr val="white"/>
                </a:solidFill>
                <a:latin typeface="Calibri" panose="020F0502020204030204" pitchFamily="34" charset="0"/>
                <a:sym typeface="Wingdings"/>
              </a:rPr>
              <a:t>   418 522-7467</a:t>
            </a:r>
          </a:p>
          <a:p>
            <a:pPr marL="0" lvl="0" indent="0" defTabSz="914400">
              <a:spcBef>
                <a:spcPts val="0"/>
              </a:spcBef>
              <a:buNone/>
            </a:pPr>
            <a:r>
              <a:rPr lang="fr-CA" sz="1200" dirty="0">
                <a:solidFill>
                  <a:prstClr val="white"/>
                </a:solidFill>
                <a:latin typeface="Calibri" panose="020F0502020204030204" pitchFamily="34" charset="0"/>
                <a:sym typeface="Wingdings"/>
              </a:rPr>
              <a:t>   </a:t>
            </a:r>
            <a:r>
              <a:rPr lang="fr-CA" sz="1200" u="sng" dirty="0">
                <a:solidFill>
                  <a:prstClr val="white"/>
                </a:solidFill>
                <a:latin typeface="Calibri" panose="020F0502020204030204" pitchFamily="34" charset="0"/>
                <a:sym typeface="Wingdings"/>
              </a:rPr>
              <a:t>mbordeleau@leger360.com</a:t>
            </a:r>
            <a:endParaRPr lang="fr-CA" sz="1200" dirty="0">
              <a:solidFill>
                <a:prstClr val="white"/>
              </a:solidFill>
              <a:latin typeface="Calibri" panose="020F0502020204030204" pitchFamily="34" charset="0"/>
            </a:endParaRPr>
          </a:p>
          <a:p>
            <a:pPr marL="0" indent="0">
              <a:spcBef>
                <a:spcPts val="0"/>
              </a:spcBef>
              <a:buNone/>
            </a:pPr>
            <a:endParaRPr lang="fr-CA" sz="1200" dirty="0">
              <a:solidFill>
                <a:schemeClr val="bg1"/>
              </a:solidFill>
            </a:endParaRPr>
          </a:p>
          <a:p>
            <a:pPr marL="0" indent="0">
              <a:spcBef>
                <a:spcPts val="0"/>
              </a:spcBef>
              <a:buNone/>
            </a:pPr>
            <a:endParaRPr lang="fr-CA" sz="1200" dirty="0">
              <a:solidFill>
                <a:schemeClr val="bg1"/>
              </a:solidFill>
            </a:endParaRPr>
          </a:p>
        </p:txBody>
      </p:sp>
    </p:spTree>
    <p:extLst>
      <p:ext uri="{BB962C8B-B14F-4D97-AF65-F5344CB8AC3E}">
        <p14:creationId xmlns:p14="http://schemas.microsoft.com/office/powerpoint/2010/main" val="217637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28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7</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Approche méthodologique</a:t>
            </a:r>
          </a:p>
        </p:txBody>
      </p:sp>
      <p:sp>
        <p:nvSpPr>
          <p:cNvPr id="12" name="Espace réservé du texte 7"/>
          <p:cNvSpPr>
            <a:spLocks noGrp="1"/>
          </p:cNvSpPr>
          <p:nvPr>
            <p:ph type="body" sz="quarter" idx="11"/>
            <p:custDataLst>
              <p:tags r:id="rId3"/>
            </p:custDataLst>
          </p:nvPr>
        </p:nvSpPr>
        <p:spPr>
          <a:xfrm>
            <a:off x="259134" y="1161377"/>
            <a:ext cx="1668277" cy="3024336"/>
          </a:xfrm>
        </p:spPr>
        <p:txBody>
          <a:bodyPr/>
          <a:lstStyle/>
          <a:p>
            <a:r>
              <a:rPr lang="fr-CA" sz="1200" b="1" dirty="0">
                <a:solidFill>
                  <a:srgbClr val="0070C0"/>
                </a:solidFill>
                <a:latin typeface="+mj-lt"/>
              </a:rPr>
              <a:t>Étude en face à face auprès de la clientèle de l’exposition </a:t>
            </a:r>
            <a:r>
              <a:rPr lang="fr-CA" sz="1200" b="1" i="1" dirty="0">
                <a:solidFill>
                  <a:srgbClr val="0070C0"/>
                </a:solidFill>
                <a:latin typeface="+mj-lt"/>
              </a:rPr>
              <a:t>Inspiration Japon</a:t>
            </a:r>
            <a:r>
              <a:rPr lang="fr-CA" sz="1200" b="1" dirty="0">
                <a:solidFill>
                  <a:srgbClr val="0070C0"/>
                </a:solidFill>
                <a:latin typeface="+mj-lt"/>
              </a:rPr>
              <a:t> présentée au Musée national des beaux-arts du Québec.</a:t>
            </a:r>
          </a:p>
          <a:p>
            <a:endParaRPr lang="fr-CA" sz="1200" b="1" dirty="0">
              <a:solidFill>
                <a:srgbClr val="0070C0"/>
              </a:solidFill>
              <a:latin typeface="+mj-lt"/>
            </a:endParaRPr>
          </a:p>
          <a:p>
            <a:r>
              <a:rPr lang="fr-CA" sz="1200" dirty="0">
                <a:solidFill>
                  <a:srgbClr val="0070C0"/>
                </a:solidFill>
                <a:latin typeface="+mj-lt"/>
              </a:rPr>
              <a:t>Au total, 560 personnes ont participé à l’étude.</a:t>
            </a:r>
          </a:p>
          <a:p>
            <a:endParaRPr lang="fr-CA" sz="1200" b="1" dirty="0">
              <a:solidFill>
                <a:schemeClr val="accent4"/>
              </a:solidFill>
              <a:latin typeface="+mj-lt"/>
            </a:endParaRPr>
          </a:p>
          <a:p>
            <a:endParaRPr lang="fr-CA" sz="1050" dirty="0">
              <a:solidFill>
                <a:schemeClr val="accent4"/>
              </a:solidFill>
              <a:latin typeface="+mj-lt"/>
            </a:endParaRPr>
          </a:p>
          <a:p>
            <a:endParaRPr lang="fr-CA" sz="1050" dirty="0">
              <a:solidFill>
                <a:schemeClr val="accent4"/>
              </a:solidFill>
              <a:latin typeface="+mj-lt"/>
            </a:endParaRPr>
          </a:p>
        </p:txBody>
      </p:sp>
      <p:sp>
        <p:nvSpPr>
          <p:cNvPr id="8" name="Espace réservé du texte 3"/>
          <p:cNvSpPr txBox="1">
            <a:spLocks/>
          </p:cNvSpPr>
          <p:nvPr>
            <p:custDataLst>
              <p:tags r:id="rId4"/>
            </p:custDataLst>
          </p:nvPr>
        </p:nvSpPr>
        <p:spPr>
          <a:xfrm>
            <a:off x="2118731" y="939325"/>
            <a:ext cx="6749223" cy="4201150"/>
          </a:xfrm>
          <a:prstGeom prst="rect">
            <a:avLst/>
          </a:prstGeom>
        </p:spPr>
        <p:txBody>
          <a:bodyPr wrap="square" numCol="1" spcCol="360000">
            <a:spAutoFit/>
          </a:bodyPr>
          <a:lstStyle>
            <a:lvl1pPr marL="0" indent="0" algn="l" defTabSz="914400"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spcAft>
                <a:spcPts val="600"/>
              </a:spcAft>
            </a:pPr>
            <a:r>
              <a:rPr lang="fr-FR" sz="1100" b="1" dirty="0">
                <a:solidFill>
                  <a:prstClr val="black"/>
                </a:solidFill>
                <a:latin typeface="Calibri"/>
              </a:rPr>
              <a:t>Méthode de la collecte des données</a:t>
            </a:r>
          </a:p>
          <a:p>
            <a:pPr algn="just">
              <a:spcBef>
                <a:spcPts val="0"/>
              </a:spcBef>
            </a:pPr>
            <a:r>
              <a:rPr lang="fr-CA" sz="1100" dirty="0">
                <a:solidFill>
                  <a:prstClr val="black"/>
                </a:solidFill>
                <a:latin typeface="Calibri"/>
              </a:rPr>
              <a:t>La collecte de données a été réalisée au moyen d’entrevues individuelles en face à face auprès d’un échantillon représentatif de 560 visiteurs de l’exposition </a:t>
            </a:r>
            <a:r>
              <a:rPr lang="fr-CA" sz="1100" i="1" dirty="0">
                <a:solidFill>
                  <a:prstClr val="black"/>
                </a:solidFill>
                <a:latin typeface="Calibri"/>
              </a:rPr>
              <a:t>Inspiration Japon</a:t>
            </a:r>
            <a:r>
              <a:rPr lang="fr-CA" sz="1100" dirty="0">
                <a:solidFill>
                  <a:prstClr val="black"/>
                </a:solidFill>
                <a:latin typeface="Calibri"/>
              </a:rPr>
              <a:t>. L’exposition s’est tenue durant l’été 2015, soit </a:t>
            </a:r>
            <a:r>
              <a:rPr lang="fr-CA" sz="1100">
                <a:solidFill>
                  <a:prstClr val="black"/>
                </a:solidFill>
                <a:latin typeface="Calibri"/>
              </a:rPr>
              <a:t>du 11 juin </a:t>
            </a:r>
            <a:r>
              <a:rPr lang="fr-CA" sz="1100" dirty="0">
                <a:solidFill>
                  <a:prstClr val="black"/>
                </a:solidFill>
                <a:latin typeface="Calibri"/>
              </a:rPr>
              <a:t>au 27 septembre 2015 inclusivement. Pour être admissible à l’étude, la personne sélectionnée devait être âgée de 16 ans ou plus, s’exprimer en français ou en anglais et ne pas être bénévole, prestataire de services, administratrice ou à l’emploi du Musée. </a:t>
            </a:r>
          </a:p>
          <a:p>
            <a:pPr algn="just">
              <a:spcBef>
                <a:spcPts val="0"/>
              </a:spcBef>
            </a:pPr>
            <a:endParaRPr lang="fr-CA" sz="1100" dirty="0">
              <a:solidFill>
                <a:prstClr val="black"/>
              </a:solidFill>
              <a:latin typeface="Calibri"/>
            </a:endParaRPr>
          </a:p>
          <a:p>
            <a:pPr algn="just">
              <a:spcBef>
                <a:spcPts val="0"/>
              </a:spcBef>
            </a:pPr>
            <a:r>
              <a:rPr lang="fr-CA" sz="1100" dirty="0">
                <a:solidFill>
                  <a:prstClr val="black"/>
                </a:solidFill>
                <a:latin typeface="Calibri"/>
              </a:rPr>
              <a:t>Les entrevues en face à face ont été réalisées selon un plan d’échantillonnage préétabli s’assurant d’effectuer le nombre d’entrevues nécessaires à la complétion de l’étude (annexe 1). Les répondants ont été sélectionnés de manière aléatoire. Au total, l’équipe de Léger affectée à l’opération terrain était composée de quatre intervieweurs expérimentés et bilingues et de deux superviseurs terrain, tous à l’emploi de Léger. Les intervieweurs ont reçu une formation complète par la chargée de recherche avant la collecte des données (le curriculum vitae de la chargée de recherche est présenté à l’annexe 2).</a:t>
            </a:r>
          </a:p>
          <a:p>
            <a:pPr algn="just">
              <a:spcBef>
                <a:spcPts val="0"/>
              </a:spcBef>
            </a:pPr>
            <a:endParaRPr lang="fr-CA" sz="1100" dirty="0">
              <a:solidFill>
                <a:prstClr val="black"/>
              </a:solidFill>
              <a:latin typeface="Calibri"/>
            </a:endParaRPr>
          </a:p>
          <a:p>
            <a:pPr algn="just">
              <a:spcBef>
                <a:spcPts val="0"/>
              </a:spcBef>
            </a:pPr>
            <a:r>
              <a:rPr lang="fr-CA" sz="1100" dirty="0">
                <a:solidFill>
                  <a:prstClr val="black"/>
                </a:solidFill>
                <a:latin typeface="Calibri"/>
              </a:rPr>
              <a:t>L’équipe terrain responsable de la collecte des données a intercepté, au total, 750 personnes. De ce nombre, 560 ont rempli le questionnaire de l’étude (13 n’étaient pas admissibles, 62 </a:t>
            </a:r>
            <a:r>
              <a:rPr lang="fr-CA" sz="1050" dirty="0">
                <a:solidFill>
                  <a:srgbClr val="000000"/>
                </a:solidFill>
                <a:latin typeface="Calibri"/>
                <a:cs typeface="+mn-cs"/>
              </a:rPr>
              <a:t>ont refusé de prendre part à l’étude</a:t>
            </a:r>
            <a:r>
              <a:rPr lang="fr-CA" sz="1100" dirty="0">
                <a:solidFill>
                  <a:prstClr val="black"/>
                </a:solidFill>
                <a:latin typeface="Calibri"/>
              </a:rPr>
              <a:t> et 115 n’ont pas terminé le questionnaire). La marge d’erreur maximale pour un échantillon aléatoire de 560 personnes est de ±4,1% dans un intervalle de confiance de 95% (19 fois sur 20). Notons que les données n’ont pas été pondérées.</a:t>
            </a:r>
          </a:p>
          <a:p>
            <a:pPr algn="just">
              <a:spcBef>
                <a:spcPts val="0"/>
              </a:spcBef>
            </a:pPr>
            <a:endParaRPr lang="fr-CA" sz="1100" dirty="0">
              <a:solidFill>
                <a:prstClr val="black"/>
              </a:solidFill>
              <a:latin typeface="Calibri"/>
            </a:endParaRPr>
          </a:p>
          <a:p>
            <a:pPr algn="just">
              <a:spcBef>
                <a:spcPts val="0"/>
              </a:spcBef>
            </a:pPr>
            <a:r>
              <a:rPr lang="fr-CA" sz="1100" dirty="0">
                <a:solidFill>
                  <a:prstClr val="black"/>
                </a:solidFill>
                <a:latin typeface="Calibri"/>
              </a:rPr>
              <a:t>Le tableau suivant présente de façon détaillée le nombre d’entrevues complètes réalisées du 3 juillet au 27 septembre 2015 :</a:t>
            </a:r>
          </a:p>
          <a:p>
            <a:pPr algn="just">
              <a:spcBef>
                <a:spcPts val="0"/>
              </a:spcBef>
            </a:pPr>
            <a:endParaRPr lang="fr-CA" sz="1100" dirty="0">
              <a:solidFill>
                <a:prstClr val="black"/>
              </a:solidFill>
              <a:latin typeface="Calibri"/>
            </a:endParaRPr>
          </a:p>
          <a:p>
            <a:pPr algn="just">
              <a:spcBef>
                <a:spcPts val="0"/>
              </a:spcBef>
            </a:pPr>
            <a:endParaRPr lang="fr-FR" sz="900" dirty="0">
              <a:solidFill>
                <a:prstClr val="black"/>
              </a:solidFill>
              <a:latin typeface="Calibri"/>
            </a:endParaRPr>
          </a:p>
        </p:txBody>
      </p:sp>
      <p:graphicFrame>
        <p:nvGraphicFramePr>
          <p:cNvPr id="9" name="Tableau 8"/>
          <p:cNvGraphicFramePr>
            <a:graphicFrameLocks noGrp="1"/>
          </p:cNvGraphicFramePr>
          <p:nvPr>
            <p:custDataLst>
              <p:tags r:id="rId5"/>
            </p:custDataLst>
            <p:extLst>
              <p:ext uri="{D42A27DB-BD31-4B8C-83A1-F6EECF244321}">
                <p14:modId xmlns:p14="http://schemas.microsoft.com/office/powerpoint/2010/main" val="582034332"/>
              </p:ext>
            </p:extLst>
          </p:nvPr>
        </p:nvGraphicFramePr>
        <p:xfrm>
          <a:off x="2141034" y="4874388"/>
          <a:ext cx="6657908" cy="1190607"/>
        </p:xfrm>
        <a:graphic>
          <a:graphicData uri="http://schemas.openxmlformats.org/drawingml/2006/table">
            <a:tbl>
              <a:tblPr firstRow="1" bandRow="1">
                <a:tableStyleId>{5C22544A-7EE6-4342-B048-85BDC9FD1C3A}</a:tableStyleId>
              </a:tblPr>
              <a:tblGrid>
                <a:gridCol w="2497954">
                  <a:extLst>
                    <a:ext uri="{9D8B030D-6E8A-4147-A177-3AD203B41FA5}">
                      <a16:colId xmlns:a16="http://schemas.microsoft.com/office/drawing/2014/main" val="20000"/>
                    </a:ext>
                  </a:extLst>
                </a:gridCol>
                <a:gridCol w="2079977">
                  <a:extLst>
                    <a:ext uri="{9D8B030D-6E8A-4147-A177-3AD203B41FA5}">
                      <a16:colId xmlns:a16="http://schemas.microsoft.com/office/drawing/2014/main" val="20001"/>
                    </a:ext>
                  </a:extLst>
                </a:gridCol>
                <a:gridCol w="2079977">
                  <a:extLst>
                    <a:ext uri="{9D8B030D-6E8A-4147-A177-3AD203B41FA5}">
                      <a16:colId xmlns:a16="http://schemas.microsoft.com/office/drawing/2014/main" val="20002"/>
                    </a:ext>
                  </a:extLst>
                </a:gridCol>
              </a:tblGrid>
              <a:tr h="415202">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1" i="0" u="none" strike="noStrike" cap="none" normalizeH="0" baseline="0" dirty="0">
                          <a:ln>
                            <a:noFill/>
                          </a:ln>
                          <a:solidFill>
                            <a:schemeClr val="bg1"/>
                          </a:solidFill>
                          <a:effectLst/>
                          <a:latin typeface="+mj-lt"/>
                          <a:cs typeface="Arial" pitchFamily="34" charset="0"/>
                        </a:rPr>
                        <a:t>Type de participants</a:t>
                      </a:r>
                    </a:p>
                  </a:txBody>
                  <a:tcPr anchor="ctr" horzOverflow="overflow">
                    <a:lnR w="28575" cap="flat" cmpd="sng" algn="ctr">
                      <a:solidFill>
                        <a:schemeClr val="tx1">
                          <a:lumMod val="50000"/>
                          <a:lumOff val="50000"/>
                        </a:schemeClr>
                      </a:solidFill>
                      <a:prstDash val="solid"/>
                      <a:round/>
                      <a:headEnd type="none" w="med" len="med"/>
                      <a:tailEnd type="none" w="med" len="med"/>
                    </a:lnR>
                    <a:solidFill>
                      <a:srgbClr val="0070C0"/>
                    </a:solidFill>
                  </a:tcPr>
                </a:tc>
                <a:tc>
                  <a:txBody>
                    <a:bodyPr/>
                    <a:lstStyle/>
                    <a:p>
                      <a:pPr algn="ctr"/>
                      <a:r>
                        <a:rPr lang="fr-CA" sz="1000" dirty="0">
                          <a:solidFill>
                            <a:schemeClr val="bg1"/>
                          </a:solidFill>
                          <a:latin typeface="+mj-lt"/>
                          <a:cs typeface="Arial" pitchFamily="34" charset="0"/>
                        </a:rPr>
                        <a:t>Nombre d’entrevues complétées</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white"/>
                          </a:solidFill>
                          <a:effectLst/>
                          <a:uLnTx/>
                          <a:uFillTx/>
                          <a:latin typeface="+mj-lt"/>
                          <a:ea typeface="+mn-ea"/>
                          <a:cs typeface="Arial" pitchFamily="34" charset="0"/>
                        </a:rPr>
                        <a:t>Marge d’erreur maximale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white"/>
                          </a:solidFill>
                          <a:effectLst/>
                          <a:uLnTx/>
                          <a:uFillTx/>
                          <a:latin typeface="+mj-lt"/>
                          <a:ea typeface="+mn-ea"/>
                          <a:cs typeface="Arial" pitchFamily="34" charset="0"/>
                        </a:rPr>
                        <a:t>(19 fois sur 20)</a:t>
                      </a:r>
                    </a:p>
                  </a:txBody>
                  <a:tcPr anchor="ctr">
                    <a:lnL w="28575" cap="flat" cmpd="sng" algn="ctr">
                      <a:solidFill>
                        <a:schemeClr val="tx1">
                          <a:lumMod val="50000"/>
                          <a:lumOff val="50000"/>
                        </a:schemeClr>
                      </a:solidFill>
                      <a:prstDash val="solid"/>
                      <a:round/>
                      <a:headEnd type="none" w="med" len="med"/>
                      <a:tailEnd type="none" w="med" len="med"/>
                    </a:lnL>
                    <a:solidFill>
                      <a:srgbClr val="0070C0"/>
                    </a:solidFill>
                  </a:tcPr>
                </a:tc>
                <a:extLst>
                  <a:ext uri="{0D108BD9-81ED-4DB2-BD59-A6C34878D82A}">
                    <a16:rowId xmlns:a16="http://schemas.microsoft.com/office/drawing/2014/main" val="10000"/>
                  </a:ext>
                </a:extLst>
              </a:tr>
              <a:tr h="26421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Participants locaux</a:t>
                      </a:r>
                    </a:p>
                  </a:txBody>
                  <a:tcPr anchor="ctr" horzOverflow="overflow">
                    <a:lnR w="28575" cap="flat" cmpd="sng" algn="ctr">
                      <a:solidFill>
                        <a:schemeClr val="tx1">
                          <a:lumMod val="50000"/>
                          <a:lumOff val="50000"/>
                        </a:schemeClr>
                      </a:solidFill>
                      <a:prstDash val="solid"/>
                      <a:round/>
                      <a:headEnd type="none" w="med" len="med"/>
                      <a:tailEnd type="none" w="med" len="med"/>
                    </a:lnR>
                    <a:solidFill>
                      <a:schemeClr val="bg1">
                        <a:lumMod val="95000"/>
                      </a:schemeClr>
                    </a:solidFill>
                  </a:tcPr>
                </a:tc>
                <a:tc>
                  <a:txBody>
                    <a:bodyPr/>
                    <a:lstStyle/>
                    <a:p>
                      <a:pPr algn="ctr"/>
                      <a:r>
                        <a:rPr lang="fr-CA" sz="1000" dirty="0">
                          <a:effectLst/>
                          <a:latin typeface="+mj-lt"/>
                          <a:cs typeface="Arial" pitchFamily="34" charset="0"/>
                        </a:rPr>
                        <a:t>200</a:t>
                      </a:r>
                    </a:p>
                  </a:txBody>
                  <a:tcPr marL="19050" marR="19050" marT="19050" marB="19050"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solidFill>
                      <a:schemeClr val="bg1">
                        <a:lumMod val="95000"/>
                      </a:schemeClr>
                    </a:solidFill>
                  </a:tcPr>
                </a:tc>
                <a:tc>
                  <a:txBody>
                    <a:bodyPr/>
                    <a:lstStyle/>
                    <a:p>
                      <a:pPr algn="ctr"/>
                      <a:r>
                        <a:rPr lang="fr-CA" sz="1000" dirty="0">
                          <a:solidFill>
                            <a:prstClr val="black"/>
                          </a:solidFill>
                          <a:latin typeface="+mn-lt"/>
                        </a:rPr>
                        <a:t>±6,9% </a:t>
                      </a:r>
                      <a:endParaRPr lang="fr-CA" sz="1000" dirty="0">
                        <a:effectLst/>
                        <a:latin typeface="+mj-lt"/>
                        <a:cs typeface="Arial" pitchFamily="34" charset="0"/>
                      </a:endParaRPr>
                    </a:p>
                  </a:txBody>
                  <a:tcPr marL="19050" marR="19050" marT="19050" marB="19050" anchor="ctr">
                    <a:lnL w="28575" cap="flat" cmpd="sng" algn="ctr">
                      <a:solidFill>
                        <a:schemeClr val="tx1">
                          <a:lumMod val="50000"/>
                          <a:lumOff val="5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1"/>
                  </a:ext>
                </a:extLst>
              </a:tr>
              <a:tr h="26421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Excursionnistes et touristes</a:t>
                      </a:r>
                    </a:p>
                  </a:txBody>
                  <a:tcPr anchor="ctr" horzOverflow="overflow">
                    <a:lnR w="28575" cap="flat" cmpd="sng" algn="ctr">
                      <a:solidFill>
                        <a:schemeClr val="tx1">
                          <a:lumMod val="50000"/>
                          <a:lumOff val="50000"/>
                        </a:schemeClr>
                      </a:solidFill>
                      <a:prstDash val="solid"/>
                      <a:round/>
                      <a:headEnd type="none" w="med" len="med"/>
                      <a:tailEnd type="none" w="med" len="med"/>
                    </a:lnR>
                    <a:solidFill>
                      <a:schemeClr val="bg1">
                        <a:lumMod val="95000"/>
                      </a:schemeClr>
                    </a:solidFill>
                  </a:tcPr>
                </a:tc>
                <a:tc>
                  <a:txBody>
                    <a:bodyPr/>
                    <a:lstStyle/>
                    <a:p>
                      <a:pPr algn="ctr"/>
                      <a:r>
                        <a:rPr lang="fr-CA" sz="1000" dirty="0">
                          <a:effectLst/>
                          <a:latin typeface="+mj-lt"/>
                          <a:cs typeface="Arial" pitchFamily="34" charset="0"/>
                        </a:rPr>
                        <a:t>360</a:t>
                      </a:r>
                    </a:p>
                  </a:txBody>
                  <a:tcPr marL="19050" marR="19050" marT="19050" marB="19050"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dirty="0">
                          <a:solidFill>
                            <a:prstClr val="black"/>
                          </a:solidFill>
                          <a:latin typeface="+mn-lt"/>
                        </a:rPr>
                        <a:t>±5,2% </a:t>
                      </a:r>
                      <a:endParaRPr lang="fr-CA" sz="1000" kern="1200" dirty="0">
                        <a:solidFill>
                          <a:schemeClr val="dk1"/>
                        </a:solidFill>
                        <a:effectLst/>
                        <a:latin typeface="+mn-lt"/>
                        <a:ea typeface="+mn-ea"/>
                        <a:cs typeface="Arial" pitchFamily="34" charset="0"/>
                      </a:endParaRPr>
                    </a:p>
                  </a:txBody>
                  <a:tcPr marL="19050" marR="19050" marT="19050" marB="19050" anchor="ctr">
                    <a:lnL w="28575" cap="flat" cmpd="sng" algn="ctr">
                      <a:solidFill>
                        <a:schemeClr val="tx1">
                          <a:lumMod val="50000"/>
                          <a:lumOff val="5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2"/>
                  </a:ext>
                </a:extLst>
              </a:tr>
              <a:tr h="246967">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fr-CA" sz="1000" b="0" i="0" u="none" strike="noStrike" cap="none" normalizeH="0" baseline="0" dirty="0">
                          <a:ln>
                            <a:noFill/>
                          </a:ln>
                          <a:solidFill>
                            <a:schemeClr val="tx1"/>
                          </a:solidFill>
                          <a:effectLst/>
                          <a:latin typeface="+mj-lt"/>
                          <a:cs typeface="Arial" pitchFamily="34" charset="0"/>
                        </a:rPr>
                        <a:t>Entrevues complétées</a:t>
                      </a:r>
                    </a:p>
                  </a:txBody>
                  <a:tcPr anchor="ctr" horzOverflow="overflow">
                    <a:lnR w="28575" cap="flat" cmpd="sng" algn="ctr">
                      <a:solidFill>
                        <a:schemeClr val="tx1">
                          <a:lumMod val="50000"/>
                          <a:lumOff val="50000"/>
                        </a:schemeClr>
                      </a:solidFill>
                      <a:prstDash val="solid"/>
                      <a:round/>
                      <a:headEnd type="none" w="med" len="med"/>
                      <a:tailEnd type="none" w="med" len="med"/>
                    </a:lnR>
                    <a:solidFill>
                      <a:schemeClr val="bg1">
                        <a:lumMod val="85000"/>
                      </a:schemeClr>
                    </a:solidFill>
                  </a:tcPr>
                </a:tc>
                <a:tc>
                  <a:txBody>
                    <a:bodyPr/>
                    <a:lstStyle/>
                    <a:p>
                      <a:pPr algn="ctr"/>
                      <a:r>
                        <a:rPr lang="fr-CA" sz="1000" dirty="0">
                          <a:effectLst/>
                          <a:latin typeface="+mj-lt"/>
                          <a:cs typeface="Arial" pitchFamily="34" charset="0"/>
                        </a:rPr>
                        <a:t>560</a:t>
                      </a:r>
                    </a:p>
                  </a:txBody>
                  <a:tcPr marL="19050" marR="19050" marT="19050" marB="19050"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r>
                        <a:rPr lang="fr-CA" sz="1000" dirty="0">
                          <a:solidFill>
                            <a:prstClr val="black"/>
                          </a:solidFill>
                          <a:latin typeface="+mn-lt"/>
                        </a:rPr>
                        <a:t>±4,1%</a:t>
                      </a:r>
                      <a:endParaRPr lang="fr-CA" sz="1000" dirty="0">
                        <a:effectLst/>
                        <a:latin typeface="+mj-lt"/>
                        <a:cs typeface="Arial" pitchFamily="34" charset="0"/>
                      </a:endParaRPr>
                    </a:p>
                  </a:txBody>
                  <a:tcPr marL="19050" marR="19050" marT="19050" marB="19050" anchor="ctr">
                    <a:lnL w="28575" cap="flat" cmpd="sng" algn="ctr">
                      <a:solidFill>
                        <a:schemeClr val="tx1">
                          <a:lumMod val="50000"/>
                          <a:lumOff val="50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079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8</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Approche méthodologique</a:t>
            </a:r>
          </a:p>
        </p:txBody>
      </p:sp>
      <p:sp>
        <p:nvSpPr>
          <p:cNvPr id="9" name="AutoShape 17"/>
          <p:cNvSpPr>
            <a:spLocks noChangeArrowheads="1"/>
          </p:cNvSpPr>
          <p:nvPr>
            <p:custDataLst>
              <p:tags r:id="rId3"/>
            </p:custDataLst>
          </p:nvPr>
        </p:nvSpPr>
        <p:spPr bwMode="auto">
          <a:xfrm>
            <a:off x="1075148" y="1260284"/>
            <a:ext cx="1939925" cy="272415"/>
          </a:xfrm>
          <a:prstGeom prst="roundRect">
            <a:avLst>
              <a:gd name="adj" fmla="val 16667"/>
            </a:avLst>
          </a:prstGeom>
          <a:noFill/>
          <a:ln w="38100"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CA" sz="1000" dirty="0">
                <a:latin typeface="+mj-lt"/>
                <a:cs typeface="Arial" pitchFamily="34" charset="0"/>
              </a:rPr>
              <a:t>Achalandage de l’exposition</a:t>
            </a:r>
          </a:p>
        </p:txBody>
      </p:sp>
      <p:sp>
        <p:nvSpPr>
          <p:cNvPr id="13" name="AutoShape 18"/>
          <p:cNvSpPr>
            <a:spLocks noChangeArrowheads="1"/>
          </p:cNvSpPr>
          <p:nvPr>
            <p:custDataLst>
              <p:tags r:id="rId4"/>
            </p:custDataLst>
          </p:nvPr>
        </p:nvSpPr>
        <p:spPr bwMode="auto">
          <a:xfrm>
            <a:off x="654881" y="1781014"/>
            <a:ext cx="1145232" cy="442674"/>
          </a:xfrm>
          <a:prstGeom prst="roundRect">
            <a:avLst>
              <a:gd name="adj" fmla="val 16667"/>
            </a:avLst>
          </a:prstGeom>
          <a:noFill/>
          <a:ln w="38100"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CA" sz="1000" dirty="0">
                <a:latin typeface="+mj-lt"/>
                <a:cs typeface="Arial" pitchFamily="34" charset="0"/>
              </a:rPr>
              <a:t>Locaux </a:t>
            </a:r>
          </a:p>
          <a:p>
            <a:pPr algn="ctr"/>
            <a:r>
              <a:rPr lang="fr-CA" sz="1000" dirty="0">
                <a:latin typeface="+mj-lt"/>
                <a:cs typeface="Arial" pitchFamily="34" charset="0"/>
              </a:rPr>
              <a:t>(non touristique)</a:t>
            </a:r>
          </a:p>
        </p:txBody>
      </p:sp>
      <p:sp>
        <p:nvSpPr>
          <p:cNvPr id="14" name="AutoShape 19"/>
          <p:cNvSpPr>
            <a:spLocks noChangeArrowheads="1"/>
          </p:cNvSpPr>
          <p:nvPr>
            <p:custDataLst>
              <p:tags r:id="rId5"/>
            </p:custDataLst>
          </p:nvPr>
        </p:nvSpPr>
        <p:spPr bwMode="auto">
          <a:xfrm>
            <a:off x="1467475" y="3625949"/>
            <a:ext cx="1247150" cy="441302"/>
          </a:xfrm>
          <a:prstGeom prst="roundRect">
            <a:avLst>
              <a:gd name="adj" fmla="val 16667"/>
            </a:avLst>
          </a:prstGeom>
          <a:noFill/>
          <a:ln w="38100"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CA" sz="1000" dirty="0">
                <a:latin typeface="+mj-lt"/>
                <a:cs typeface="Arial" pitchFamily="34" charset="0"/>
              </a:rPr>
              <a:t>TOTAL touristes et excursionnistes</a:t>
            </a:r>
          </a:p>
        </p:txBody>
      </p:sp>
      <p:sp>
        <p:nvSpPr>
          <p:cNvPr id="15" name="AutoShape 20"/>
          <p:cNvSpPr>
            <a:spLocks noChangeArrowheads="1"/>
          </p:cNvSpPr>
          <p:nvPr>
            <p:custDataLst>
              <p:tags r:id="rId6"/>
            </p:custDataLst>
          </p:nvPr>
        </p:nvSpPr>
        <p:spPr bwMode="auto">
          <a:xfrm>
            <a:off x="654881" y="4466630"/>
            <a:ext cx="1063562" cy="495412"/>
          </a:xfrm>
          <a:prstGeom prst="roundRect">
            <a:avLst>
              <a:gd name="adj" fmla="val 16667"/>
            </a:avLst>
          </a:prstGeom>
          <a:noFill/>
          <a:ln w="38100"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CA" sz="1000" dirty="0">
                <a:latin typeface="+mj-lt"/>
                <a:cs typeface="Arial" pitchFamily="34" charset="0"/>
              </a:rPr>
              <a:t>Touristes et excursionnistes centrés</a:t>
            </a:r>
          </a:p>
        </p:txBody>
      </p:sp>
      <p:sp>
        <p:nvSpPr>
          <p:cNvPr id="16" name="AutoShape 21"/>
          <p:cNvSpPr>
            <a:spLocks noChangeArrowheads="1"/>
          </p:cNvSpPr>
          <p:nvPr>
            <p:custDataLst>
              <p:tags r:id="rId7"/>
            </p:custDataLst>
          </p:nvPr>
        </p:nvSpPr>
        <p:spPr bwMode="auto">
          <a:xfrm>
            <a:off x="2262671" y="4466630"/>
            <a:ext cx="1082364" cy="505534"/>
          </a:xfrm>
          <a:prstGeom prst="roundRect">
            <a:avLst>
              <a:gd name="adj" fmla="val 16667"/>
            </a:avLst>
          </a:prstGeom>
          <a:noFill/>
          <a:ln w="38100" algn="ctr">
            <a:solidFill>
              <a:srgbClr val="0070C0"/>
            </a:solidFill>
            <a:round/>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CA" sz="1000" dirty="0">
                <a:latin typeface="+mj-lt"/>
                <a:cs typeface="Arial" pitchFamily="34" charset="0"/>
              </a:rPr>
              <a:t>Touristes et excursionnistes non centrés</a:t>
            </a:r>
          </a:p>
        </p:txBody>
      </p:sp>
      <p:sp>
        <p:nvSpPr>
          <p:cNvPr id="17" name="AutoShape 20"/>
          <p:cNvSpPr>
            <a:spLocks noChangeArrowheads="1"/>
          </p:cNvSpPr>
          <p:nvPr>
            <p:custDataLst>
              <p:tags r:id="rId8"/>
            </p:custDataLst>
          </p:nvPr>
        </p:nvSpPr>
        <p:spPr bwMode="auto">
          <a:xfrm>
            <a:off x="654881" y="2376172"/>
            <a:ext cx="1118789" cy="414264"/>
          </a:xfrm>
          <a:prstGeom prst="roundRect">
            <a:avLst>
              <a:gd name="adj" fmla="val 16667"/>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A" sz="1000" dirty="0">
                <a:latin typeface="+mj-lt"/>
                <a:cs typeface="Arial" pitchFamily="34" charset="0"/>
              </a:rPr>
              <a:t>Touristes</a:t>
            </a:r>
          </a:p>
        </p:txBody>
      </p:sp>
      <p:sp>
        <p:nvSpPr>
          <p:cNvPr id="18" name="AutoShape 21"/>
          <p:cNvSpPr>
            <a:spLocks noChangeArrowheads="1"/>
          </p:cNvSpPr>
          <p:nvPr>
            <p:custDataLst>
              <p:tags r:id="rId9"/>
            </p:custDataLst>
          </p:nvPr>
        </p:nvSpPr>
        <p:spPr bwMode="auto">
          <a:xfrm>
            <a:off x="2262671" y="2367036"/>
            <a:ext cx="1107928" cy="414264"/>
          </a:xfrm>
          <a:prstGeom prst="roundRect">
            <a:avLst>
              <a:gd name="adj" fmla="val 16667"/>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A" sz="1000" dirty="0">
                <a:latin typeface="+mj-lt"/>
                <a:cs typeface="Arial" pitchFamily="34" charset="0"/>
              </a:rPr>
              <a:t>Excursionnistes</a:t>
            </a:r>
          </a:p>
        </p:txBody>
      </p:sp>
      <p:cxnSp>
        <p:nvCxnSpPr>
          <p:cNvPr id="19" name="Connecteur en angle 18"/>
          <p:cNvCxnSpPr>
            <a:stCxn id="9" idx="2"/>
            <a:endCxn id="13" idx="3"/>
          </p:cNvCxnSpPr>
          <p:nvPr>
            <p:custDataLst>
              <p:tags r:id="rId10"/>
            </p:custDataLst>
          </p:nvPr>
        </p:nvCxnSpPr>
        <p:spPr>
          <a:xfrm rot="5400000">
            <a:off x="1687786" y="1645026"/>
            <a:ext cx="469652" cy="244998"/>
          </a:xfrm>
          <a:prstGeom prst="bentConnector2">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Connecteur en angle 19"/>
          <p:cNvCxnSpPr/>
          <p:nvPr>
            <p:custDataLst>
              <p:tags r:id="rId11"/>
            </p:custDataLst>
          </p:nvPr>
        </p:nvCxnSpPr>
        <p:spPr>
          <a:xfrm rot="16200000" flipH="1">
            <a:off x="1628900" y="1951952"/>
            <a:ext cx="1049982" cy="217560"/>
          </a:xfrm>
          <a:prstGeom prst="bentConnector2">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Connecteur en angle 20"/>
          <p:cNvCxnSpPr/>
          <p:nvPr>
            <p:custDataLst>
              <p:tags r:id="rId12"/>
            </p:custDataLst>
          </p:nvPr>
        </p:nvCxnSpPr>
        <p:spPr>
          <a:xfrm rot="16200000" flipV="1">
            <a:off x="1211152" y="2805922"/>
            <a:ext cx="835513" cy="829263"/>
          </a:xfrm>
          <a:prstGeom prst="bentConnector3">
            <a:avLst>
              <a:gd name="adj1" fmla="val 5114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Connecteur en angle 21"/>
          <p:cNvCxnSpPr/>
          <p:nvPr>
            <p:custDataLst>
              <p:tags r:id="rId13"/>
            </p:custDataLst>
          </p:nvPr>
        </p:nvCxnSpPr>
        <p:spPr>
          <a:xfrm rot="5400000">
            <a:off x="2007763" y="2829437"/>
            <a:ext cx="844649" cy="773096"/>
          </a:xfrm>
          <a:prstGeom prst="bentConnector3">
            <a:avLst>
              <a:gd name="adj1"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en angle 22"/>
          <p:cNvCxnSpPr/>
          <p:nvPr>
            <p:custDataLst>
              <p:tags r:id="rId14"/>
            </p:custDataLst>
          </p:nvPr>
        </p:nvCxnSpPr>
        <p:spPr>
          <a:xfrm rot="5400000">
            <a:off x="1566303" y="4233307"/>
            <a:ext cx="657208" cy="325096"/>
          </a:xfrm>
          <a:prstGeom prst="bentConnector2">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Connecteur en angle 23"/>
          <p:cNvCxnSpPr/>
          <p:nvPr>
            <p:custDataLst>
              <p:tags r:id="rId15"/>
            </p:custDataLst>
          </p:nvPr>
        </p:nvCxnSpPr>
        <p:spPr>
          <a:xfrm rot="16200000" flipH="1">
            <a:off x="1821972" y="4283758"/>
            <a:ext cx="662269" cy="219132"/>
          </a:xfrm>
          <a:prstGeom prst="bentConnector2">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necteur en angle 24"/>
          <p:cNvCxnSpPr>
            <a:stCxn id="9" idx="2"/>
            <a:endCxn id="17" idx="3"/>
          </p:cNvCxnSpPr>
          <p:nvPr>
            <p:custDataLst>
              <p:tags r:id="rId16"/>
            </p:custDataLst>
          </p:nvPr>
        </p:nvCxnSpPr>
        <p:spPr>
          <a:xfrm rot="5400000">
            <a:off x="1384089" y="1922281"/>
            <a:ext cx="1050605" cy="271441"/>
          </a:xfrm>
          <a:prstGeom prst="bentConnector2">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Rectangle 2"/>
          <p:cNvSpPr>
            <a:spLocks noGrp="1" noChangeArrowheads="1"/>
          </p:cNvSpPr>
          <p:nvPr>
            <p:ph type="body" sz="half" idx="4294967295"/>
            <p:custDataLst>
              <p:tags r:id="rId17"/>
            </p:custDataLst>
          </p:nvPr>
        </p:nvSpPr>
        <p:spPr>
          <a:xfrm>
            <a:off x="4085853" y="1032248"/>
            <a:ext cx="4717643" cy="4842864"/>
          </a:xfrm>
          <a:prstGeom prst="rect">
            <a:avLst/>
          </a:prstGeom>
          <a:noFill/>
        </p:spPr>
        <p:txBody>
          <a:bodyPr wrap="square">
            <a:spAutoFit/>
          </a:bodyPr>
          <a:lstStyle/>
          <a:p>
            <a:pPr marL="1438275" indent="-1438275" algn="just">
              <a:buClr>
                <a:schemeClr val="tx1"/>
              </a:buClr>
              <a:buNone/>
            </a:pPr>
            <a:r>
              <a:rPr lang="fr-CA" sz="1050" b="1" dirty="0">
                <a:latin typeface="+mj-lt"/>
                <a:cs typeface="Arial" pitchFamily="34" charset="0"/>
              </a:rPr>
              <a:t>Participant :  	</a:t>
            </a:r>
            <a:r>
              <a:rPr lang="fr-CA" sz="1050" b="0" dirty="0">
                <a:latin typeface="+mj-lt"/>
                <a:cs typeface="Arial" pitchFamily="34" charset="0"/>
              </a:rPr>
              <a:t>Personne ayant visité l’exposition </a:t>
            </a:r>
            <a:r>
              <a:rPr lang="fr-CA" sz="1050" b="0" i="1" dirty="0">
                <a:latin typeface="+mj-lt"/>
                <a:cs typeface="Arial" pitchFamily="34" charset="0"/>
              </a:rPr>
              <a:t>Inspiration Japon</a:t>
            </a:r>
            <a:r>
              <a:rPr lang="fr-CA" sz="1050" b="0" dirty="0">
                <a:latin typeface="+mj-lt"/>
                <a:cs typeface="Arial" pitchFamily="34" charset="0"/>
              </a:rPr>
              <a:t>, admissible au sondage et ayant complété le questionnaire de l’étude.</a:t>
            </a:r>
          </a:p>
          <a:p>
            <a:pPr marL="177800" indent="-177800" algn="just">
              <a:buClr>
                <a:schemeClr val="tx1"/>
              </a:buClr>
              <a:buFontTx/>
              <a:buNone/>
            </a:pPr>
            <a:endParaRPr lang="fr-CA" sz="1050" dirty="0">
              <a:latin typeface="+mj-lt"/>
              <a:cs typeface="Arial" pitchFamily="34" charset="0"/>
            </a:endParaRPr>
          </a:p>
          <a:p>
            <a:pPr marL="1438275" indent="-1438275" algn="just">
              <a:buClr>
                <a:schemeClr val="tx1"/>
              </a:buClr>
              <a:buNone/>
            </a:pPr>
            <a:r>
              <a:rPr lang="fr-CA" sz="1050" b="1" dirty="0">
                <a:latin typeface="+mj-lt"/>
                <a:cs typeface="Arial" pitchFamily="34" charset="0"/>
              </a:rPr>
              <a:t>Participant local : 	</a:t>
            </a:r>
            <a:r>
              <a:rPr lang="fr-CA" sz="1050" b="0" dirty="0">
                <a:latin typeface="+mj-lt"/>
                <a:cs typeface="Arial" pitchFamily="34" charset="0"/>
              </a:rPr>
              <a:t>Participant résidant à l’intérieur d’un rayon de 40 km de la ville de Québec et n’ayant pas séjourné au moins une nuit à l’extérieur de sa ville de résidence principale dans le cadre de sa visite de l’exposition </a:t>
            </a:r>
            <a:r>
              <a:rPr lang="fr-CA" sz="1050" b="0" i="1" dirty="0">
                <a:latin typeface="+mj-lt"/>
                <a:cs typeface="Arial" pitchFamily="34" charset="0"/>
              </a:rPr>
              <a:t>Inspiration Japon</a:t>
            </a:r>
            <a:r>
              <a:rPr lang="fr-CA" sz="1050" b="0" dirty="0">
                <a:latin typeface="+mj-lt"/>
                <a:cs typeface="Arial" pitchFamily="34" charset="0"/>
              </a:rPr>
              <a:t>.</a:t>
            </a:r>
          </a:p>
          <a:p>
            <a:pPr marL="177800" indent="-177800" algn="just">
              <a:buClr>
                <a:schemeClr val="tx1"/>
              </a:buClr>
              <a:buFontTx/>
              <a:buNone/>
            </a:pPr>
            <a:endParaRPr lang="fr-CA" sz="1050" dirty="0">
              <a:latin typeface="+mj-lt"/>
              <a:cs typeface="Arial" pitchFamily="34" charset="0"/>
            </a:endParaRPr>
          </a:p>
          <a:p>
            <a:pPr marL="1438275" indent="-1438275" algn="just">
              <a:buClr>
                <a:schemeClr val="tx1"/>
              </a:buClr>
              <a:buNone/>
            </a:pPr>
            <a:r>
              <a:rPr lang="fr-CA" sz="1050" b="1" dirty="0">
                <a:latin typeface="+mj-lt"/>
                <a:cs typeface="Arial" pitchFamily="34" charset="0"/>
              </a:rPr>
              <a:t>Touriste (T) : 	</a:t>
            </a:r>
            <a:r>
              <a:rPr lang="fr-CA" sz="1050" b="0" dirty="0">
                <a:latin typeface="+mj-lt"/>
                <a:cs typeface="Arial" pitchFamily="34" charset="0"/>
              </a:rPr>
              <a:t>Participant ayant séjourné au moins une nuit à l’extérieur de sa ville de résidence dans le cadre de sa visite de l’exposition.</a:t>
            </a:r>
          </a:p>
          <a:p>
            <a:pPr marL="177800" indent="-177800" algn="just">
              <a:buClr>
                <a:schemeClr val="tx1"/>
              </a:buClr>
              <a:buFontTx/>
              <a:buNone/>
            </a:pPr>
            <a:endParaRPr lang="fr-CA" sz="1050" dirty="0">
              <a:latin typeface="+mj-lt"/>
              <a:cs typeface="Arial" pitchFamily="34" charset="0"/>
            </a:endParaRPr>
          </a:p>
          <a:p>
            <a:pPr marL="1438275" indent="-1438275" algn="just">
              <a:buClr>
                <a:schemeClr val="tx1"/>
              </a:buClr>
              <a:buNone/>
            </a:pPr>
            <a:r>
              <a:rPr lang="fr-CA" sz="1050" b="1" dirty="0">
                <a:latin typeface="+mj-lt"/>
                <a:cs typeface="Arial" pitchFamily="34" charset="0"/>
              </a:rPr>
              <a:t>Excursionniste (EX) : 	</a:t>
            </a:r>
            <a:r>
              <a:rPr lang="fr-CA" sz="1050" b="0" dirty="0">
                <a:latin typeface="+mj-lt"/>
                <a:cs typeface="Arial" pitchFamily="34" charset="0"/>
              </a:rPr>
              <a:t>Participant ayant visité l’exposition </a:t>
            </a:r>
            <a:r>
              <a:rPr lang="fr-CA" sz="1050" b="0" i="1" dirty="0">
                <a:latin typeface="+mj-lt"/>
                <a:cs typeface="Arial" pitchFamily="34" charset="0"/>
              </a:rPr>
              <a:t>Inspiration Japon</a:t>
            </a:r>
            <a:r>
              <a:rPr lang="fr-CA" sz="1050" b="0" dirty="0">
                <a:latin typeface="+mj-lt"/>
                <a:cs typeface="Arial" pitchFamily="34" charset="0"/>
              </a:rPr>
              <a:t> dans le cadre d’un voyage aller-retour dans la même journée à l’extérieur de sa ville de résidence, dont la distance à l’aller se situe dans un rayon de plus de 40 km</a:t>
            </a:r>
            <a:r>
              <a:rPr lang="fr-CA" sz="1050" b="0" kern="0" dirty="0">
                <a:solidFill>
                  <a:sysClr val="windowText" lastClr="000000"/>
                </a:solidFill>
                <a:latin typeface="+mj-lt"/>
              </a:rPr>
              <a:t>.</a:t>
            </a:r>
            <a:endParaRPr lang="fr-CA" sz="1050" b="0" dirty="0">
              <a:latin typeface="+mj-lt"/>
              <a:cs typeface="Arial" pitchFamily="34" charset="0"/>
            </a:endParaRPr>
          </a:p>
          <a:p>
            <a:pPr marL="177800" indent="-177800" algn="just">
              <a:buClr>
                <a:schemeClr val="tx1"/>
              </a:buClr>
              <a:buFontTx/>
              <a:buNone/>
            </a:pPr>
            <a:endParaRPr lang="fr-CA" sz="1050" dirty="0">
              <a:latin typeface="+mj-lt"/>
              <a:cs typeface="Arial" pitchFamily="34" charset="0"/>
            </a:endParaRPr>
          </a:p>
          <a:p>
            <a:pPr marL="1438275" indent="-1438275" algn="just">
              <a:buClr>
                <a:schemeClr val="tx1"/>
              </a:buClr>
              <a:buNone/>
            </a:pPr>
            <a:r>
              <a:rPr lang="fr-CA" sz="1050" dirty="0">
                <a:latin typeface="+mj-lt"/>
                <a:cs typeface="Arial" pitchFamily="34" charset="0"/>
              </a:rPr>
              <a:t>T ou EX </a:t>
            </a:r>
            <a:r>
              <a:rPr lang="fr-CA" sz="1050" b="1" dirty="0">
                <a:latin typeface="+mj-lt"/>
                <a:cs typeface="Arial" pitchFamily="34" charset="0"/>
              </a:rPr>
              <a:t>centré :  	</a:t>
            </a:r>
            <a:r>
              <a:rPr lang="fr-CA" sz="1050" b="0" dirty="0">
                <a:latin typeface="+mj-lt"/>
                <a:cs typeface="Arial" pitchFamily="34" charset="0"/>
              </a:rPr>
              <a:t>Participant venu à Québec </a:t>
            </a:r>
            <a:r>
              <a:rPr lang="fr-CA" sz="1050" b="0" u="sng" dirty="0">
                <a:latin typeface="+mj-lt"/>
                <a:cs typeface="Arial" pitchFamily="34" charset="0"/>
              </a:rPr>
              <a:t>principalement</a:t>
            </a:r>
            <a:r>
              <a:rPr lang="fr-CA" sz="1050" b="0" dirty="0">
                <a:latin typeface="+mj-lt"/>
                <a:cs typeface="Arial" pitchFamily="34" charset="0"/>
              </a:rPr>
              <a:t> ou </a:t>
            </a:r>
            <a:r>
              <a:rPr lang="fr-CA" sz="1050" b="0" u="sng" dirty="0">
                <a:latin typeface="+mj-lt"/>
                <a:cs typeface="Arial" pitchFamily="34" charset="0"/>
              </a:rPr>
              <a:t>en partie</a:t>
            </a:r>
            <a:r>
              <a:rPr lang="fr-CA" sz="1050" b="0" dirty="0">
                <a:latin typeface="+mj-lt"/>
                <a:cs typeface="Arial" pitchFamily="34" charset="0"/>
              </a:rPr>
              <a:t> pour visiter l’exposition </a:t>
            </a:r>
            <a:r>
              <a:rPr lang="fr-CA" sz="1050" b="0" i="1" dirty="0">
                <a:latin typeface="+mj-lt"/>
                <a:cs typeface="Arial" pitchFamily="34" charset="0"/>
              </a:rPr>
              <a:t>Inspiration Japon</a:t>
            </a:r>
            <a:r>
              <a:rPr lang="fr-CA" sz="1050" b="0" dirty="0">
                <a:latin typeface="+mj-lt"/>
                <a:cs typeface="Arial" pitchFamily="34" charset="0"/>
              </a:rPr>
              <a:t>.</a:t>
            </a:r>
          </a:p>
          <a:p>
            <a:pPr marL="177800" indent="-177800" algn="just">
              <a:buClr>
                <a:schemeClr val="tx1"/>
              </a:buClr>
              <a:buFontTx/>
              <a:buNone/>
            </a:pPr>
            <a:endParaRPr lang="fr-CA" sz="1050" dirty="0">
              <a:latin typeface="+mj-lt"/>
              <a:cs typeface="Arial" pitchFamily="34" charset="0"/>
            </a:endParaRPr>
          </a:p>
          <a:p>
            <a:pPr marL="1438275" indent="-1438275" algn="just">
              <a:buClr>
                <a:schemeClr val="tx1"/>
              </a:buClr>
              <a:buNone/>
            </a:pPr>
            <a:r>
              <a:rPr lang="fr-CA" sz="1050" dirty="0">
                <a:latin typeface="+mj-lt"/>
                <a:cs typeface="Arial" pitchFamily="34" charset="0"/>
              </a:rPr>
              <a:t>T ou EX non centré : </a:t>
            </a:r>
            <a:r>
              <a:rPr lang="fr-CA" sz="1050" b="1" dirty="0">
                <a:latin typeface="+mj-lt"/>
                <a:cs typeface="Arial" pitchFamily="34" charset="0"/>
              </a:rPr>
              <a:t>	</a:t>
            </a:r>
            <a:r>
              <a:rPr lang="fr-CA" sz="1050" b="0" dirty="0">
                <a:latin typeface="+mj-lt"/>
                <a:cs typeface="Arial" pitchFamily="34" charset="0"/>
              </a:rPr>
              <a:t>Participant dont la tenue de l’exposition n’a eu aucune influence sur la décision de venir à Québec.</a:t>
            </a:r>
          </a:p>
          <a:p>
            <a:pPr marL="177800" indent="-177800" algn="just">
              <a:buClr>
                <a:schemeClr val="tx1"/>
              </a:buClr>
              <a:buFontTx/>
              <a:buNone/>
            </a:pPr>
            <a:endParaRPr lang="fr-CA" sz="1050" dirty="0">
              <a:latin typeface="+mj-lt"/>
              <a:cs typeface="Arial" pitchFamily="34" charset="0"/>
            </a:endParaRPr>
          </a:p>
          <a:p>
            <a:pPr marL="1438275" indent="-1438275" algn="just">
              <a:buClr>
                <a:schemeClr val="tx1"/>
              </a:buClr>
              <a:buNone/>
            </a:pPr>
            <a:r>
              <a:rPr lang="fr-CA" sz="1050" b="1" dirty="0">
                <a:latin typeface="+mj-lt"/>
                <a:cs typeface="Arial" pitchFamily="34" charset="0"/>
              </a:rPr>
              <a:t>Participant unique : 	</a:t>
            </a:r>
            <a:r>
              <a:rPr lang="fr-CA" sz="1050" b="0" dirty="0">
                <a:latin typeface="+mj-lt"/>
                <a:cs typeface="Arial" pitchFamily="34" charset="0"/>
              </a:rPr>
              <a:t>Nombre de personnes différentes ayant visité au moins une fois l’exposition </a:t>
            </a:r>
            <a:r>
              <a:rPr lang="fr-CA" sz="1050" b="0" i="1" dirty="0">
                <a:latin typeface="+mj-lt"/>
                <a:cs typeface="Arial" pitchFamily="34" charset="0"/>
              </a:rPr>
              <a:t>Inspiration Japon</a:t>
            </a:r>
            <a:r>
              <a:rPr lang="fr-CA" sz="1050" b="0" dirty="0">
                <a:latin typeface="+mj-lt"/>
                <a:cs typeface="Arial" pitchFamily="34" charset="0"/>
              </a:rPr>
              <a:t>.</a:t>
            </a:r>
          </a:p>
        </p:txBody>
      </p:sp>
    </p:spTree>
    <p:extLst>
      <p:ext uri="{BB962C8B-B14F-4D97-AF65-F5344CB8AC3E}">
        <p14:creationId xmlns:p14="http://schemas.microsoft.com/office/powerpoint/2010/main" val="347619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E2B72599-FE48-8440-8EE8-720344D5C45D}" type="slidenum">
              <a:rPr lang="en-US" smtClean="0">
                <a:solidFill>
                  <a:srgbClr val="000000"/>
                </a:solidFill>
              </a:rPr>
              <a:pPr/>
              <a:t>9</a:t>
            </a:fld>
            <a:endParaRPr lang="en-US" dirty="0">
              <a:solidFill>
                <a:srgbClr val="000000"/>
              </a:solidFill>
            </a:endParaRPr>
          </a:p>
        </p:txBody>
      </p:sp>
      <p:sp>
        <p:nvSpPr>
          <p:cNvPr id="5" name="Titre 4"/>
          <p:cNvSpPr>
            <a:spLocks noGrp="1"/>
          </p:cNvSpPr>
          <p:nvPr>
            <p:ph type="title"/>
            <p:custDataLst>
              <p:tags r:id="rId2"/>
            </p:custDataLst>
          </p:nvPr>
        </p:nvSpPr>
        <p:spPr>
          <a:xfrm>
            <a:off x="2180400" y="100480"/>
            <a:ext cx="6712588" cy="523220"/>
          </a:xfrm>
        </p:spPr>
        <p:txBody>
          <a:bodyPr wrap="square">
            <a:spAutoFit/>
          </a:bodyPr>
          <a:lstStyle/>
          <a:p>
            <a:r>
              <a:rPr lang="fr-CA" sz="2800" dirty="0">
                <a:latin typeface="Calibri" panose="020F0502020204030204" pitchFamily="34" charset="0"/>
              </a:rPr>
              <a:t>Approche méthodologique</a:t>
            </a:r>
          </a:p>
        </p:txBody>
      </p:sp>
      <p:sp>
        <p:nvSpPr>
          <p:cNvPr id="26" name="Espace réservé du texte 6"/>
          <p:cNvSpPr txBox="1">
            <a:spLocks/>
          </p:cNvSpPr>
          <p:nvPr>
            <p:custDataLst>
              <p:tags r:id="rId3"/>
            </p:custDataLst>
          </p:nvPr>
        </p:nvSpPr>
        <p:spPr>
          <a:xfrm>
            <a:off x="2106706" y="1078260"/>
            <a:ext cx="6775946" cy="4968552"/>
          </a:xfrm>
          <a:prstGeom prst="rect">
            <a:avLst/>
          </a:prstGeom>
        </p:spPr>
        <p:txBody>
          <a:bodyPr numCol="1"/>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0" cap="none" spc="0" normalizeH="0" baseline="0" noProof="0" dirty="0">
                <a:ln>
                  <a:noFill/>
                </a:ln>
                <a:solidFill>
                  <a:sysClr val="windowText" lastClr="000000"/>
                </a:solidFill>
                <a:effectLst/>
                <a:uLnTx/>
                <a:uFillTx/>
                <a:latin typeface="+mj-lt"/>
              </a:rPr>
              <a:t>Dans les tableaux et les graphiques, le « n » représente le nombre réel de personnes interrogées.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1050" b="0" i="0" u="none" strike="noStrike" kern="0" cap="none" spc="0" normalizeH="0" baseline="0" noProof="0" dirty="0">
              <a:ln>
                <a:noFill/>
              </a:ln>
              <a:solidFill>
                <a:sysClr val="windowText" lastClr="000000"/>
              </a:solidFill>
              <a:effectLst/>
              <a:uLnTx/>
              <a:uFillTx/>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0" cap="none" spc="0" normalizeH="0" baseline="0" noProof="0" dirty="0">
                <a:ln>
                  <a:noFill/>
                </a:ln>
                <a:solidFill>
                  <a:sysClr val="windowText" lastClr="000000"/>
                </a:solidFill>
                <a:effectLst/>
                <a:uLnTx/>
                <a:uFillTx/>
                <a:latin typeface="+mj-lt"/>
              </a:rPr>
              <a:t>Pour l’ensemble des tableaux et des graphiques présentés dans ce rapport, les totaux différents de 100% peuvent être attribuables à la non-réponse ou à l’arrondissement à l’entier des pourcentages indiqués. Les totaux supérieurs à 100% sont attribuables à la réponse multiple.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1050" b="0" i="0" u="none" strike="noStrike" kern="0" cap="none" spc="0" normalizeH="0" baseline="0" noProof="0" dirty="0">
              <a:ln>
                <a:noFill/>
              </a:ln>
              <a:solidFill>
                <a:sysClr val="windowText" lastClr="000000"/>
              </a:solidFill>
              <a:effectLst/>
              <a:uLnTx/>
              <a:uFillTx/>
              <a:latin typeface="+mj-lt"/>
            </a:endParaRPr>
          </a:p>
          <a:p>
            <a:pPr marL="0" marR="0" lvl="0" indent="0" algn="just" defTabSz="457200" rtl="0" eaLnBrk="1" fontAlgn="auto" latinLnBrk="0" hangingPunct="1">
              <a:lnSpc>
                <a:spcPct val="100000"/>
              </a:lnSpc>
              <a:spcBef>
                <a:spcPct val="20000"/>
              </a:spcBef>
              <a:spcAft>
                <a:spcPts val="0"/>
              </a:spcAft>
              <a:buClr>
                <a:srgbClr val="000000"/>
              </a:buClr>
              <a:buSzTx/>
              <a:buFont typeface="Arial"/>
              <a:buNone/>
              <a:tabLst/>
              <a:defRPr/>
            </a:pPr>
            <a:r>
              <a:rPr kumimoji="0" lang="fr-CA" sz="1050" b="0" i="0" u="none" strike="noStrike" kern="1200" cap="none" spc="0" normalizeH="0" baseline="0" noProof="0" dirty="0">
                <a:ln>
                  <a:noFill/>
                </a:ln>
                <a:solidFill>
                  <a:srgbClr val="000000"/>
                </a:solidFill>
                <a:effectLst/>
                <a:uLnTx/>
                <a:uFillTx/>
                <a:latin typeface="+mj-lt"/>
              </a:rPr>
              <a:t>Afin de faire ressortir les écarts statistiquement significatifs entre les sous-groupes, les différences statistiquement supérieures sont présentées en </a:t>
            </a:r>
            <a:r>
              <a:rPr kumimoji="0" lang="fr-CA" sz="1050" b="1" i="0" u="none" strike="noStrike" kern="1200" cap="none" spc="0" normalizeH="0" baseline="0" noProof="0" dirty="0">
                <a:ln>
                  <a:noFill/>
                </a:ln>
                <a:solidFill>
                  <a:srgbClr val="FF0000"/>
                </a:solidFill>
                <a:effectLst/>
                <a:uLnTx/>
                <a:uFillTx/>
                <a:latin typeface="+mj-lt"/>
              </a:rPr>
              <a:t>rouge </a:t>
            </a:r>
            <a:r>
              <a:rPr kumimoji="0" lang="fr-CA" sz="1050" b="0" i="0" u="none" strike="noStrike" kern="1200" cap="none" spc="0" normalizeH="0" baseline="0" noProof="0" dirty="0">
                <a:ln>
                  <a:noFill/>
                </a:ln>
                <a:solidFill>
                  <a:srgbClr val="000000"/>
                </a:solidFill>
                <a:effectLst/>
                <a:uLnTx/>
                <a:uFillTx/>
                <a:latin typeface="+mj-lt"/>
              </a:rPr>
              <a:t>dans les tableaux et les graphiques, alors que celles statistiquement inférieures sont présentées en </a:t>
            </a:r>
            <a:r>
              <a:rPr kumimoji="0" lang="fr-CA" sz="1050" b="1" i="0" u="none" strike="noStrike" kern="1200" cap="none" spc="0" normalizeH="0" baseline="0" noProof="0" dirty="0">
                <a:ln>
                  <a:noFill/>
                </a:ln>
                <a:solidFill>
                  <a:srgbClr val="0070C0"/>
                </a:solidFill>
                <a:effectLst/>
                <a:uLnTx/>
                <a:uFillTx/>
                <a:latin typeface="+mj-lt"/>
              </a:rPr>
              <a:t>bleu</a:t>
            </a:r>
            <a:r>
              <a:rPr kumimoji="0" lang="fr-CA" sz="1050" b="0" i="0" u="none" strike="noStrike" kern="1200" cap="none" spc="0" normalizeH="0" baseline="0" noProof="0" dirty="0">
                <a:ln>
                  <a:noFill/>
                </a:ln>
                <a:solidFill>
                  <a:srgbClr val="000000"/>
                </a:solidFill>
                <a:effectLst/>
                <a:uLnTx/>
                <a:uFillTx/>
                <a:latin typeface="+mj-lt"/>
              </a:rPr>
              <a:t>.</a:t>
            </a:r>
          </a:p>
          <a:p>
            <a:pPr marL="177800" marR="0" lvl="0" indent="-177800" algn="just" defTabSz="457200" rtl="0" eaLnBrk="1" fontAlgn="auto" latinLnBrk="0" hangingPunct="1">
              <a:lnSpc>
                <a:spcPct val="100000"/>
              </a:lnSpc>
              <a:spcBef>
                <a:spcPct val="20000"/>
              </a:spcBef>
              <a:spcAft>
                <a:spcPts val="0"/>
              </a:spcAft>
              <a:buClr>
                <a:srgbClr val="000000"/>
              </a:buClr>
              <a:buSzTx/>
              <a:buFontTx/>
              <a:buNone/>
              <a:tabLst/>
              <a:defRPr/>
            </a:pPr>
            <a:endParaRPr kumimoji="0" lang="fr-CA" sz="1050" b="0" i="0" u="none" strike="noStrike" kern="1200" cap="none" spc="0" normalizeH="0" baseline="0" noProof="0" dirty="0">
              <a:ln>
                <a:noFill/>
              </a:ln>
              <a:solidFill>
                <a:srgbClr val="000000"/>
              </a:solidFill>
              <a:effectLst/>
              <a:uLnTx/>
              <a:uFillTx/>
              <a:latin typeface="+mj-lt"/>
            </a:endParaRPr>
          </a:p>
          <a:p>
            <a:pPr marL="0" marR="0" lvl="0" indent="0" algn="just" defTabSz="457200" rtl="0" eaLnBrk="1" fontAlgn="auto" latinLnBrk="0" hangingPunct="1">
              <a:lnSpc>
                <a:spcPct val="100000"/>
              </a:lnSpc>
              <a:spcBef>
                <a:spcPct val="20000"/>
              </a:spcBef>
              <a:spcAft>
                <a:spcPts val="0"/>
              </a:spcAft>
              <a:buClr>
                <a:srgbClr val="000000"/>
              </a:buClr>
              <a:buSzTx/>
              <a:buFont typeface="Arial"/>
              <a:buNone/>
              <a:tabLst/>
              <a:defRPr/>
            </a:pPr>
            <a:r>
              <a:rPr kumimoji="0" lang="fr-CA" sz="1050" b="0" i="1" u="none" strike="noStrike" kern="1200" cap="none" spc="0" normalizeH="0" baseline="0" noProof="0" dirty="0">
                <a:ln>
                  <a:noFill/>
                </a:ln>
                <a:solidFill>
                  <a:srgbClr val="000000"/>
                </a:solidFill>
                <a:effectLst/>
                <a:uLnTx/>
                <a:uFillTx/>
                <a:latin typeface="+mj-lt"/>
              </a:rPr>
              <a:t>La forme masculine utilisée dans le texte désigne aussi bien les femmes que les hommes. Elle n’est utilisée qu’à la seule fin d’alléger le texte et d’en faciliter la compréhension.</a:t>
            </a:r>
            <a:endParaRPr kumimoji="0" lang="fr-CA" sz="1050" b="0" i="1" u="none" strike="noStrike" kern="0" cap="none" spc="0" normalizeH="0" baseline="0" noProof="0" dirty="0">
              <a:ln>
                <a:noFill/>
              </a:ln>
              <a:solidFill>
                <a:sysClr val="windowText" lastClr="000000"/>
              </a:solidFill>
              <a:effectLst/>
              <a:uLnTx/>
              <a:uFillTx/>
              <a:latin typeface="+mj-lt"/>
            </a:endParaRPr>
          </a:p>
        </p:txBody>
      </p:sp>
      <p:sp>
        <p:nvSpPr>
          <p:cNvPr id="27" name="Espace réservé du texte 7"/>
          <p:cNvSpPr>
            <a:spLocks noGrp="1"/>
          </p:cNvSpPr>
          <p:nvPr>
            <p:ph type="body" sz="quarter" idx="11"/>
            <p:custDataLst>
              <p:tags r:id="rId4"/>
            </p:custDataLst>
          </p:nvPr>
        </p:nvSpPr>
        <p:spPr>
          <a:xfrm>
            <a:off x="259135" y="1093304"/>
            <a:ext cx="1440160" cy="3024336"/>
          </a:xfrm>
        </p:spPr>
        <p:txBody>
          <a:bodyPr/>
          <a:lstStyle/>
          <a:p>
            <a:r>
              <a:rPr lang="fr-CA" sz="1200" b="1" dirty="0">
                <a:solidFill>
                  <a:srgbClr val="0070C0"/>
                </a:solidFill>
                <a:latin typeface="+mj-lt"/>
              </a:rPr>
              <a:t>Comment lire                     les résultats?</a:t>
            </a:r>
          </a:p>
          <a:p>
            <a:endParaRPr lang="fr-CA" sz="1050" dirty="0">
              <a:solidFill>
                <a:schemeClr val="accent4"/>
              </a:solidFill>
              <a:latin typeface="+mj-lt"/>
            </a:endParaRPr>
          </a:p>
          <a:p>
            <a:endParaRPr lang="fr-CA" sz="1050" dirty="0">
              <a:solidFill>
                <a:schemeClr val="accent4"/>
              </a:solidFill>
              <a:latin typeface="+mj-lt"/>
            </a:endParaRPr>
          </a:p>
        </p:txBody>
      </p:sp>
    </p:spTree>
    <p:extLst>
      <p:ext uri="{BB962C8B-B14F-4D97-AF65-F5344CB8AC3E}">
        <p14:creationId xmlns:p14="http://schemas.microsoft.com/office/powerpoint/2010/main" val="2051614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7"/>
</p:tagLst>
</file>

<file path=ppt/tags/tag196.xml><?xml version="1.0" encoding="utf-8"?>
<p:tagLst xmlns:a="http://schemas.openxmlformats.org/drawingml/2006/main" xmlns:r="http://schemas.openxmlformats.org/officeDocument/2006/relationships" xmlns:p="http://schemas.openxmlformats.org/presentationml/2006/main">
  <p:tag name="NUM" val="8"/>
</p:tagLst>
</file>

<file path=ppt/tags/tag197.xml><?xml version="1.0" encoding="utf-8"?>
<p:tagLst xmlns:a="http://schemas.openxmlformats.org/drawingml/2006/main" xmlns:r="http://schemas.openxmlformats.org/officeDocument/2006/relationships" xmlns:p="http://schemas.openxmlformats.org/presentationml/2006/main">
  <p:tag name="NUM" val="9"/>
</p:tagLst>
</file>

<file path=ppt/tags/tag198.xml><?xml version="1.0" encoding="utf-8"?>
<p:tagLst xmlns:a="http://schemas.openxmlformats.org/drawingml/2006/main" xmlns:r="http://schemas.openxmlformats.org/officeDocument/2006/relationships" xmlns:p="http://schemas.openxmlformats.org/presentationml/2006/main">
  <p:tag name="NUM" val="10"/>
</p:tagLst>
</file>

<file path=ppt/tags/tag19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12"/>
</p:tagLst>
</file>

<file path=ppt/tags/tag201.xml><?xml version="1.0" encoding="utf-8"?>
<p:tagLst xmlns:a="http://schemas.openxmlformats.org/drawingml/2006/main" xmlns:r="http://schemas.openxmlformats.org/officeDocument/2006/relationships" xmlns:p="http://schemas.openxmlformats.org/presentationml/2006/main">
  <p:tag name="NUM" val="13"/>
</p:tagLst>
</file>

<file path=ppt/tags/tag202.xml><?xml version="1.0" encoding="utf-8"?>
<p:tagLst xmlns:a="http://schemas.openxmlformats.org/drawingml/2006/main" xmlns:r="http://schemas.openxmlformats.org/officeDocument/2006/relationships" xmlns:p="http://schemas.openxmlformats.org/presentationml/2006/main">
  <p:tag name="NUM" val="14"/>
</p:tagLst>
</file>

<file path=ppt/tags/tag203.xml><?xml version="1.0" encoding="utf-8"?>
<p:tagLst xmlns:a="http://schemas.openxmlformats.org/drawingml/2006/main" xmlns:r="http://schemas.openxmlformats.org/officeDocument/2006/relationships" xmlns:p="http://schemas.openxmlformats.org/presentationml/2006/main">
  <p:tag name="NUM" val="15"/>
</p:tagLst>
</file>

<file path=ppt/tags/tag204.xml><?xml version="1.0" encoding="utf-8"?>
<p:tagLst xmlns:a="http://schemas.openxmlformats.org/drawingml/2006/main" xmlns:r="http://schemas.openxmlformats.org/officeDocument/2006/relationships" xmlns:p="http://schemas.openxmlformats.org/presentationml/2006/main">
  <p:tag name="NUM" val="16"/>
</p:tagLst>
</file>

<file path=ppt/tags/tag205.xml><?xml version="1.0" encoding="utf-8"?>
<p:tagLst xmlns:a="http://schemas.openxmlformats.org/drawingml/2006/main" xmlns:r="http://schemas.openxmlformats.org/officeDocument/2006/relationships" xmlns:p="http://schemas.openxmlformats.org/presentationml/2006/main">
  <p:tag name="NUM" val="17"/>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8"/>
</p:tagLst>
</file>

<file path=ppt/tags/tag222.xml><?xml version="1.0" encoding="utf-8"?>
<p:tagLst xmlns:a="http://schemas.openxmlformats.org/drawingml/2006/main" xmlns:r="http://schemas.openxmlformats.org/officeDocument/2006/relationships" xmlns:p="http://schemas.openxmlformats.org/presentationml/2006/main">
  <p:tag name="NUM" val="9"/>
</p:tagLst>
</file>

<file path=ppt/tags/tag223.xml><?xml version="1.0" encoding="utf-8"?>
<p:tagLst xmlns:a="http://schemas.openxmlformats.org/drawingml/2006/main" xmlns:r="http://schemas.openxmlformats.org/officeDocument/2006/relationships" xmlns:p="http://schemas.openxmlformats.org/presentationml/2006/main">
  <p:tag name="NUM" val="10"/>
</p:tagLst>
</file>

<file path=ppt/tags/tag224.xml><?xml version="1.0" encoding="utf-8"?>
<p:tagLst xmlns:a="http://schemas.openxmlformats.org/drawingml/2006/main" xmlns:r="http://schemas.openxmlformats.org/officeDocument/2006/relationships" xmlns:p="http://schemas.openxmlformats.org/presentationml/2006/main">
  <p:tag name="NUM" val="11"/>
</p:tagLst>
</file>

<file path=ppt/tags/tag225.xml><?xml version="1.0" encoding="utf-8"?>
<p:tagLst xmlns:a="http://schemas.openxmlformats.org/drawingml/2006/main" xmlns:r="http://schemas.openxmlformats.org/officeDocument/2006/relationships" xmlns:p="http://schemas.openxmlformats.org/presentationml/2006/main">
  <p:tag name="NUM" val="12"/>
</p:tagLst>
</file>

<file path=ppt/tags/tag226.xml><?xml version="1.0" encoding="utf-8"?>
<p:tagLst xmlns:a="http://schemas.openxmlformats.org/drawingml/2006/main" xmlns:r="http://schemas.openxmlformats.org/officeDocument/2006/relationships" xmlns:p="http://schemas.openxmlformats.org/presentationml/2006/main">
  <p:tag name="NUM" val="13"/>
</p:tagLst>
</file>

<file path=ppt/tags/tag227.xml><?xml version="1.0" encoding="utf-8"?>
<p:tagLst xmlns:a="http://schemas.openxmlformats.org/drawingml/2006/main" xmlns:r="http://schemas.openxmlformats.org/officeDocument/2006/relationships" xmlns:p="http://schemas.openxmlformats.org/presentationml/2006/main">
  <p:tag name="NUM" val="14"/>
</p:tagLst>
</file>

<file path=ppt/tags/tag228.xml><?xml version="1.0" encoding="utf-8"?>
<p:tagLst xmlns:a="http://schemas.openxmlformats.org/drawingml/2006/main" xmlns:r="http://schemas.openxmlformats.org/officeDocument/2006/relationships" xmlns:p="http://schemas.openxmlformats.org/presentationml/2006/main">
  <p:tag name="NUM" val="15"/>
</p:tagLst>
</file>

<file path=ppt/tags/tag229.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17"/>
</p:tagLst>
</file>

<file path=ppt/tags/tag231.xml><?xml version="1.0" encoding="utf-8"?>
<p:tagLst xmlns:a="http://schemas.openxmlformats.org/drawingml/2006/main" xmlns:r="http://schemas.openxmlformats.org/officeDocument/2006/relationships" xmlns:p="http://schemas.openxmlformats.org/presentationml/2006/main">
  <p:tag name="NUM" val="18"/>
</p:tagLst>
</file>

<file path=ppt/tags/tag232.xml><?xml version="1.0" encoding="utf-8"?>
<p:tagLst xmlns:a="http://schemas.openxmlformats.org/drawingml/2006/main" xmlns:r="http://schemas.openxmlformats.org/officeDocument/2006/relationships" xmlns:p="http://schemas.openxmlformats.org/presentationml/2006/main">
  <p:tag name="NUM" val="19"/>
</p:tagLst>
</file>

<file path=ppt/tags/tag233.xml><?xml version="1.0" encoding="utf-8"?>
<p:tagLst xmlns:a="http://schemas.openxmlformats.org/drawingml/2006/main" xmlns:r="http://schemas.openxmlformats.org/officeDocument/2006/relationships" xmlns:p="http://schemas.openxmlformats.org/presentationml/2006/main">
  <p:tag name="NUM" val="20"/>
</p:tagLst>
</file>

<file path=ppt/tags/tag234.xml><?xml version="1.0" encoding="utf-8"?>
<p:tagLst xmlns:a="http://schemas.openxmlformats.org/drawingml/2006/main" xmlns:r="http://schemas.openxmlformats.org/officeDocument/2006/relationships" xmlns:p="http://schemas.openxmlformats.org/presentationml/2006/main">
  <p:tag name="NUM" val="21"/>
</p:tagLst>
</file>

<file path=ppt/tags/tag235.xml><?xml version="1.0" encoding="utf-8"?>
<p:tagLst xmlns:a="http://schemas.openxmlformats.org/drawingml/2006/main" xmlns:r="http://schemas.openxmlformats.org/officeDocument/2006/relationships" xmlns:p="http://schemas.openxmlformats.org/presentationml/2006/main">
  <p:tag name="NUM" val="22"/>
</p:tagLst>
</file>

<file path=ppt/tags/tag236.xml><?xml version="1.0" encoding="utf-8"?>
<p:tagLst xmlns:a="http://schemas.openxmlformats.org/drawingml/2006/main" xmlns:r="http://schemas.openxmlformats.org/officeDocument/2006/relationships" xmlns:p="http://schemas.openxmlformats.org/presentationml/2006/main">
  <p:tag name="NUM" val="23"/>
</p:tagLst>
</file>

<file path=ppt/tags/tag237.xml><?xml version="1.0" encoding="utf-8"?>
<p:tagLst xmlns:a="http://schemas.openxmlformats.org/drawingml/2006/main" xmlns:r="http://schemas.openxmlformats.org/officeDocument/2006/relationships" xmlns:p="http://schemas.openxmlformats.org/presentationml/2006/main">
  <p:tag name="NUM" val="24"/>
</p:tagLst>
</file>

<file path=ppt/tags/tag238.xml><?xml version="1.0" encoding="utf-8"?>
<p:tagLst xmlns:a="http://schemas.openxmlformats.org/drawingml/2006/main" xmlns:r="http://schemas.openxmlformats.org/officeDocument/2006/relationships" xmlns:p="http://schemas.openxmlformats.org/presentationml/2006/main">
  <p:tag name="NUM" val="25"/>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5"/>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7"/>
</p:tagLst>
</file>

<file path=ppt/tags/tag249.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9"/>
</p:tagLst>
</file>

<file path=ppt/tags/tag251.xml><?xml version="1.0" encoding="utf-8"?>
<p:tagLst xmlns:a="http://schemas.openxmlformats.org/drawingml/2006/main" xmlns:r="http://schemas.openxmlformats.org/officeDocument/2006/relationships" xmlns:p="http://schemas.openxmlformats.org/presentationml/2006/main">
  <p:tag name="NUM" val="10"/>
</p:tagLst>
</file>

<file path=ppt/tags/tag252.xml><?xml version="1.0" encoding="utf-8"?>
<p:tagLst xmlns:a="http://schemas.openxmlformats.org/drawingml/2006/main" xmlns:r="http://schemas.openxmlformats.org/officeDocument/2006/relationships" xmlns:p="http://schemas.openxmlformats.org/presentationml/2006/main">
  <p:tag name="NUM" val="11"/>
</p:tagLst>
</file>

<file path=ppt/tags/tag253.xml><?xml version="1.0" encoding="utf-8"?>
<p:tagLst xmlns:a="http://schemas.openxmlformats.org/drawingml/2006/main" xmlns:r="http://schemas.openxmlformats.org/officeDocument/2006/relationships" xmlns:p="http://schemas.openxmlformats.org/presentationml/2006/main">
  <p:tag name="NUM" val="12"/>
</p:tagLst>
</file>

<file path=ppt/tags/tag254.xml><?xml version="1.0" encoding="utf-8"?>
<p:tagLst xmlns:a="http://schemas.openxmlformats.org/drawingml/2006/main" xmlns:r="http://schemas.openxmlformats.org/officeDocument/2006/relationships" xmlns:p="http://schemas.openxmlformats.org/presentationml/2006/main">
  <p:tag name="NUM" val="13"/>
</p:tagLst>
</file>

<file path=ppt/tags/tag255.xml><?xml version="1.0" encoding="utf-8"?>
<p:tagLst xmlns:a="http://schemas.openxmlformats.org/drawingml/2006/main" xmlns:r="http://schemas.openxmlformats.org/officeDocument/2006/relationships" xmlns:p="http://schemas.openxmlformats.org/presentationml/2006/main">
  <p:tag name="NUM" val="14"/>
</p:tagLst>
</file>

<file path=ppt/tags/tag256.xml><?xml version="1.0" encoding="utf-8"?>
<p:tagLst xmlns:a="http://schemas.openxmlformats.org/drawingml/2006/main" xmlns:r="http://schemas.openxmlformats.org/officeDocument/2006/relationships" xmlns:p="http://schemas.openxmlformats.org/presentationml/2006/main">
  <p:tag name="NUM" val="15"/>
</p:tagLst>
</file>

<file path=ppt/tags/tag257.xml><?xml version="1.0" encoding="utf-8"?>
<p:tagLst xmlns:a="http://schemas.openxmlformats.org/drawingml/2006/main" xmlns:r="http://schemas.openxmlformats.org/officeDocument/2006/relationships" xmlns:p="http://schemas.openxmlformats.org/presentationml/2006/main">
  <p:tag name="NUM" val="16"/>
</p:tagLst>
</file>

<file path=ppt/tags/tag258.xml><?xml version="1.0" encoding="utf-8"?>
<p:tagLst xmlns:a="http://schemas.openxmlformats.org/drawingml/2006/main" xmlns:r="http://schemas.openxmlformats.org/officeDocument/2006/relationships" xmlns:p="http://schemas.openxmlformats.org/presentationml/2006/main">
  <p:tag name="NUM" val="17"/>
</p:tagLst>
</file>

<file path=ppt/tags/tag259.xml><?xml version="1.0" encoding="utf-8"?>
<p:tagLst xmlns:a="http://schemas.openxmlformats.org/drawingml/2006/main" xmlns:r="http://schemas.openxmlformats.org/officeDocument/2006/relationships" xmlns:p="http://schemas.openxmlformats.org/presentationml/2006/main">
  <p:tag name="NUM" val="18"/>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9"/>
</p:tagLst>
</file>

<file path=ppt/tags/tag261.xml><?xml version="1.0" encoding="utf-8"?>
<p:tagLst xmlns:a="http://schemas.openxmlformats.org/drawingml/2006/main" xmlns:r="http://schemas.openxmlformats.org/officeDocument/2006/relationships" xmlns:p="http://schemas.openxmlformats.org/presentationml/2006/main">
  <p:tag name="NUM" val="20"/>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3"/>
</p:tagLst>
</file>

<file path=ppt/tags/tag265.xml><?xml version="1.0" encoding="utf-8"?>
<p:tagLst xmlns:a="http://schemas.openxmlformats.org/drawingml/2006/main" xmlns:r="http://schemas.openxmlformats.org/officeDocument/2006/relationships" xmlns:p="http://schemas.openxmlformats.org/presentationml/2006/main">
  <p:tag name="NUM" val="4"/>
</p:tagLst>
</file>

<file path=ppt/tags/tag266.xml><?xml version="1.0" encoding="utf-8"?>
<p:tagLst xmlns:a="http://schemas.openxmlformats.org/drawingml/2006/main" xmlns:r="http://schemas.openxmlformats.org/officeDocument/2006/relationships" xmlns:p="http://schemas.openxmlformats.org/presentationml/2006/main">
  <p:tag name="NUM" val="5"/>
</p:tagLst>
</file>

<file path=ppt/tags/tag267.xml><?xml version="1.0" encoding="utf-8"?>
<p:tagLst xmlns:a="http://schemas.openxmlformats.org/drawingml/2006/main" xmlns:r="http://schemas.openxmlformats.org/officeDocument/2006/relationships" xmlns:p="http://schemas.openxmlformats.org/presentationml/2006/main">
  <p:tag name="NUM" val="6"/>
</p:tagLst>
</file>

<file path=ppt/tags/tag268.xml><?xml version="1.0" encoding="utf-8"?>
<p:tagLst xmlns:a="http://schemas.openxmlformats.org/drawingml/2006/main" xmlns:r="http://schemas.openxmlformats.org/officeDocument/2006/relationships" xmlns:p="http://schemas.openxmlformats.org/presentationml/2006/main">
  <p:tag name="NUM" val="7"/>
</p:tagLst>
</file>

<file path=ppt/tags/tag269.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9"/>
</p:tagLst>
</file>

<file path=ppt/tags/tag271.xml><?xml version="1.0" encoding="utf-8"?>
<p:tagLst xmlns:a="http://schemas.openxmlformats.org/drawingml/2006/main" xmlns:r="http://schemas.openxmlformats.org/officeDocument/2006/relationships" xmlns:p="http://schemas.openxmlformats.org/presentationml/2006/main">
  <p:tag name="NUM" val="10"/>
</p:tagLst>
</file>

<file path=ppt/tags/tag272.xml><?xml version="1.0" encoding="utf-8"?>
<p:tagLst xmlns:a="http://schemas.openxmlformats.org/drawingml/2006/main" xmlns:r="http://schemas.openxmlformats.org/officeDocument/2006/relationships" xmlns:p="http://schemas.openxmlformats.org/presentationml/2006/main">
  <p:tag name="NUM" val="11"/>
</p:tagLst>
</file>

<file path=ppt/tags/tag273.xml><?xml version="1.0" encoding="utf-8"?>
<p:tagLst xmlns:a="http://schemas.openxmlformats.org/drawingml/2006/main" xmlns:r="http://schemas.openxmlformats.org/officeDocument/2006/relationships" xmlns:p="http://schemas.openxmlformats.org/presentationml/2006/main">
  <p:tag name="NUM" val="12"/>
</p:tagLst>
</file>

<file path=ppt/tags/tag274.xml><?xml version="1.0" encoding="utf-8"?>
<p:tagLst xmlns:a="http://schemas.openxmlformats.org/drawingml/2006/main" xmlns:r="http://schemas.openxmlformats.org/officeDocument/2006/relationships" xmlns:p="http://schemas.openxmlformats.org/presentationml/2006/main">
  <p:tag name="NUM" val="13"/>
</p:tagLst>
</file>

<file path=ppt/tags/tag275.xml><?xml version="1.0" encoding="utf-8"?>
<p:tagLst xmlns:a="http://schemas.openxmlformats.org/drawingml/2006/main" xmlns:r="http://schemas.openxmlformats.org/officeDocument/2006/relationships" xmlns:p="http://schemas.openxmlformats.org/presentationml/2006/main">
  <p:tag name="NUM" val="14"/>
</p:tagLst>
</file>

<file path=ppt/tags/tag276.xml><?xml version="1.0" encoding="utf-8"?>
<p:tagLst xmlns:a="http://schemas.openxmlformats.org/drawingml/2006/main" xmlns:r="http://schemas.openxmlformats.org/officeDocument/2006/relationships" xmlns:p="http://schemas.openxmlformats.org/presentationml/2006/main">
  <p:tag name="NUM" val="15"/>
</p:tagLst>
</file>

<file path=ppt/tags/tag277.xml><?xml version="1.0" encoding="utf-8"?>
<p:tagLst xmlns:a="http://schemas.openxmlformats.org/drawingml/2006/main" xmlns:r="http://schemas.openxmlformats.org/officeDocument/2006/relationships" xmlns:p="http://schemas.openxmlformats.org/presentationml/2006/main">
  <p:tag name="NUM" val="16"/>
</p:tagLst>
</file>

<file path=ppt/tags/tag278.xml><?xml version="1.0" encoding="utf-8"?>
<p:tagLst xmlns:a="http://schemas.openxmlformats.org/drawingml/2006/main" xmlns:r="http://schemas.openxmlformats.org/officeDocument/2006/relationships" xmlns:p="http://schemas.openxmlformats.org/presentationml/2006/main">
  <p:tag name="NUM" val="17"/>
</p:tagLst>
</file>

<file path=ppt/tags/tag279.xml><?xml version="1.0" encoding="utf-8"?>
<p:tagLst xmlns:a="http://schemas.openxmlformats.org/drawingml/2006/main" xmlns:r="http://schemas.openxmlformats.org/officeDocument/2006/relationships" xmlns:p="http://schemas.openxmlformats.org/presentationml/2006/main">
  <p:tag name="NUM" val="18"/>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19"/>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6"/>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5"/>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4"/>
</p:tagLst>
</file>

<file path=ppt/tags/tag296.xml><?xml version="1.0" encoding="utf-8"?>
<p:tagLst xmlns:a="http://schemas.openxmlformats.org/drawingml/2006/main" xmlns:r="http://schemas.openxmlformats.org/officeDocument/2006/relationships" xmlns:p="http://schemas.openxmlformats.org/presentationml/2006/main">
  <p:tag name="NUM" val="5"/>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4"/>
</p:tagLst>
</file>

<file path=ppt/tags/tag301.xml><?xml version="1.0" encoding="utf-8"?>
<p:tagLst xmlns:a="http://schemas.openxmlformats.org/drawingml/2006/main" xmlns:r="http://schemas.openxmlformats.org/officeDocument/2006/relationships" xmlns:p="http://schemas.openxmlformats.org/presentationml/2006/main">
  <p:tag name="NUM" val="5"/>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3"/>
</p:tagLst>
</file>

<file path=ppt/tags/tag305.xml><?xml version="1.0" encoding="utf-8"?>
<p:tagLst xmlns:a="http://schemas.openxmlformats.org/drawingml/2006/main" xmlns:r="http://schemas.openxmlformats.org/officeDocument/2006/relationships" xmlns:p="http://schemas.openxmlformats.org/presentationml/2006/main">
  <p:tag name="NUM" val="1"/>
</p:tagLst>
</file>

<file path=ppt/tags/tag306.xml><?xml version="1.0" encoding="utf-8"?>
<p:tagLst xmlns:a="http://schemas.openxmlformats.org/drawingml/2006/main" xmlns:r="http://schemas.openxmlformats.org/officeDocument/2006/relationships" xmlns:p="http://schemas.openxmlformats.org/presentationml/2006/main">
  <p:tag name="NUM" val="2"/>
</p:tagLst>
</file>

<file path=ppt/tags/tag307.xml><?xml version="1.0" encoding="utf-8"?>
<p:tagLst xmlns:a="http://schemas.openxmlformats.org/drawingml/2006/main" xmlns:r="http://schemas.openxmlformats.org/officeDocument/2006/relationships" xmlns:p="http://schemas.openxmlformats.org/presentationml/2006/main">
  <p:tag name="NUM" val="3"/>
</p:tagLst>
</file>

<file path=ppt/tags/tag308.xml><?xml version="1.0" encoding="utf-8"?>
<p:tagLst xmlns:a="http://schemas.openxmlformats.org/drawingml/2006/main" xmlns:r="http://schemas.openxmlformats.org/officeDocument/2006/relationships" xmlns:p="http://schemas.openxmlformats.org/presentationml/2006/main">
  <p:tag name="NUM" val="4"/>
</p:tagLst>
</file>

<file path=ppt/tags/tag309.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3"/>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5"/>
</p:tagLst>
</file>

<file path=ppt/tags/tag315.xml><?xml version="1.0" encoding="utf-8"?>
<p:tagLst xmlns:a="http://schemas.openxmlformats.org/drawingml/2006/main" xmlns:r="http://schemas.openxmlformats.org/officeDocument/2006/relationships" xmlns:p="http://schemas.openxmlformats.org/presentationml/2006/main">
  <p:tag name="NUM" val="6"/>
</p:tagLst>
</file>

<file path=ppt/tags/tag316.xml><?xml version="1.0" encoding="utf-8"?>
<p:tagLst xmlns:a="http://schemas.openxmlformats.org/drawingml/2006/main" xmlns:r="http://schemas.openxmlformats.org/officeDocument/2006/relationships" xmlns:p="http://schemas.openxmlformats.org/presentationml/2006/main">
  <p:tag name="NUM" val="7"/>
</p:tagLst>
</file>

<file path=ppt/tags/tag317.xml><?xml version="1.0" encoding="utf-8"?>
<p:tagLst xmlns:a="http://schemas.openxmlformats.org/drawingml/2006/main" xmlns:r="http://schemas.openxmlformats.org/officeDocument/2006/relationships" xmlns:p="http://schemas.openxmlformats.org/presentationml/2006/main">
  <p:tag name="NUM" val="8"/>
</p:tagLst>
</file>

<file path=ppt/tags/tag318.xml><?xml version="1.0" encoding="utf-8"?>
<p:tagLst xmlns:a="http://schemas.openxmlformats.org/drawingml/2006/main" xmlns:r="http://schemas.openxmlformats.org/officeDocument/2006/relationships" xmlns:p="http://schemas.openxmlformats.org/presentationml/2006/main">
  <p:tag name="NUM" val="9"/>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2"/>
</p:tagLst>
</file>

<file path=ppt/tags/tag321.xml><?xml version="1.0" encoding="utf-8"?>
<p:tagLst xmlns:a="http://schemas.openxmlformats.org/drawingml/2006/main" xmlns:r="http://schemas.openxmlformats.org/officeDocument/2006/relationships" xmlns:p="http://schemas.openxmlformats.org/presentationml/2006/main">
  <p:tag name="NUM" val="3"/>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3"/>
</p:tagLst>
</file>

<file path=ppt/tags/tag325.xml><?xml version="1.0" encoding="utf-8"?>
<p:tagLst xmlns:a="http://schemas.openxmlformats.org/drawingml/2006/main" xmlns:r="http://schemas.openxmlformats.org/officeDocument/2006/relationships" xmlns:p="http://schemas.openxmlformats.org/presentationml/2006/main">
  <p:tag name="NUM" val="4"/>
</p:tagLst>
</file>

<file path=ppt/tags/tag326.xml><?xml version="1.0" encoding="utf-8"?>
<p:tagLst xmlns:a="http://schemas.openxmlformats.org/drawingml/2006/main" xmlns:r="http://schemas.openxmlformats.org/officeDocument/2006/relationships" xmlns:p="http://schemas.openxmlformats.org/presentationml/2006/main">
  <p:tag name="NUM" val="5"/>
</p:tagLst>
</file>

<file path=ppt/tags/tag327.xml><?xml version="1.0" encoding="utf-8"?>
<p:tagLst xmlns:a="http://schemas.openxmlformats.org/drawingml/2006/main" xmlns:r="http://schemas.openxmlformats.org/officeDocument/2006/relationships" xmlns:p="http://schemas.openxmlformats.org/presentationml/2006/main">
  <p:tag name="NUM" val="6"/>
</p:tagLst>
</file>

<file path=ppt/tags/tag328.xml><?xml version="1.0" encoding="utf-8"?>
<p:tagLst xmlns:a="http://schemas.openxmlformats.org/drawingml/2006/main" xmlns:r="http://schemas.openxmlformats.org/officeDocument/2006/relationships" xmlns:p="http://schemas.openxmlformats.org/presentationml/2006/main">
  <p:tag name="NUM" val="7"/>
</p:tagLst>
</file>

<file path=ppt/tags/tag329.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9"/>
</p:tagLst>
</file>

<file path=ppt/tags/tag331.xml><?xml version="1.0" encoding="utf-8"?>
<p:tagLst xmlns:a="http://schemas.openxmlformats.org/drawingml/2006/main" xmlns:r="http://schemas.openxmlformats.org/officeDocument/2006/relationships" xmlns:p="http://schemas.openxmlformats.org/presentationml/2006/main">
  <p:tag name="NUM" val="1"/>
</p:tagLst>
</file>

<file path=ppt/tags/tag332.xml><?xml version="1.0" encoding="utf-8"?>
<p:tagLst xmlns:a="http://schemas.openxmlformats.org/drawingml/2006/main" xmlns:r="http://schemas.openxmlformats.org/officeDocument/2006/relationships" xmlns:p="http://schemas.openxmlformats.org/presentationml/2006/main">
  <p:tag name="NUM" val="2"/>
</p:tagLst>
</file>

<file path=ppt/tags/tag333.xml><?xml version="1.0" encoding="utf-8"?>
<p:tagLst xmlns:a="http://schemas.openxmlformats.org/drawingml/2006/main" xmlns:r="http://schemas.openxmlformats.org/officeDocument/2006/relationships" xmlns:p="http://schemas.openxmlformats.org/presentationml/2006/main">
  <p:tag name="NUM" val="3"/>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3"/>
</p:tagLst>
</file>

<file path=ppt/tags/tag337.xml><?xml version="1.0" encoding="utf-8"?>
<p:tagLst xmlns:a="http://schemas.openxmlformats.org/drawingml/2006/main" xmlns:r="http://schemas.openxmlformats.org/officeDocument/2006/relationships" xmlns:p="http://schemas.openxmlformats.org/presentationml/2006/main">
  <p:tag name="NUM" val="4"/>
</p:tagLst>
</file>

<file path=ppt/tags/tag338.xml><?xml version="1.0" encoding="utf-8"?>
<p:tagLst xmlns:a="http://schemas.openxmlformats.org/drawingml/2006/main" xmlns:r="http://schemas.openxmlformats.org/officeDocument/2006/relationships" xmlns:p="http://schemas.openxmlformats.org/presentationml/2006/main">
  <p:tag name="NUM" val="5"/>
</p:tagLst>
</file>

<file path=ppt/tags/tag339.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40.xml><?xml version="1.0" encoding="utf-8"?>
<p:tagLst xmlns:a="http://schemas.openxmlformats.org/drawingml/2006/main" xmlns:r="http://schemas.openxmlformats.org/officeDocument/2006/relationships" xmlns:p="http://schemas.openxmlformats.org/presentationml/2006/main">
  <p:tag name="NUM" val="1"/>
</p:tagLst>
</file>

<file path=ppt/tags/tag341.xml><?xml version="1.0" encoding="utf-8"?>
<p:tagLst xmlns:a="http://schemas.openxmlformats.org/drawingml/2006/main" xmlns:r="http://schemas.openxmlformats.org/officeDocument/2006/relationships" xmlns:p="http://schemas.openxmlformats.org/presentationml/2006/main">
  <p:tag name="NUM" val="2"/>
</p:tagLst>
</file>

<file path=ppt/tags/tag342.xml><?xml version="1.0" encoding="utf-8"?>
<p:tagLst xmlns:a="http://schemas.openxmlformats.org/drawingml/2006/main" xmlns:r="http://schemas.openxmlformats.org/officeDocument/2006/relationships" xmlns:p="http://schemas.openxmlformats.org/presentationml/2006/main">
  <p:tag name="NUM" val="3"/>
</p:tagLst>
</file>

<file path=ppt/tags/tag343.xml><?xml version="1.0" encoding="utf-8"?>
<p:tagLst xmlns:a="http://schemas.openxmlformats.org/drawingml/2006/main" xmlns:r="http://schemas.openxmlformats.org/officeDocument/2006/relationships" xmlns:p="http://schemas.openxmlformats.org/presentationml/2006/main">
  <p:tag name="NUM" val="4"/>
</p:tagLst>
</file>

<file path=ppt/tags/tag344.xml><?xml version="1.0" encoding="utf-8"?>
<p:tagLst xmlns:a="http://schemas.openxmlformats.org/drawingml/2006/main" xmlns:r="http://schemas.openxmlformats.org/officeDocument/2006/relationships" xmlns:p="http://schemas.openxmlformats.org/presentationml/2006/main">
  <p:tag name="NUM" val="5"/>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3"/>
</p:tagLst>
</file>

<file path=ppt/tags/tag348.xml><?xml version="1.0" encoding="utf-8"?>
<p:tagLst xmlns:a="http://schemas.openxmlformats.org/drawingml/2006/main" xmlns:r="http://schemas.openxmlformats.org/officeDocument/2006/relationships" xmlns:p="http://schemas.openxmlformats.org/presentationml/2006/main">
  <p:tag name="NUM" val="4"/>
</p:tagLst>
</file>

<file path=ppt/tags/tag349.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1"/>
</p:tagLst>
</file>

<file path=ppt/tags/tag351.xml><?xml version="1.0" encoding="utf-8"?>
<p:tagLst xmlns:a="http://schemas.openxmlformats.org/drawingml/2006/main" xmlns:r="http://schemas.openxmlformats.org/officeDocument/2006/relationships" xmlns:p="http://schemas.openxmlformats.org/presentationml/2006/main">
  <p:tag name="NUM" val="2"/>
</p:tagLst>
</file>

<file path=ppt/tags/tag352.xml><?xml version="1.0" encoding="utf-8"?>
<p:tagLst xmlns:a="http://schemas.openxmlformats.org/drawingml/2006/main" xmlns:r="http://schemas.openxmlformats.org/officeDocument/2006/relationships" xmlns:p="http://schemas.openxmlformats.org/presentationml/2006/main">
  <p:tag name="NUM" val="3"/>
</p:tagLst>
</file>

<file path=ppt/tags/tag353.xml><?xml version="1.0" encoding="utf-8"?>
<p:tagLst xmlns:a="http://schemas.openxmlformats.org/drawingml/2006/main" xmlns:r="http://schemas.openxmlformats.org/officeDocument/2006/relationships" xmlns:p="http://schemas.openxmlformats.org/presentationml/2006/main">
  <p:tag name="NUM" val="4"/>
</p:tagLst>
</file>

<file path=ppt/tags/tag354.xml><?xml version="1.0" encoding="utf-8"?>
<p:tagLst xmlns:a="http://schemas.openxmlformats.org/drawingml/2006/main" xmlns:r="http://schemas.openxmlformats.org/officeDocument/2006/relationships" xmlns:p="http://schemas.openxmlformats.org/presentationml/2006/main">
  <p:tag name="NUM" val="5"/>
</p:tagLst>
</file>

<file path=ppt/tags/tag355.xml><?xml version="1.0" encoding="utf-8"?>
<p:tagLst xmlns:a="http://schemas.openxmlformats.org/drawingml/2006/main" xmlns:r="http://schemas.openxmlformats.org/officeDocument/2006/relationships" xmlns:p="http://schemas.openxmlformats.org/presentationml/2006/main">
  <p:tag name="NUM" val="6"/>
</p:tagLst>
</file>

<file path=ppt/tags/tag356.xml><?xml version="1.0" encoding="utf-8"?>
<p:tagLst xmlns:a="http://schemas.openxmlformats.org/drawingml/2006/main" xmlns:r="http://schemas.openxmlformats.org/officeDocument/2006/relationships" xmlns:p="http://schemas.openxmlformats.org/presentationml/2006/main">
  <p:tag name="NUM" val="7"/>
</p:tagLst>
</file>

<file path=ppt/tags/tag357.xml><?xml version="1.0" encoding="utf-8"?>
<p:tagLst xmlns:a="http://schemas.openxmlformats.org/drawingml/2006/main" xmlns:r="http://schemas.openxmlformats.org/officeDocument/2006/relationships" xmlns:p="http://schemas.openxmlformats.org/presentationml/2006/main">
  <p:tag name="NUM" val="8"/>
</p:tagLst>
</file>

<file path=ppt/tags/tag358.xml><?xml version="1.0" encoding="utf-8"?>
<p:tagLst xmlns:a="http://schemas.openxmlformats.org/drawingml/2006/main" xmlns:r="http://schemas.openxmlformats.org/officeDocument/2006/relationships" xmlns:p="http://schemas.openxmlformats.org/presentationml/2006/main">
  <p:tag name="NUM" val="9"/>
</p:tagLst>
</file>

<file path=ppt/tags/tag359.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60.xml><?xml version="1.0" encoding="utf-8"?>
<p:tagLst xmlns:a="http://schemas.openxmlformats.org/drawingml/2006/main" xmlns:r="http://schemas.openxmlformats.org/officeDocument/2006/relationships" xmlns:p="http://schemas.openxmlformats.org/presentationml/2006/main">
  <p:tag name="NUM" val="2"/>
</p:tagLst>
</file>

<file path=ppt/tags/tag361.xml><?xml version="1.0" encoding="utf-8"?>
<p:tagLst xmlns:a="http://schemas.openxmlformats.org/drawingml/2006/main" xmlns:r="http://schemas.openxmlformats.org/officeDocument/2006/relationships" xmlns:p="http://schemas.openxmlformats.org/presentationml/2006/main">
  <p:tag name="NUM" val="3"/>
</p:tagLst>
</file>

<file path=ppt/tags/tag362.xml><?xml version="1.0" encoding="utf-8"?>
<p:tagLst xmlns:a="http://schemas.openxmlformats.org/drawingml/2006/main" xmlns:r="http://schemas.openxmlformats.org/officeDocument/2006/relationships" xmlns:p="http://schemas.openxmlformats.org/presentationml/2006/main">
  <p:tag name="NUM" val="4"/>
</p:tagLst>
</file>

<file path=ppt/tags/tag363.xml><?xml version="1.0" encoding="utf-8"?>
<p:tagLst xmlns:a="http://schemas.openxmlformats.org/drawingml/2006/main" xmlns:r="http://schemas.openxmlformats.org/officeDocument/2006/relationships" xmlns:p="http://schemas.openxmlformats.org/presentationml/2006/main">
  <p:tag name="NUM" val="5"/>
</p:tagLst>
</file>

<file path=ppt/tags/tag364.xml><?xml version="1.0" encoding="utf-8"?>
<p:tagLst xmlns:a="http://schemas.openxmlformats.org/drawingml/2006/main" xmlns:r="http://schemas.openxmlformats.org/officeDocument/2006/relationships" xmlns:p="http://schemas.openxmlformats.org/presentationml/2006/main">
  <p:tag name="NUM" val="6"/>
</p:tagLst>
</file>

<file path=ppt/tags/tag365.xml><?xml version="1.0" encoding="utf-8"?>
<p:tagLst xmlns:a="http://schemas.openxmlformats.org/drawingml/2006/main" xmlns:r="http://schemas.openxmlformats.org/officeDocument/2006/relationships" xmlns:p="http://schemas.openxmlformats.org/presentationml/2006/main">
  <p:tag name="NUM" val="7"/>
</p:tagLst>
</file>

<file path=ppt/tags/tag366.xml><?xml version="1.0" encoding="utf-8"?>
<p:tagLst xmlns:a="http://schemas.openxmlformats.org/drawingml/2006/main" xmlns:r="http://schemas.openxmlformats.org/officeDocument/2006/relationships" xmlns:p="http://schemas.openxmlformats.org/presentationml/2006/main">
  <p:tag name="NUM" val="8"/>
</p:tagLst>
</file>

<file path=ppt/tags/tag367.xml><?xml version="1.0" encoding="utf-8"?>
<p:tagLst xmlns:a="http://schemas.openxmlformats.org/drawingml/2006/main" xmlns:r="http://schemas.openxmlformats.org/officeDocument/2006/relationships" xmlns:p="http://schemas.openxmlformats.org/presentationml/2006/main">
  <p:tag name="NUM" val="9"/>
</p:tagLst>
</file>

<file path=ppt/tags/tag368.xml><?xml version="1.0" encoding="utf-8"?>
<p:tagLst xmlns:a="http://schemas.openxmlformats.org/drawingml/2006/main" xmlns:r="http://schemas.openxmlformats.org/officeDocument/2006/relationships" xmlns:p="http://schemas.openxmlformats.org/presentationml/2006/main">
  <p:tag name="NUM" val="10"/>
</p:tagLst>
</file>

<file path=ppt/tags/tag369.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2"/>
</p:tagLst>
</file>

<file path=ppt/tags/tag371.xml><?xml version="1.0" encoding="utf-8"?>
<p:tagLst xmlns:a="http://schemas.openxmlformats.org/drawingml/2006/main" xmlns:r="http://schemas.openxmlformats.org/officeDocument/2006/relationships" xmlns:p="http://schemas.openxmlformats.org/presentationml/2006/main">
  <p:tag name="NUM" val="3"/>
</p:tagLst>
</file>

<file path=ppt/tags/tag372.xml><?xml version="1.0" encoding="utf-8"?>
<p:tagLst xmlns:a="http://schemas.openxmlformats.org/drawingml/2006/main" xmlns:r="http://schemas.openxmlformats.org/officeDocument/2006/relationships" xmlns:p="http://schemas.openxmlformats.org/presentationml/2006/main">
  <p:tag name="NUM" val="4"/>
</p:tagLst>
</file>

<file path=ppt/tags/tag373.xml><?xml version="1.0" encoding="utf-8"?>
<p:tagLst xmlns:a="http://schemas.openxmlformats.org/drawingml/2006/main" xmlns:r="http://schemas.openxmlformats.org/officeDocument/2006/relationships" xmlns:p="http://schemas.openxmlformats.org/presentationml/2006/main">
  <p:tag name="NUM" val="5"/>
</p:tagLst>
</file>

<file path=ppt/tags/tag374.xml><?xml version="1.0" encoding="utf-8"?>
<p:tagLst xmlns:a="http://schemas.openxmlformats.org/drawingml/2006/main" xmlns:r="http://schemas.openxmlformats.org/officeDocument/2006/relationships" xmlns:p="http://schemas.openxmlformats.org/presentationml/2006/main">
  <p:tag name="NUM" val="1"/>
</p:tagLst>
</file>

<file path=ppt/tags/tag375.xml><?xml version="1.0" encoding="utf-8"?>
<p:tagLst xmlns:a="http://schemas.openxmlformats.org/drawingml/2006/main" xmlns:r="http://schemas.openxmlformats.org/officeDocument/2006/relationships" xmlns:p="http://schemas.openxmlformats.org/presentationml/2006/main">
  <p:tag name="NUM" val="2"/>
</p:tagLst>
</file>

<file path=ppt/tags/tag376.xml><?xml version="1.0" encoding="utf-8"?>
<p:tagLst xmlns:a="http://schemas.openxmlformats.org/drawingml/2006/main" xmlns:r="http://schemas.openxmlformats.org/officeDocument/2006/relationships" xmlns:p="http://schemas.openxmlformats.org/presentationml/2006/main">
  <p:tag name="NUM" val="3"/>
</p:tagLst>
</file>

<file path=ppt/tags/tag377.xml><?xml version="1.0" encoding="utf-8"?>
<p:tagLst xmlns:a="http://schemas.openxmlformats.org/drawingml/2006/main" xmlns:r="http://schemas.openxmlformats.org/officeDocument/2006/relationships" xmlns:p="http://schemas.openxmlformats.org/presentationml/2006/main">
  <p:tag name="NUM" val="4"/>
</p:tagLst>
</file>

<file path=ppt/tags/tag378.xml><?xml version="1.0" encoding="utf-8"?>
<p:tagLst xmlns:a="http://schemas.openxmlformats.org/drawingml/2006/main" xmlns:r="http://schemas.openxmlformats.org/officeDocument/2006/relationships" xmlns:p="http://schemas.openxmlformats.org/presentationml/2006/main">
  <p:tag name="NUM" val="5"/>
</p:tagLst>
</file>

<file path=ppt/tags/tag379.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80.xml><?xml version="1.0" encoding="utf-8"?>
<p:tagLst xmlns:a="http://schemas.openxmlformats.org/drawingml/2006/main" xmlns:r="http://schemas.openxmlformats.org/officeDocument/2006/relationships" xmlns:p="http://schemas.openxmlformats.org/presentationml/2006/main">
  <p:tag name="NUM" val="1"/>
</p:tagLst>
</file>

<file path=ppt/tags/tag381.xml><?xml version="1.0" encoding="utf-8"?>
<p:tagLst xmlns:a="http://schemas.openxmlformats.org/drawingml/2006/main" xmlns:r="http://schemas.openxmlformats.org/officeDocument/2006/relationships" xmlns:p="http://schemas.openxmlformats.org/presentationml/2006/main">
  <p:tag name="NUM" val="2"/>
</p:tagLst>
</file>

<file path=ppt/tags/tag382.xml><?xml version="1.0" encoding="utf-8"?>
<p:tagLst xmlns:a="http://schemas.openxmlformats.org/drawingml/2006/main" xmlns:r="http://schemas.openxmlformats.org/officeDocument/2006/relationships" xmlns:p="http://schemas.openxmlformats.org/presentationml/2006/main">
  <p:tag name="NUM" val="3"/>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85.xml><?xml version="1.0" encoding="utf-8"?>
<p:tagLst xmlns:a="http://schemas.openxmlformats.org/drawingml/2006/main" xmlns:r="http://schemas.openxmlformats.org/officeDocument/2006/relationships" xmlns:p="http://schemas.openxmlformats.org/presentationml/2006/main">
  <p:tag name="NUM" val="3"/>
</p:tagLst>
</file>

<file path=ppt/tags/tag386.xml><?xml version="1.0" encoding="utf-8"?>
<p:tagLst xmlns:a="http://schemas.openxmlformats.org/drawingml/2006/main" xmlns:r="http://schemas.openxmlformats.org/officeDocument/2006/relationships" xmlns:p="http://schemas.openxmlformats.org/presentationml/2006/main">
  <p:tag name="NUM" val="4"/>
</p:tagLst>
</file>

<file path=ppt/tags/tag387.xml><?xml version="1.0" encoding="utf-8"?>
<p:tagLst xmlns:a="http://schemas.openxmlformats.org/drawingml/2006/main" xmlns:r="http://schemas.openxmlformats.org/officeDocument/2006/relationships" xmlns:p="http://schemas.openxmlformats.org/presentationml/2006/main">
  <p:tag name="NUM" val="1"/>
</p:tagLst>
</file>

<file path=ppt/tags/tag388.xml><?xml version="1.0" encoding="utf-8"?>
<p:tagLst xmlns:a="http://schemas.openxmlformats.org/drawingml/2006/main" xmlns:r="http://schemas.openxmlformats.org/officeDocument/2006/relationships" xmlns:p="http://schemas.openxmlformats.org/presentationml/2006/main">
  <p:tag name="NUM" val="2"/>
</p:tagLst>
</file>

<file path=ppt/tags/tag389.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390.xml><?xml version="1.0" encoding="utf-8"?>
<p:tagLst xmlns:a="http://schemas.openxmlformats.org/drawingml/2006/main" xmlns:r="http://schemas.openxmlformats.org/officeDocument/2006/relationships" xmlns:p="http://schemas.openxmlformats.org/presentationml/2006/main">
  <p:tag name="NUM" val="4"/>
</p:tagLst>
</file>

<file path=ppt/tags/tag391.xml><?xml version="1.0" encoding="utf-8"?>
<p:tagLst xmlns:a="http://schemas.openxmlformats.org/drawingml/2006/main" xmlns:r="http://schemas.openxmlformats.org/officeDocument/2006/relationships" xmlns:p="http://schemas.openxmlformats.org/presentationml/2006/main">
  <p:tag name="NUM" val="5"/>
</p:tagLst>
</file>

<file path=ppt/tags/tag392.xml><?xml version="1.0" encoding="utf-8"?>
<p:tagLst xmlns:a="http://schemas.openxmlformats.org/drawingml/2006/main" xmlns:r="http://schemas.openxmlformats.org/officeDocument/2006/relationships" xmlns:p="http://schemas.openxmlformats.org/presentationml/2006/main">
  <p:tag name="NUM" val="6"/>
</p:tagLst>
</file>

<file path=ppt/tags/tag393.xml><?xml version="1.0" encoding="utf-8"?>
<p:tagLst xmlns:a="http://schemas.openxmlformats.org/drawingml/2006/main" xmlns:r="http://schemas.openxmlformats.org/officeDocument/2006/relationships" xmlns:p="http://schemas.openxmlformats.org/presentationml/2006/main">
  <p:tag name="NUM" val="7"/>
</p:tagLst>
</file>

<file path=ppt/tags/tag394.xml><?xml version="1.0" encoding="utf-8"?>
<p:tagLst xmlns:a="http://schemas.openxmlformats.org/drawingml/2006/main" xmlns:r="http://schemas.openxmlformats.org/officeDocument/2006/relationships" xmlns:p="http://schemas.openxmlformats.org/presentationml/2006/main">
  <p:tag name="NUM" val="8"/>
</p:tagLst>
</file>

<file path=ppt/tags/tag395.xml><?xml version="1.0" encoding="utf-8"?>
<p:tagLst xmlns:a="http://schemas.openxmlformats.org/drawingml/2006/main" xmlns:r="http://schemas.openxmlformats.org/officeDocument/2006/relationships" xmlns:p="http://schemas.openxmlformats.org/presentationml/2006/main">
  <p:tag name="NUM" val="9"/>
</p:tagLst>
</file>

<file path=ppt/tags/tag396.xml><?xml version="1.0" encoding="utf-8"?>
<p:tagLst xmlns:a="http://schemas.openxmlformats.org/drawingml/2006/main" xmlns:r="http://schemas.openxmlformats.org/officeDocument/2006/relationships" xmlns:p="http://schemas.openxmlformats.org/presentationml/2006/main">
  <p:tag name="NUM" val="10"/>
</p:tagLst>
</file>

<file path=ppt/tags/tag397.xml><?xml version="1.0" encoding="utf-8"?>
<p:tagLst xmlns:a="http://schemas.openxmlformats.org/drawingml/2006/main" xmlns:r="http://schemas.openxmlformats.org/officeDocument/2006/relationships" xmlns:p="http://schemas.openxmlformats.org/presentationml/2006/main">
  <p:tag name="NUM" val="11"/>
</p:tagLst>
</file>

<file path=ppt/tags/tag398.xml><?xml version="1.0" encoding="utf-8"?>
<p:tagLst xmlns:a="http://schemas.openxmlformats.org/drawingml/2006/main" xmlns:r="http://schemas.openxmlformats.org/officeDocument/2006/relationships" xmlns:p="http://schemas.openxmlformats.org/presentationml/2006/main">
  <p:tag name="NUM" val="12"/>
</p:tagLst>
</file>

<file path=ppt/tags/tag39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00.xml><?xml version="1.0" encoding="utf-8"?>
<p:tagLst xmlns:a="http://schemas.openxmlformats.org/drawingml/2006/main" xmlns:r="http://schemas.openxmlformats.org/officeDocument/2006/relationships" xmlns:p="http://schemas.openxmlformats.org/presentationml/2006/main">
  <p:tag name="NUM" val="2"/>
</p:tagLst>
</file>

<file path=ppt/tags/tag401.xml><?xml version="1.0" encoding="utf-8"?>
<p:tagLst xmlns:a="http://schemas.openxmlformats.org/drawingml/2006/main" xmlns:r="http://schemas.openxmlformats.org/officeDocument/2006/relationships" xmlns:p="http://schemas.openxmlformats.org/presentationml/2006/main">
  <p:tag name="NUM" val="3"/>
</p:tagLst>
</file>

<file path=ppt/tags/tag402.xml><?xml version="1.0" encoding="utf-8"?>
<p:tagLst xmlns:a="http://schemas.openxmlformats.org/drawingml/2006/main" xmlns:r="http://schemas.openxmlformats.org/officeDocument/2006/relationships" xmlns:p="http://schemas.openxmlformats.org/presentationml/2006/main">
  <p:tag name="NUM" val="1"/>
</p:tagLst>
</file>

<file path=ppt/tags/tag403.xml><?xml version="1.0" encoding="utf-8"?>
<p:tagLst xmlns:a="http://schemas.openxmlformats.org/drawingml/2006/main" xmlns:r="http://schemas.openxmlformats.org/officeDocument/2006/relationships" xmlns:p="http://schemas.openxmlformats.org/presentationml/2006/main">
  <p:tag name="NUM" val="2"/>
</p:tagLst>
</file>

<file path=ppt/tags/tag404.xml><?xml version="1.0" encoding="utf-8"?>
<p:tagLst xmlns:a="http://schemas.openxmlformats.org/drawingml/2006/main" xmlns:r="http://schemas.openxmlformats.org/officeDocument/2006/relationships" xmlns:p="http://schemas.openxmlformats.org/presentationml/2006/main">
  <p:tag name="NUM" val="3"/>
</p:tagLst>
</file>

<file path=ppt/tags/tag405.xml><?xml version="1.0" encoding="utf-8"?>
<p:tagLst xmlns:a="http://schemas.openxmlformats.org/drawingml/2006/main" xmlns:r="http://schemas.openxmlformats.org/officeDocument/2006/relationships" xmlns:p="http://schemas.openxmlformats.org/presentationml/2006/main">
  <p:tag name="NUM" val="4"/>
</p:tagLst>
</file>

<file path=ppt/tags/tag406.xml><?xml version="1.0" encoding="utf-8"?>
<p:tagLst xmlns:a="http://schemas.openxmlformats.org/drawingml/2006/main" xmlns:r="http://schemas.openxmlformats.org/officeDocument/2006/relationships" xmlns:p="http://schemas.openxmlformats.org/presentationml/2006/main">
  <p:tag name="NUM" val="5"/>
</p:tagLst>
</file>

<file path=ppt/tags/tag407.xml><?xml version="1.0" encoding="utf-8"?>
<p:tagLst xmlns:a="http://schemas.openxmlformats.org/drawingml/2006/main" xmlns:r="http://schemas.openxmlformats.org/officeDocument/2006/relationships" xmlns:p="http://schemas.openxmlformats.org/presentationml/2006/main">
  <p:tag name="NUM" val="1"/>
</p:tagLst>
</file>

<file path=ppt/tags/tag408.xml><?xml version="1.0" encoding="utf-8"?>
<p:tagLst xmlns:a="http://schemas.openxmlformats.org/drawingml/2006/main" xmlns:r="http://schemas.openxmlformats.org/officeDocument/2006/relationships" xmlns:p="http://schemas.openxmlformats.org/presentationml/2006/main">
  <p:tag name="NUM" val="2"/>
</p:tagLst>
</file>

<file path=ppt/tags/tag409.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10.xml><?xml version="1.0" encoding="utf-8"?>
<p:tagLst xmlns:a="http://schemas.openxmlformats.org/drawingml/2006/main" xmlns:r="http://schemas.openxmlformats.org/officeDocument/2006/relationships" xmlns:p="http://schemas.openxmlformats.org/presentationml/2006/main">
  <p:tag name="NUM" val="4"/>
</p:tagLst>
</file>

<file path=ppt/tags/tag411.xml><?xml version="1.0" encoding="utf-8"?>
<p:tagLst xmlns:a="http://schemas.openxmlformats.org/drawingml/2006/main" xmlns:r="http://schemas.openxmlformats.org/officeDocument/2006/relationships" xmlns:p="http://schemas.openxmlformats.org/presentationml/2006/main">
  <p:tag name="NUM" val="5"/>
</p:tagLst>
</file>

<file path=ppt/tags/tag412.xml><?xml version="1.0" encoding="utf-8"?>
<p:tagLst xmlns:a="http://schemas.openxmlformats.org/drawingml/2006/main" xmlns:r="http://schemas.openxmlformats.org/officeDocument/2006/relationships" xmlns:p="http://schemas.openxmlformats.org/presentationml/2006/main">
  <p:tag name="NUM" val="1"/>
</p:tagLst>
</file>

<file path=ppt/tags/tag413.xml><?xml version="1.0" encoding="utf-8"?>
<p:tagLst xmlns:a="http://schemas.openxmlformats.org/drawingml/2006/main" xmlns:r="http://schemas.openxmlformats.org/officeDocument/2006/relationships" xmlns:p="http://schemas.openxmlformats.org/presentationml/2006/main">
  <p:tag name="NUM" val="2"/>
</p:tagLst>
</file>

<file path=ppt/tags/tag414.xml><?xml version="1.0" encoding="utf-8"?>
<p:tagLst xmlns:a="http://schemas.openxmlformats.org/drawingml/2006/main" xmlns:r="http://schemas.openxmlformats.org/officeDocument/2006/relationships" xmlns:p="http://schemas.openxmlformats.org/presentationml/2006/main">
  <p:tag name="NUM" val="3"/>
</p:tagLst>
</file>

<file path=ppt/tags/tag415.xml><?xml version="1.0" encoding="utf-8"?>
<p:tagLst xmlns:a="http://schemas.openxmlformats.org/drawingml/2006/main" xmlns:r="http://schemas.openxmlformats.org/officeDocument/2006/relationships" xmlns:p="http://schemas.openxmlformats.org/presentationml/2006/main">
  <p:tag name="NUM" val="4"/>
</p:tagLst>
</file>

<file path=ppt/tags/tag416.xml><?xml version="1.0" encoding="utf-8"?>
<p:tagLst xmlns:a="http://schemas.openxmlformats.org/drawingml/2006/main" xmlns:r="http://schemas.openxmlformats.org/officeDocument/2006/relationships" xmlns:p="http://schemas.openxmlformats.org/presentationml/2006/main">
  <p:tag name="NUM" val="5"/>
</p:tagLst>
</file>

<file path=ppt/tags/tag417.xml><?xml version="1.0" encoding="utf-8"?>
<p:tagLst xmlns:a="http://schemas.openxmlformats.org/drawingml/2006/main" xmlns:r="http://schemas.openxmlformats.org/officeDocument/2006/relationships" xmlns:p="http://schemas.openxmlformats.org/presentationml/2006/main">
  <p:tag name="NUM" val="6"/>
</p:tagLst>
</file>

<file path=ppt/tags/tag418.xml><?xml version="1.0" encoding="utf-8"?>
<p:tagLst xmlns:a="http://schemas.openxmlformats.org/drawingml/2006/main" xmlns:r="http://schemas.openxmlformats.org/officeDocument/2006/relationships" xmlns:p="http://schemas.openxmlformats.org/presentationml/2006/main">
  <p:tag name="NUM" val="1"/>
</p:tagLst>
</file>

<file path=ppt/tags/tag419.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20.xml><?xml version="1.0" encoding="utf-8"?>
<p:tagLst xmlns:a="http://schemas.openxmlformats.org/drawingml/2006/main" xmlns:r="http://schemas.openxmlformats.org/officeDocument/2006/relationships" xmlns:p="http://schemas.openxmlformats.org/presentationml/2006/main">
  <p:tag name="NUM" val="3"/>
</p:tagLst>
</file>

<file path=ppt/tags/tag421.xml><?xml version="1.0" encoding="utf-8"?>
<p:tagLst xmlns:a="http://schemas.openxmlformats.org/drawingml/2006/main" xmlns:r="http://schemas.openxmlformats.org/officeDocument/2006/relationships" xmlns:p="http://schemas.openxmlformats.org/presentationml/2006/main">
  <p:tag name="NUM" val="1"/>
</p:tagLst>
</file>

<file path=ppt/tags/tag422.xml><?xml version="1.0" encoding="utf-8"?>
<p:tagLst xmlns:a="http://schemas.openxmlformats.org/drawingml/2006/main" xmlns:r="http://schemas.openxmlformats.org/officeDocument/2006/relationships" xmlns:p="http://schemas.openxmlformats.org/presentationml/2006/main">
  <p:tag name="NUM" val="2"/>
</p:tagLst>
</file>

<file path=ppt/tags/tag423.xml><?xml version="1.0" encoding="utf-8"?>
<p:tagLst xmlns:a="http://schemas.openxmlformats.org/drawingml/2006/main" xmlns:r="http://schemas.openxmlformats.org/officeDocument/2006/relationships" xmlns:p="http://schemas.openxmlformats.org/presentationml/2006/main">
  <p:tag name="NUM" val="3"/>
</p:tagLst>
</file>

<file path=ppt/tags/tag424.xml><?xml version="1.0" encoding="utf-8"?>
<p:tagLst xmlns:a="http://schemas.openxmlformats.org/drawingml/2006/main" xmlns:r="http://schemas.openxmlformats.org/officeDocument/2006/relationships" xmlns:p="http://schemas.openxmlformats.org/presentationml/2006/main">
  <p:tag name="NUM" val="4"/>
</p:tagLst>
</file>

<file path=ppt/tags/tag425.xml><?xml version="1.0" encoding="utf-8"?>
<p:tagLst xmlns:a="http://schemas.openxmlformats.org/drawingml/2006/main" xmlns:r="http://schemas.openxmlformats.org/officeDocument/2006/relationships" xmlns:p="http://schemas.openxmlformats.org/presentationml/2006/main">
  <p:tag name="NUM" val="5"/>
</p:tagLst>
</file>

<file path=ppt/tags/tag426.xml><?xml version="1.0" encoding="utf-8"?>
<p:tagLst xmlns:a="http://schemas.openxmlformats.org/drawingml/2006/main" xmlns:r="http://schemas.openxmlformats.org/officeDocument/2006/relationships" xmlns:p="http://schemas.openxmlformats.org/presentationml/2006/main">
  <p:tag name="NUM" val="6"/>
</p:tagLst>
</file>

<file path=ppt/tags/tag427.xml><?xml version="1.0" encoding="utf-8"?>
<p:tagLst xmlns:a="http://schemas.openxmlformats.org/drawingml/2006/main" xmlns:r="http://schemas.openxmlformats.org/officeDocument/2006/relationships" xmlns:p="http://schemas.openxmlformats.org/presentationml/2006/main">
  <p:tag name="NUM" val="7"/>
</p:tagLst>
</file>

<file path=ppt/tags/tag428.xml><?xml version="1.0" encoding="utf-8"?>
<p:tagLst xmlns:a="http://schemas.openxmlformats.org/drawingml/2006/main" xmlns:r="http://schemas.openxmlformats.org/officeDocument/2006/relationships" xmlns:p="http://schemas.openxmlformats.org/presentationml/2006/main">
  <p:tag name="NUM" val="1"/>
</p:tagLst>
</file>

<file path=ppt/tags/tag429.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30.xml><?xml version="1.0" encoding="utf-8"?>
<p:tagLst xmlns:a="http://schemas.openxmlformats.org/drawingml/2006/main" xmlns:r="http://schemas.openxmlformats.org/officeDocument/2006/relationships" xmlns:p="http://schemas.openxmlformats.org/presentationml/2006/main">
  <p:tag name="NUM" val="3"/>
</p:tagLst>
</file>

<file path=ppt/tags/tag431.xml><?xml version="1.0" encoding="utf-8"?>
<p:tagLst xmlns:a="http://schemas.openxmlformats.org/drawingml/2006/main" xmlns:r="http://schemas.openxmlformats.org/officeDocument/2006/relationships" xmlns:p="http://schemas.openxmlformats.org/presentationml/2006/main">
  <p:tag name="NUM" val="4"/>
</p:tagLst>
</file>

<file path=ppt/tags/tag432.xml><?xml version="1.0" encoding="utf-8"?>
<p:tagLst xmlns:a="http://schemas.openxmlformats.org/drawingml/2006/main" xmlns:r="http://schemas.openxmlformats.org/officeDocument/2006/relationships" xmlns:p="http://schemas.openxmlformats.org/presentationml/2006/main">
  <p:tag name="NUM" val="5"/>
</p:tagLst>
</file>

<file path=ppt/tags/tag433.xml><?xml version="1.0" encoding="utf-8"?>
<p:tagLst xmlns:a="http://schemas.openxmlformats.org/drawingml/2006/main" xmlns:r="http://schemas.openxmlformats.org/officeDocument/2006/relationships" xmlns:p="http://schemas.openxmlformats.org/presentationml/2006/main">
  <p:tag name="NUM" val="6"/>
</p:tagLst>
</file>

<file path=ppt/tags/tag434.xml><?xml version="1.0" encoding="utf-8"?>
<p:tagLst xmlns:a="http://schemas.openxmlformats.org/drawingml/2006/main" xmlns:r="http://schemas.openxmlformats.org/officeDocument/2006/relationships" xmlns:p="http://schemas.openxmlformats.org/presentationml/2006/main">
  <p:tag name="NUM" val="7"/>
</p:tagLst>
</file>

<file path=ppt/tags/tag435.xml><?xml version="1.0" encoding="utf-8"?>
<p:tagLst xmlns:a="http://schemas.openxmlformats.org/drawingml/2006/main" xmlns:r="http://schemas.openxmlformats.org/officeDocument/2006/relationships" xmlns:p="http://schemas.openxmlformats.org/presentationml/2006/main">
  <p:tag name="NUM" val="1"/>
</p:tagLst>
</file>

<file path=ppt/tags/tag436.xml><?xml version="1.0" encoding="utf-8"?>
<p:tagLst xmlns:a="http://schemas.openxmlformats.org/drawingml/2006/main" xmlns:r="http://schemas.openxmlformats.org/officeDocument/2006/relationships" xmlns:p="http://schemas.openxmlformats.org/presentationml/2006/main">
  <p:tag name="NUM" val="2"/>
</p:tagLst>
</file>

<file path=ppt/tags/tag437.xml><?xml version="1.0" encoding="utf-8"?>
<p:tagLst xmlns:a="http://schemas.openxmlformats.org/drawingml/2006/main" xmlns:r="http://schemas.openxmlformats.org/officeDocument/2006/relationships" xmlns:p="http://schemas.openxmlformats.org/presentationml/2006/main">
  <p:tag name="NUM" val="3"/>
</p:tagLst>
</file>

<file path=ppt/tags/tag438.xml><?xml version="1.0" encoding="utf-8"?>
<p:tagLst xmlns:a="http://schemas.openxmlformats.org/drawingml/2006/main" xmlns:r="http://schemas.openxmlformats.org/officeDocument/2006/relationships" xmlns:p="http://schemas.openxmlformats.org/presentationml/2006/main">
  <p:tag name="NUM" val="1"/>
</p:tagLst>
</file>

<file path=ppt/tags/tag439.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40.xml><?xml version="1.0" encoding="utf-8"?>
<p:tagLst xmlns:a="http://schemas.openxmlformats.org/drawingml/2006/main" xmlns:r="http://schemas.openxmlformats.org/officeDocument/2006/relationships" xmlns:p="http://schemas.openxmlformats.org/presentationml/2006/main">
  <p:tag name="NUM" val="3"/>
</p:tagLst>
</file>

<file path=ppt/tags/tag441.xml><?xml version="1.0" encoding="utf-8"?>
<p:tagLst xmlns:a="http://schemas.openxmlformats.org/drawingml/2006/main" xmlns:r="http://schemas.openxmlformats.org/officeDocument/2006/relationships" xmlns:p="http://schemas.openxmlformats.org/presentationml/2006/main">
  <p:tag name="NUM" val="4"/>
</p:tagLst>
</file>

<file path=ppt/tags/tag442.xml><?xml version="1.0" encoding="utf-8"?>
<p:tagLst xmlns:a="http://schemas.openxmlformats.org/drawingml/2006/main" xmlns:r="http://schemas.openxmlformats.org/officeDocument/2006/relationships" xmlns:p="http://schemas.openxmlformats.org/presentationml/2006/main">
  <p:tag name="NUM" val="5"/>
</p:tagLst>
</file>

<file path=ppt/tags/tag443.xml><?xml version="1.0" encoding="utf-8"?>
<p:tagLst xmlns:a="http://schemas.openxmlformats.org/drawingml/2006/main" xmlns:r="http://schemas.openxmlformats.org/officeDocument/2006/relationships" xmlns:p="http://schemas.openxmlformats.org/presentationml/2006/main">
  <p:tag name="NUM" val="6"/>
</p:tagLst>
</file>

<file path=ppt/tags/tag444.xml><?xml version="1.0" encoding="utf-8"?>
<p:tagLst xmlns:a="http://schemas.openxmlformats.org/drawingml/2006/main" xmlns:r="http://schemas.openxmlformats.org/officeDocument/2006/relationships" xmlns:p="http://schemas.openxmlformats.org/presentationml/2006/main">
  <p:tag name="NUM" val="1"/>
</p:tagLst>
</file>

<file path=ppt/tags/tag445.xml><?xml version="1.0" encoding="utf-8"?>
<p:tagLst xmlns:a="http://schemas.openxmlformats.org/drawingml/2006/main" xmlns:r="http://schemas.openxmlformats.org/officeDocument/2006/relationships" xmlns:p="http://schemas.openxmlformats.org/presentationml/2006/main">
  <p:tag name="NUM" val="2"/>
</p:tagLst>
</file>

<file path=ppt/tags/tag446.xml><?xml version="1.0" encoding="utf-8"?>
<p:tagLst xmlns:a="http://schemas.openxmlformats.org/drawingml/2006/main" xmlns:r="http://schemas.openxmlformats.org/officeDocument/2006/relationships" xmlns:p="http://schemas.openxmlformats.org/presentationml/2006/main">
  <p:tag name="NUM" val="3"/>
</p:tagLst>
</file>

<file path=ppt/tags/tag447.xml><?xml version="1.0" encoding="utf-8"?>
<p:tagLst xmlns:a="http://schemas.openxmlformats.org/drawingml/2006/main" xmlns:r="http://schemas.openxmlformats.org/officeDocument/2006/relationships" xmlns:p="http://schemas.openxmlformats.org/presentationml/2006/main">
  <p:tag name="NUM" val="4"/>
</p:tagLst>
</file>

<file path=ppt/tags/tag448.xml><?xml version="1.0" encoding="utf-8"?>
<p:tagLst xmlns:a="http://schemas.openxmlformats.org/drawingml/2006/main" xmlns:r="http://schemas.openxmlformats.org/officeDocument/2006/relationships" xmlns:p="http://schemas.openxmlformats.org/presentationml/2006/main">
  <p:tag name="NUM" val="5"/>
</p:tagLst>
</file>

<file path=ppt/tags/tag449.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50.xml><?xml version="1.0" encoding="utf-8"?>
<p:tagLst xmlns:a="http://schemas.openxmlformats.org/drawingml/2006/main" xmlns:r="http://schemas.openxmlformats.org/officeDocument/2006/relationships" xmlns:p="http://schemas.openxmlformats.org/presentationml/2006/main">
  <p:tag name="NUM" val="1"/>
</p:tagLst>
</file>

<file path=ppt/tags/tag451.xml><?xml version="1.0" encoding="utf-8"?>
<p:tagLst xmlns:a="http://schemas.openxmlformats.org/drawingml/2006/main" xmlns:r="http://schemas.openxmlformats.org/officeDocument/2006/relationships" xmlns:p="http://schemas.openxmlformats.org/presentationml/2006/main">
  <p:tag name="NUM" val="2"/>
</p:tagLst>
</file>

<file path=ppt/tags/tag452.xml><?xml version="1.0" encoding="utf-8"?>
<p:tagLst xmlns:a="http://schemas.openxmlformats.org/drawingml/2006/main" xmlns:r="http://schemas.openxmlformats.org/officeDocument/2006/relationships" xmlns:p="http://schemas.openxmlformats.org/presentationml/2006/main">
  <p:tag name="NUM" val="3"/>
</p:tagLst>
</file>

<file path=ppt/tags/tag453.xml><?xml version="1.0" encoding="utf-8"?>
<p:tagLst xmlns:a="http://schemas.openxmlformats.org/drawingml/2006/main" xmlns:r="http://schemas.openxmlformats.org/officeDocument/2006/relationships" xmlns:p="http://schemas.openxmlformats.org/presentationml/2006/main">
  <p:tag name="NUM" val="1"/>
</p:tagLst>
</file>

<file path=ppt/tags/tag454.xml><?xml version="1.0" encoding="utf-8"?>
<p:tagLst xmlns:a="http://schemas.openxmlformats.org/drawingml/2006/main" xmlns:r="http://schemas.openxmlformats.org/officeDocument/2006/relationships" xmlns:p="http://schemas.openxmlformats.org/presentationml/2006/main">
  <p:tag name="NUM" val="2"/>
</p:tagLst>
</file>

<file path=ppt/tags/tag455.xml><?xml version="1.0" encoding="utf-8"?>
<p:tagLst xmlns:a="http://schemas.openxmlformats.org/drawingml/2006/main" xmlns:r="http://schemas.openxmlformats.org/officeDocument/2006/relationships" xmlns:p="http://schemas.openxmlformats.org/presentationml/2006/main">
  <p:tag name="NUM" val="3"/>
</p:tagLst>
</file>

<file path=ppt/tags/tag456.xml><?xml version="1.0" encoding="utf-8"?>
<p:tagLst xmlns:a="http://schemas.openxmlformats.org/drawingml/2006/main" xmlns:r="http://schemas.openxmlformats.org/officeDocument/2006/relationships" xmlns:p="http://schemas.openxmlformats.org/presentationml/2006/main">
  <p:tag name="NUM" val="4"/>
</p:tagLst>
</file>

<file path=ppt/tags/tag457.xml><?xml version="1.0" encoding="utf-8"?>
<p:tagLst xmlns:a="http://schemas.openxmlformats.org/drawingml/2006/main" xmlns:r="http://schemas.openxmlformats.org/officeDocument/2006/relationships" xmlns:p="http://schemas.openxmlformats.org/presentationml/2006/main">
  <p:tag name="NUM" val="5"/>
</p:tagLst>
</file>

<file path=ppt/tags/tag458.xml><?xml version="1.0" encoding="utf-8"?>
<p:tagLst xmlns:a="http://schemas.openxmlformats.org/drawingml/2006/main" xmlns:r="http://schemas.openxmlformats.org/officeDocument/2006/relationships" xmlns:p="http://schemas.openxmlformats.org/presentationml/2006/main">
  <p:tag name="NUM" val="6"/>
</p:tagLst>
</file>

<file path=ppt/tags/tag459.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60.xml><?xml version="1.0" encoding="utf-8"?>
<p:tagLst xmlns:a="http://schemas.openxmlformats.org/drawingml/2006/main" xmlns:r="http://schemas.openxmlformats.org/officeDocument/2006/relationships" xmlns:p="http://schemas.openxmlformats.org/presentationml/2006/main">
  <p:tag name="NUM" val="1"/>
</p:tagLst>
</file>

<file path=ppt/tags/tag461.xml><?xml version="1.0" encoding="utf-8"?>
<p:tagLst xmlns:a="http://schemas.openxmlformats.org/drawingml/2006/main" xmlns:r="http://schemas.openxmlformats.org/officeDocument/2006/relationships" xmlns:p="http://schemas.openxmlformats.org/presentationml/2006/main">
  <p:tag name="NUM" val="2"/>
</p:tagLst>
</file>

<file path=ppt/tags/tag462.xml><?xml version="1.0" encoding="utf-8"?>
<p:tagLst xmlns:a="http://schemas.openxmlformats.org/drawingml/2006/main" xmlns:r="http://schemas.openxmlformats.org/officeDocument/2006/relationships" xmlns:p="http://schemas.openxmlformats.org/presentationml/2006/main">
  <p:tag name="NUM" val="1"/>
</p:tagLst>
</file>

<file path=ppt/tags/tag463.xml><?xml version="1.0" encoding="utf-8"?>
<p:tagLst xmlns:a="http://schemas.openxmlformats.org/drawingml/2006/main" xmlns:r="http://schemas.openxmlformats.org/officeDocument/2006/relationships" xmlns:p="http://schemas.openxmlformats.org/presentationml/2006/main">
  <p:tag name="NUM" val="2"/>
</p:tagLst>
</file>

<file path=ppt/tags/tag464.xml><?xml version="1.0" encoding="utf-8"?>
<p:tagLst xmlns:a="http://schemas.openxmlformats.org/drawingml/2006/main" xmlns:r="http://schemas.openxmlformats.org/officeDocument/2006/relationships" xmlns:p="http://schemas.openxmlformats.org/presentationml/2006/main">
  <p:tag name="NUM" val="3"/>
</p:tagLst>
</file>

<file path=ppt/tags/tag465.xml><?xml version="1.0" encoding="utf-8"?>
<p:tagLst xmlns:a="http://schemas.openxmlformats.org/drawingml/2006/main" xmlns:r="http://schemas.openxmlformats.org/officeDocument/2006/relationships" xmlns:p="http://schemas.openxmlformats.org/presentationml/2006/main">
  <p:tag name="NUM" val="1"/>
</p:tagLst>
</file>

<file path=ppt/tags/tag466.xml><?xml version="1.0" encoding="utf-8"?>
<p:tagLst xmlns:a="http://schemas.openxmlformats.org/drawingml/2006/main" xmlns:r="http://schemas.openxmlformats.org/officeDocument/2006/relationships" xmlns:p="http://schemas.openxmlformats.org/presentationml/2006/main">
  <p:tag name="NUM" val="2"/>
</p:tagLst>
</file>

<file path=ppt/tags/tag467.xml><?xml version="1.0" encoding="utf-8"?>
<p:tagLst xmlns:a="http://schemas.openxmlformats.org/drawingml/2006/main" xmlns:r="http://schemas.openxmlformats.org/officeDocument/2006/relationships" xmlns:p="http://schemas.openxmlformats.org/presentationml/2006/main">
  <p:tag name="NUM" val="3"/>
</p:tagLst>
</file>

<file path=ppt/tags/tag468.xml><?xml version="1.0" encoding="utf-8"?>
<p:tagLst xmlns:a="http://schemas.openxmlformats.org/drawingml/2006/main" xmlns:r="http://schemas.openxmlformats.org/officeDocument/2006/relationships" xmlns:p="http://schemas.openxmlformats.org/presentationml/2006/main">
  <p:tag name="NUM" val="4"/>
</p:tagLst>
</file>

<file path=ppt/tags/tag469.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70.xml><?xml version="1.0" encoding="utf-8"?>
<p:tagLst xmlns:a="http://schemas.openxmlformats.org/drawingml/2006/main" xmlns:r="http://schemas.openxmlformats.org/officeDocument/2006/relationships" xmlns:p="http://schemas.openxmlformats.org/presentationml/2006/main">
  <p:tag name="NUM" val="6"/>
</p:tagLst>
</file>

<file path=ppt/tags/tag471.xml><?xml version="1.0" encoding="utf-8"?>
<p:tagLst xmlns:a="http://schemas.openxmlformats.org/drawingml/2006/main" xmlns:r="http://schemas.openxmlformats.org/officeDocument/2006/relationships" xmlns:p="http://schemas.openxmlformats.org/presentationml/2006/main">
  <p:tag name="NUM" val="1"/>
</p:tagLst>
</file>

<file path=ppt/tags/tag472.xml><?xml version="1.0" encoding="utf-8"?>
<p:tagLst xmlns:a="http://schemas.openxmlformats.org/drawingml/2006/main" xmlns:r="http://schemas.openxmlformats.org/officeDocument/2006/relationships" xmlns:p="http://schemas.openxmlformats.org/presentationml/2006/main">
  <p:tag name="NUM" val="2"/>
</p:tagLst>
</file>

<file path=ppt/tags/tag473.xml><?xml version="1.0" encoding="utf-8"?>
<p:tagLst xmlns:a="http://schemas.openxmlformats.org/drawingml/2006/main" xmlns:r="http://schemas.openxmlformats.org/officeDocument/2006/relationships" xmlns:p="http://schemas.openxmlformats.org/presentationml/2006/main">
  <p:tag name="NUM" val="3"/>
</p:tagLst>
</file>

<file path=ppt/tags/tag474.xml><?xml version="1.0" encoding="utf-8"?>
<p:tagLst xmlns:a="http://schemas.openxmlformats.org/drawingml/2006/main" xmlns:r="http://schemas.openxmlformats.org/officeDocument/2006/relationships" xmlns:p="http://schemas.openxmlformats.org/presentationml/2006/main">
  <p:tag name="NUM" val="4"/>
</p:tagLst>
</file>

<file path=ppt/tags/tag475.xml><?xml version="1.0" encoding="utf-8"?>
<p:tagLst xmlns:a="http://schemas.openxmlformats.org/drawingml/2006/main" xmlns:r="http://schemas.openxmlformats.org/officeDocument/2006/relationships" xmlns:p="http://schemas.openxmlformats.org/presentationml/2006/main">
  <p:tag name="NUM" val="1"/>
</p:tagLst>
</file>

<file path=ppt/tags/tag476.xml><?xml version="1.0" encoding="utf-8"?>
<p:tagLst xmlns:a="http://schemas.openxmlformats.org/drawingml/2006/main" xmlns:r="http://schemas.openxmlformats.org/officeDocument/2006/relationships" xmlns:p="http://schemas.openxmlformats.org/presentationml/2006/main">
  <p:tag name="NUM" val="2"/>
</p:tagLst>
</file>

<file path=ppt/tags/tag477.xml><?xml version="1.0" encoding="utf-8"?>
<p:tagLst xmlns:a="http://schemas.openxmlformats.org/drawingml/2006/main" xmlns:r="http://schemas.openxmlformats.org/officeDocument/2006/relationships" xmlns:p="http://schemas.openxmlformats.org/presentationml/2006/main">
  <p:tag name="NUM" val="3"/>
</p:tagLst>
</file>

<file path=ppt/tags/tag478.xml><?xml version="1.0" encoding="utf-8"?>
<p:tagLst xmlns:a="http://schemas.openxmlformats.org/drawingml/2006/main" xmlns:r="http://schemas.openxmlformats.org/officeDocument/2006/relationships" xmlns:p="http://schemas.openxmlformats.org/presentationml/2006/main">
  <p:tag name="NUM" val="4"/>
</p:tagLst>
</file>

<file path=ppt/tags/tag479.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80.xml><?xml version="1.0" encoding="utf-8"?>
<p:tagLst xmlns:a="http://schemas.openxmlformats.org/drawingml/2006/main" xmlns:r="http://schemas.openxmlformats.org/officeDocument/2006/relationships" xmlns:p="http://schemas.openxmlformats.org/presentationml/2006/main">
  <p:tag name="NUM" val="2"/>
</p:tagLst>
</file>

<file path=ppt/tags/tag481.xml><?xml version="1.0" encoding="utf-8"?>
<p:tagLst xmlns:a="http://schemas.openxmlformats.org/drawingml/2006/main" xmlns:r="http://schemas.openxmlformats.org/officeDocument/2006/relationships" xmlns:p="http://schemas.openxmlformats.org/presentationml/2006/main">
  <p:tag name="NUM" val="3"/>
</p:tagLst>
</file>

<file path=ppt/tags/tag482.xml><?xml version="1.0" encoding="utf-8"?>
<p:tagLst xmlns:a="http://schemas.openxmlformats.org/drawingml/2006/main" xmlns:r="http://schemas.openxmlformats.org/officeDocument/2006/relationships" xmlns:p="http://schemas.openxmlformats.org/presentationml/2006/main">
  <p:tag name="NUM" val="4"/>
</p:tagLst>
</file>

<file path=ppt/tags/tag483.xml><?xml version="1.0" encoding="utf-8"?>
<p:tagLst xmlns:a="http://schemas.openxmlformats.org/drawingml/2006/main" xmlns:r="http://schemas.openxmlformats.org/officeDocument/2006/relationships" xmlns:p="http://schemas.openxmlformats.org/presentationml/2006/main">
  <p:tag name="NUM" val="1"/>
</p:tagLst>
</file>

<file path=ppt/tags/tag484.xml><?xml version="1.0" encoding="utf-8"?>
<p:tagLst xmlns:a="http://schemas.openxmlformats.org/drawingml/2006/main" xmlns:r="http://schemas.openxmlformats.org/officeDocument/2006/relationships" xmlns:p="http://schemas.openxmlformats.org/presentationml/2006/main">
  <p:tag name="NUM" val="2"/>
</p:tagLst>
</file>

<file path=ppt/tags/tag485.xml><?xml version="1.0" encoding="utf-8"?>
<p:tagLst xmlns:a="http://schemas.openxmlformats.org/drawingml/2006/main" xmlns:r="http://schemas.openxmlformats.org/officeDocument/2006/relationships" xmlns:p="http://schemas.openxmlformats.org/presentationml/2006/main">
  <p:tag name="NUM" val="3"/>
</p:tagLst>
</file>

<file path=ppt/tags/tag486.xml><?xml version="1.0" encoding="utf-8"?>
<p:tagLst xmlns:a="http://schemas.openxmlformats.org/drawingml/2006/main" xmlns:r="http://schemas.openxmlformats.org/officeDocument/2006/relationships" xmlns:p="http://schemas.openxmlformats.org/presentationml/2006/main">
  <p:tag name="NUM" val="4"/>
</p:tagLst>
</file>

<file path=ppt/tags/tag487.xml><?xml version="1.0" encoding="utf-8"?>
<p:tagLst xmlns:a="http://schemas.openxmlformats.org/drawingml/2006/main" xmlns:r="http://schemas.openxmlformats.org/officeDocument/2006/relationships" xmlns:p="http://schemas.openxmlformats.org/presentationml/2006/main">
  <p:tag name="NUM" val="1"/>
</p:tagLst>
</file>

<file path=ppt/tags/tag488.xml><?xml version="1.0" encoding="utf-8"?>
<p:tagLst xmlns:a="http://schemas.openxmlformats.org/drawingml/2006/main" xmlns:r="http://schemas.openxmlformats.org/officeDocument/2006/relationships" xmlns:p="http://schemas.openxmlformats.org/presentationml/2006/main">
  <p:tag name="NUM" val="2"/>
</p:tagLst>
</file>

<file path=ppt/tags/tag489.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490.xml><?xml version="1.0" encoding="utf-8"?>
<p:tagLst xmlns:a="http://schemas.openxmlformats.org/drawingml/2006/main" xmlns:r="http://schemas.openxmlformats.org/officeDocument/2006/relationships" xmlns:p="http://schemas.openxmlformats.org/presentationml/2006/main">
  <p:tag name="NUM" val="1"/>
</p:tagLst>
</file>

<file path=ppt/tags/tag491.xml><?xml version="1.0" encoding="utf-8"?>
<p:tagLst xmlns:a="http://schemas.openxmlformats.org/drawingml/2006/main" xmlns:r="http://schemas.openxmlformats.org/officeDocument/2006/relationships" xmlns:p="http://schemas.openxmlformats.org/presentationml/2006/main">
  <p:tag name="NUM" val="2"/>
</p:tagLst>
</file>

<file path=ppt/tags/tag492.xml><?xml version="1.0" encoding="utf-8"?>
<p:tagLst xmlns:a="http://schemas.openxmlformats.org/drawingml/2006/main" xmlns:r="http://schemas.openxmlformats.org/officeDocument/2006/relationships" xmlns:p="http://schemas.openxmlformats.org/presentationml/2006/main">
  <p:tag name="NUM" val="4"/>
</p:tagLst>
</file>

<file path=ppt/tags/tag493.xml><?xml version="1.0" encoding="utf-8"?>
<p:tagLst xmlns:a="http://schemas.openxmlformats.org/drawingml/2006/main" xmlns:r="http://schemas.openxmlformats.org/officeDocument/2006/relationships" xmlns:p="http://schemas.openxmlformats.org/presentationml/2006/main">
  <p:tag name="NUM" val="1"/>
</p:tagLst>
</file>

<file path=ppt/tags/tag494.xml><?xml version="1.0" encoding="utf-8"?>
<p:tagLst xmlns:a="http://schemas.openxmlformats.org/drawingml/2006/main" xmlns:r="http://schemas.openxmlformats.org/officeDocument/2006/relationships" xmlns:p="http://schemas.openxmlformats.org/presentationml/2006/main">
  <p:tag name="NUM" val="2"/>
</p:tagLst>
</file>

<file path=ppt/tags/tag495.xml><?xml version="1.0" encoding="utf-8"?>
<p:tagLst xmlns:a="http://schemas.openxmlformats.org/drawingml/2006/main" xmlns:r="http://schemas.openxmlformats.org/officeDocument/2006/relationships" xmlns:p="http://schemas.openxmlformats.org/presentationml/2006/main">
  <p:tag name="NUM" val="3"/>
</p:tagLst>
</file>

<file path=ppt/tags/tag496.xml><?xml version="1.0" encoding="utf-8"?>
<p:tagLst xmlns:a="http://schemas.openxmlformats.org/drawingml/2006/main" xmlns:r="http://schemas.openxmlformats.org/officeDocument/2006/relationships" xmlns:p="http://schemas.openxmlformats.org/presentationml/2006/main">
  <p:tag name="NUM" val="4"/>
</p:tagLst>
</file>

<file path=ppt/tags/tag497.xml><?xml version="1.0" encoding="utf-8"?>
<p:tagLst xmlns:a="http://schemas.openxmlformats.org/drawingml/2006/main" xmlns:r="http://schemas.openxmlformats.org/officeDocument/2006/relationships" xmlns:p="http://schemas.openxmlformats.org/presentationml/2006/main">
  <p:tag name="NUM" val="1"/>
</p:tagLst>
</file>

<file path=ppt/tags/tag498.xml><?xml version="1.0" encoding="utf-8"?>
<p:tagLst xmlns:a="http://schemas.openxmlformats.org/drawingml/2006/main" xmlns:r="http://schemas.openxmlformats.org/officeDocument/2006/relationships" xmlns:p="http://schemas.openxmlformats.org/presentationml/2006/main">
  <p:tag name="NUM" val="2"/>
</p:tagLst>
</file>

<file path=ppt/tags/tag49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0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NOIR_Page de présentation à personnaliser">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NOIR_Gabarit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NOIR_Gabarit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NOIR_Gabarit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IR_Pages séparateur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IR_ À propos de Léger">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OIR_Gabarit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NOIR_ À propos de Léger">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OIR_Gabarit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NOIR_Gabarit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NOIR_Gabarit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NOIR_Gabarits">
  <a:themeElements>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12162</TotalTime>
  <Words>9999</Words>
  <Application>Microsoft Office PowerPoint</Application>
  <PresentationFormat>Affichage à l'écran (4:3)</PresentationFormat>
  <Paragraphs>1845</Paragraphs>
  <Slides>59</Slides>
  <Notes>25</Notes>
  <HiddenSlides>0</HiddenSlides>
  <MMClips>0</MMClips>
  <ScaleCrop>false</ScaleCrop>
  <HeadingPairs>
    <vt:vector size="6" baseType="variant">
      <vt:variant>
        <vt:lpstr>Polices utilisées</vt:lpstr>
      </vt:variant>
      <vt:variant>
        <vt:i4>5</vt:i4>
      </vt:variant>
      <vt:variant>
        <vt:lpstr>Thème</vt:lpstr>
      </vt:variant>
      <vt:variant>
        <vt:i4>12</vt:i4>
      </vt:variant>
      <vt:variant>
        <vt:lpstr>Titres des diapositives</vt:lpstr>
      </vt:variant>
      <vt:variant>
        <vt:i4>59</vt:i4>
      </vt:variant>
    </vt:vector>
  </HeadingPairs>
  <TitlesOfParts>
    <vt:vector size="76" baseType="lpstr">
      <vt:lpstr>Arial</vt:lpstr>
      <vt:lpstr>Calibri</vt:lpstr>
      <vt:lpstr>Helvetica</vt:lpstr>
      <vt:lpstr>Lucida Grande</vt:lpstr>
      <vt:lpstr>Wingdings</vt:lpstr>
      <vt:lpstr>NOIR_Page de présentation à personnaliser</vt:lpstr>
      <vt:lpstr>NOIR_Pages séparateurs</vt:lpstr>
      <vt:lpstr>NOIR_ À propos de Léger</vt:lpstr>
      <vt:lpstr>NOIR_Gabarits</vt:lpstr>
      <vt:lpstr>1_NOIR_ À propos de Léger</vt:lpstr>
      <vt:lpstr>1_NOIR_Gabarits</vt:lpstr>
      <vt:lpstr>2_NOIR_Gabarits</vt:lpstr>
      <vt:lpstr>3_NOIR_Gabarits</vt:lpstr>
      <vt:lpstr>4_NOIR_Gabarits</vt:lpstr>
      <vt:lpstr>5_NOIR_Gabarits</vt:lpstr>
      <vt:lpstr>6_NOIR_Gabarits</vt:lpstr>
      <vt:lpstr>7_NOIR_Gabarits</vt:lpstr>
      <vt:lpstr>Exposition Inspiration Japon </vt:lpstr>
      <vt:lpstr>Table des matières</vt:lpstr>
      <vt:lpstr>Table des matières</vt:lpstr>
      <vt:lpstr>Présentation PowerPoint</vt:lpstr>
      <vt:lpstr>Contexte et objectifs</vt:lpstr>
      <vt:lpstr>Présentation PowerPoint</vt:lpstr>
      <vt:lpstr>Approche méthodologique</vt:lpstr>
      <vt:lpstr>Approche méthodologique</vt:lpstr>
      <vt:lpstr>Approche méthodologique</vt:lpstr>
      <vt:lpstr>Indicateurs de résultats</vt:lpstr>
      <vt:lpstr>Indicateurs de résultats</vt:lpstr>
      <vt:lpstr>Présentation PowerPoint</vt:lpstr>
      <vt:lpstr>1.  Provenance, achalandage et profil des clientèles </vt:lpstr>
      <vt:lpstr>1. Provenance, achalandage et profil des clientèles</vt:lpstr>
      <vt:lpstr>1. Provenance, achalandage et profil des clientèles</vt:lpstr>
      <vt:lpstr>1. Provenance, achalandage et profil des clientèles</vt:lpstr>
      <vt:lpstr>1. Provenance, achalandage et profil des clientèles</vt:lpstr>
      <vt:lpstr>1. Provenance, achalandage et profil des clientèles</vt:lpstr>
      <vt:lpstr>1. Provenance, achalandage et profil des clientèles</vt:lpstr>
      <vt:lpstr>1. Provenance, achalandage et profil des clientèles</vt:lpstr>
      <vt:lpstr>1. Provenance, achalandage et profil des clientèles</vt:lpstr>
      <vt:lpstr>1. Provenance, achalandage et profil des clientèles</vt:lpstr>
      <vt:lpstr>2.  Fréquentation antérieure du Musée </vt:lpstr>
      <vt:lpstr>2. Fréquentation antérieure du Musée</vt:lpstr>
      <vt:lpstr>3.  Excursionnistes et touristes </vt:lpstr>
      <vt:lpstr>3. Excursionnistes et touristes</vt:lpstr>
      <vt:lpstr>3. Excursionnistes et touristes</vt:lpstr>
      <vt:lpstr>3. Excursionnistes et touristes</vt:lpstr>
      <vt:lpstr>3. Excursionnistes et touristes</vt:lpstr>
      <vt:lpstr>3. Excursionnistes et touristes</vt:lpstr>
      <vt:lpstr>3. Excursionnistes et touristes</vt:lpstr>
      <vt:lpstr>3. Excursionnistes et touristes</vt:lpstr>
      <vt:lpstr>4.  Visite de l’exposition  </vt:lpstr>
      <vt:lpstr>4. Visite de l’exposition</vt:lpstr>
      <vt:lpstr>4. Visite de l’exposition</vt:lpstr>
      <vt:lpstr>5.  Dépenses de séjour </vt:lpstr>
      <vt:lpstr>5. Dépenses de séjour</vt:lpstr>
      <vt:lpstr>5. Dépenses de séjour</vt:lpstr>
      <vt:lpstr>5. Dépenses de séjour</vt:lpstr>
      <vt:lpstr>6.  Appréciation de l’exposition Inspiration Japon</vt:lpstr>
      <vt:lpstr>6. Appréciation de l’exposition Inspiration Japon</vt:lpstr>
      <vt:lpstr>6. Appréciation de l’exposition Inspiration Japon</vt:lpstr>
      <vt:lpstr>7. Moyens de communication</vt:lpstr>
      <vt:lpstr>7. Moyens de communication</vt:lpstr>
      <vt:lpstr>7. Moyens de communication</vt:lpstr>
      <vt:lpstr>8.  Participation à d’autres événements dans la ville de Québec </vt:lpstr>
      <vt:lpstr>6. Participation à d’autres événements dans la ville de Québec</vt:lpstr>
      <vt:lpstr>Présentation PowerPoint</vt:lpstr>
      <vt:lpstr>Annexe 1 : Plan échantillonnal</vt:lpstr>
      <vt:lpstr>Annexe 2 : Curriculum vitae</vt:lpstr>
      <vt:lpstr>Annexe 3 : Questionnaire</vt:lpstr>
      <vt:lpstr>Annexe 3 : Questionnaire</vt:lpstr>
      <vt:lpstr>Annexe 3 : Questionnaire</vt:lpstr>
      <vt:lpstr>Annexe 3 : Questionnaire</vt:lpstr>
      <vt:lpstr>Annexe 3 : Questionnaire</vt:lpstr>
      <vt:lpstr>Annexe 3 : Questionnaire</vt:lpstr>
      <vt:lpstr>Annexe 3 : Questionnaire</vt:lpstr>
      <vt:lpstr>Annexe 4 : Sommaire de l’étude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Cédric Côté</dc:creator>
  <cp:lastModifiedBy>Noreau, Vanessa</cp:lastModifiedBy>
  <cp:revision>1276</cp:revision>
  <cp:lastPrinted>2015-10-07T17:07:17Z</cp:lastPrinted>
  <dcterms:created xsi:type="dcterms:W3CDTF">2014-03-17T18:57:59Z</dcterms:created>
  <dcterms:modified xsi:type="dcterms:W3CDTF">2020-11-20T13:55:24Z</dcterms:modified>
</cp:coreProperties>
</file>